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67" r:id="rId3"/>
  </p:sldMasterIdLst>
  <p:notesMasterIdLst>
    <p:notesMasterId r:id="rId47"/>
  </p:notesMasterIdLst>
  <p:handoutMasterIdLst>
    <p:handoutMasterId r:id="rId48"/>
  </p:handoutMasterIdLst>
  <p:sldIdLst>
    <p:sldId id="445" r:id="rId4"/>
    <p:sldId id="1102" r:id="rId5"/>
    <p:sldId id="1103" r:id="rId6"/>
    <p:sldId id="1062" r:id="rId7"/>
    <p:sldId id="1101" r:id="rId8"/>
    <p:sldId id="1061" r:id="rId9"/>
    <p:sldId id="1064" r:id="rId10"/>
    <p:sldId id="1065" r:id="rId11"/>
    <p:sldId id="1066" r:id="rId12"/>
    <p:sldId id="1067" r:id="rId13"/>
    <p:sldId id="1068" r:id="rId14"/>
    <p:sldId id="1069" r:id="rId15"/>
    <p:sldId id="1070" r:id="rId16"/>
    <p:sldId id="1104" r:id="rId17"/>
    <p:sldId id="1072" r:id="rId18"/>
    <p:sldId id="1106" r:id="rId19"/>
    <p:sldId id="1073" r:id="rId20"/>
    <p:sldId id="1074" r:id="rId21"/>
    <p:sldId id="1075" r:id="rId22"/>
    <p:sldId id="1076" r:id="rId23"/>
    <p:sldId id="1077" r:id="rId24"/>
    <p:sldId id="1078" r:id="rId25"/>
    <p:sldId id="1105" r:id="rId26"/>
    <p:sldId id="1080" r:id="rId27"/>
    <p:sldId id="1081" r:id="rId28"/>
    <p:sldId id="1082" r:id="rId29"/>
    <p:sldId id="1083" r:id="rId30"/>
    <p:sldId id="1098" r:id="rId31"/>
    <p:sldId id="1085" r:id="rId32"/>
    <p:sldId id="1086" r:id="rId33"/>
    <p:sldId id="1087" r:id="rId34"/>
    <p:sldId id="1100" r:id="rId35"/>
    <p:sldId id="1089" r:id="rId36"/>
    <p:sldId id="1090" r:id="rId37"/>
    <p:sldId id="1091" r:id="rId38"/>
    <p:sldId id="1099" r:id="rId39"/>
    <p:sldId id="1092" r:id="rId40"/>
    <p:sldId id="1093" r:id="rId41"/>
    <p:sldId id="1094" r:id="rId42"/>
    <p:sldId id="1095" r:id="rId43"/>
    <p:sldId id="1096" r:id="rId44"/>
    <p:sldId id="1097" r:id="rId45"/>
    <p:sldId id="366" r:id="rId4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3AFF"/>
    <a:srgbClr val="2E75B6"/>
    <a:srgbClr val="92D050"/>
    <a:srgbClr val="27649B"/>
    <a:srgbClr val="FFC000"/>
    <a:srgbClr val="A5A5A5"/>
    <a:srgbClr val="ED7D31"/>
    <a:srgbClr val="6EB32F"/>
    <a:srgbClr val="A6A6A6"/>
    <a:srgbClr val="333F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60" autoAdjust="0"/>
    <p:restoredTop sz="84767" autoAdjust="0"/>
  </p:normalViewPr>
  <p:slideViewPr>
    <p:cSldViewPr snapToGrid="0">
      <p:cViewPr varScale="1">
        <p:scale>
          <a:sx n="74" d="100"/>
          <a:sy n="74" d="100"/>
        </p:scale>
        <p:origin x="1138" y="7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handoutMaster" Target="handoutMasters/handoutMaster1.xml"/><Relationship Id="rId8" Type="http://schemas.openxmlformats.org/officeDocument/2006/relationships/slide" Target="slides/slide5.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31DC918-D5AF-47D4-A0E1-0F6E36D2B398}" type="datetimeFigureOut">
              <a:rPr lang="zh-CN" altLang="en-US" smtClean="0"/>
              <a:t>2021/3/18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A9E4A-35BD-4C19-B517-40C0E652C88C}"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B88DBF-287A-4B07-8150-A1306642B532}" type="datetimeFigureOut">
              <a:rPr lang="zh-CN" altLang="en-US" smtClean="0"/>
              <a:t>2021/3/18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CF9155-6E7B-4459-9A3D-B60496DBBCCA}"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31</a:t>
            </a:fld>
            <a:endParaRPr lang="zh-CN" altLang="en-US"/>
          </a:p>
        </p:txBody>
      </p:sp>
    </p:spTree>
    <p:extLst>
      <p:ext uri="{BB962C8B-B14F-4D97-AF65-F5344CB8AC3E}">
        <p14:creationId xmlns:p14="http://schemas.microsoft.com/office/powerpoint/2010/main" val="1343889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35</a:t>
            </a:fld>
            <a:endParaRPr lang="zh-CN" altLang="en-US"/>
          </a:p>
        </p:txBody>
      </p:sp>
    </p:spTree>
    <p:extLst>
      <p:ext uri="{BB962C8B-B14F-4D97-AF65-F5344CB8AC3E}">
        <p14:creationId xmlns:p14="http://schemas.microsoft.com/office/powerpoint/2010/main" val="14624629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3.xml"/><Relationship Id="rId4" Type="http://schemas.microsoft.com/office/2007/relationships/hdphoto" Target="../media/hdphoto3.wdp"/></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淡蓝">
    <p:spTree>
      <p:nvGrpSpPr>
        <p:cNvPr id="1" name=""/>
        <p:cNvGrpSpPr/>
        <p:nvPr/>
      </p:nvGrpSpPr>
      <p:grpSpPr>
        <a:xfrm>
          <a:off x="0" y="0"/>
          <a:ext cx="0" cy="0"/>
          <a:chOff x="0" y="0"/>
          <a:chExt cx="0" cy="0"/>
        </a:xfrm>
      </p:grpSpPr>
      <p:sp>
        <p:nvSpPr>
          <p:cNvPr id="12" name="日期占位符 11"/>
          <p:cNvSpPr>
            <a:spLocks noGrp="1"/>
          </p:cNvSpPr>
          <p:nvPr>
            <p:ph type="dt" sz="half" idx="10"/>
          </p:nvPr>
        </p:nvSpPr>
        <p:spPr/>
        <p:txBody>
          <a:bodyPr/>
          <a:lstStyle/>
          <a:p>
            <a:pPr>
              <a:defRPr/>
            </a:pPr>
            <a:fld id="{ABD4AC4A-DF3C-4DC5-BD05-AB579ECF9A78}" type="datetime1">
              <a:rPr lang="zh-CN" altLang="en-US" smtClean="0"/>
              <a:t>2021/3/18</a:t>
            </a:fld>
            <a:endParaRPr lang="zh-CN" altLang="en-US"/>
          </a:p>
        </p:txBody>
      </p:sp>
      <p:sp>
        <p:nvSpPr>
          <p:cNvPr id="13" name="灯片编号占位符 12"/>
          <p:cNvSpPr>
            <a:spLocks noGrp="1"/>
          </p:cNvSpPr>
          <p:nvPr>
            <p:ph type="sldNum" sz="quarter" idx="11"/>
          </p:nvPr>
        </p:nvSpPr>
        <p:spPr>
          <a:xfrm>
            <a:off x="9347243" y="6500835"/>
            <a:ext cx="2844800" cy="428628"/>
          </a:xfrm>
        </p:spPr>
        <p:txBody>
          <a:bodyPr/>
          <a:lstStyle>
            <a:lvl1pPr>
              <a:defRPr sz="1500" baseline="0"/>
            </a:lvl1pPr>
          </a:lstStyle>
          <a:p>
            <a:pPr>
              <a:defRPr/>
            </a:pPr>
            <a:fld id="{F34F209F-7364-4BEE-B0C4-76D6E8CB9558}" type="slidenum">
              <a:rPr lang="zh-CN" altLang="en-US" smtClean="0"/>
              <a:t>‹#›</a:t>
            </a:fld>
            <a:endParaRPr lang="zh-CN" altLang="en-US" dirty="0"/>
          </a:p>
        </p:txBody>
      </p:sp>
      <p:sp>
        <p:nvSpPr>
          <p:cNvPr id="14" name="页脚占位符 13"/>
          <p:cNvSpPr>
            <a:spLocks noGrp="1"/>
          </p:cNvSpPr>
          <p:nvPr>
            <p:ph type="ftr" sz="quarter" idx="12"/>
          </p:nvPr>
        </p:nvSpPr>
        <p:spPr/>
        <p:txBody>
          <a:bodyPr/>
          <a:lstStyle/>
          <a:p>
            <a:pPr>
              <a:defRPr/>
            </a:pP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43339" y="332656"/>
            <a:ext cx="7694645" cy="706090"/>
          </a:xfrm>
        </p:spPr>
        <p:txBody>
          <a:bodyPr>
            <a:normAutofit/>
          </a:bodyPr>
          <a:lstStyle>
            <a:lvl1pPr>
              <a:defRPr sz="3200" b="1">
                <a:ln w="15875">
                  <a:noFill/>
                </a:ln>
                <a:solidFill>
                  <a:srgbClr val="FFC000"/>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灯片编号占位符 5"/>
          <p:cNvSpPr>
            <a:spLocks noGrp="1"/>
          </p:cNvSpPr>
          <p:nvPr>
            <p:ph type="sldNum" sz="quarter" idx="10"/>
          </p:nvPr>
        </p:nvSpPr>
        <p:spPr>
          <a:xfrm>
            <a:off x="9347200" y="6453189"/>
            <a:ext cx="2844800" cy="365125"/>
          </a:xfrm>
        </p:spPr>
        <p:txBody>
          <a:bodyPr/>
          <a:lstStyle>
            <a:lvl1pPr>
              <a:defRPr sz="1600" smtClean="0"/>
            </a:lvl1pPr>
          </a:lstStyle>
          <a:p>
            <a:pPr>
              <a:defRPr/>
            </a:pPr>
            <a:fld id="{8174CDF2-99C3-4911-A684-C83D1DF71E9B}" type="slidenum">
              <a:rPr lang="zh-CN" altLang="en-US"/>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
          <p:cNvSpPr>
            <a:spLocks noGrp="1" noChangeArrowheads="1"/>
          </p:cNvSpPr>
          <p:nvPr>
            <p:ph type="dt" sz="half" idx="10"/>
          </p:nvPr>
        </p:nvSpPr>
        <p:spPr>
          <a:ln/>
        </p:spPr>
        <p:txBody>
          <a:bodyPr/>
          <a:lstStyle>
            <a:lvl1pPr>
              <a:defRPr/>
            </a:lvl1pPr>
          </a:lstStyle>
          <a:p>
            <a:pPr>
              <a:defRPr/>
            </a:pPr>
            <a:fld id="{436979E9-A291-479A-96E1-138AB7C41100}" type="datetime1">
              <a:rPr lang="zh-CN" altLang="en-US"/>
              <a:pPr>
                <a:defRPr/>
              </a:pPr>
              <a:t>2021/3/18</a:t>
            </a:fld>
            <a:endParaRPr lang="en-US" altLang="zh-CN"/>
          </a:p>
        </p:txBody>
      </p:sp>
      <p:sp>
        <p:nvSpPr>
          <p:cNvPr id="5" name="Rectangle 3"/>
          <p:cNvSpPr>
            <a:spLocks noGrp="1" noChangeArrowheads="1"/>
          </p:cNvSpPr>
          <p:nvPr>
            <p:ph type="sldNum" sz="quarter" idx="11"/>
          </p:nvPr>
        </p:nvSpPr>
        <p:spPr>
          <a:ln/>
        </p:spPr>
        <p:txBody>
          <a:bodyPr/>
          <a:lstStyle>
            <a:lvl1pPr>
              <a:defRPr/>
            </a:lvl1pPr>
          </a:lstStyle>
          <a:p>
            <a:pPr>
              <a:defRPr/>
            </a:pPr>
            <a:fld id="{E2DB72F4-B281-43A8-966F-509EB3388AD1}" type="slidenum">
              <a:rPr lang="zh-CN" altLang="en-US"/>
              <a:pPr>
                <a:defRPr/>
              </a:pPr>
              <a:t>‹#›</a:t>
            </a:fld>
            <a:endParaRPr lang="en-US" altLang="zh-CN"/>
          </a:p>
        </p:txBody>
      </p:sp>
      <p:sp>
        <p:nvSpPr>
          <p:cNvPr id="6" name="Rectangle 14"/>
          <p:cNvSpPr>
            <a:spLocks noGrp="1" noChangeArrowheads="1"/>
          </p:cNvSpPr>
          <p:nvPr>
            <p:ph type="ftr" sz="quarter" idx="12"/>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18712500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2F2F2"/>
        </a:solidFill>
        <a:effectLst/>
      </p:bgPr>
    </p:bg>
    <p:spTree>
      <p:nvGrpSpPr>
        <p:cNvPr id="1" name=""/>
        <p:cNvGrpSpPr/>
        <p:nvPr/>
      </p:nvGrpSpPr>
      <p:grpSpPr>
        <a:xfrm>
          <a:off x="0" y="0"/>
          <a:ext cx="0" cy="0"/>
          <a:chOff x="0" y="0"/>
          <a:chExt cx="0" cy="0"/>
        </a:xfrm>
      </p:grpSpPr>
      <p:sp>
        <p:nvSpPr>
          <p:cNvPr id="8" name="任意多边形 7"/>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795758" y="6458677"/>
            <a:ext cx="1579756" cy="209725"/>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p:cNvSpPr/>
          <p:nvPr userDrawn="1"/>
        </p:nvSpPr>
        <p:spPr>
          <a:xfrm>
            <a:off x="10927454" y="6458679"/>
            <a:ext cx="1534478" cy="59568"/>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灯片编号占位符 5"/>
          <p:cNvSpPr>
            <a:spLocks noGrp="1"/>
          </p:cNvSpPr>
          <p:nvPr>
            <p:ph type="sldNum" sz="quarter" idx="4"/>
          </p:nvPr>
        </p:nvSpPr>
        <p:spPr>
          <a:xfrm>
            <a:off x="10448698" y="6374268"/>
            <a:ext cx="468520"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30"/>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2021/3/18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1"/>
            <a:ext cx="12192000" cy="3615656"/>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052" name="Picture 4" descr="http://cs.njupt.edu.cn/_upload/tpl/02/9d/669/template669/img/top.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3615655"/>
            <a:ext cx="12192000" cy="32423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2021/3/18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5"/>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2021/3/18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2021/3/18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70"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2021/3/18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2021/3/18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矩形 4"/>
          <p:cNvSpPr/>
          <p:nvPr userDrawn="1"/>
        </p:nvSpPr>
        <p:spPr>
          <a:xfrm>
            <a:off x="0" y="0"/>
            <a:ext cx="12192000" cy="685800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4_空白">
    <p:bg>
      <p:bgPr>
        <a:blipFill>
          <a:blip r:embed="rId2" cstate="email"/>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3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5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cstate="email">
            <a:duotone>
              <a:prstClr val="black"/>
              <a:srgbClr val="00B0F0">
                <a:tint val="45000"/>
                <a:satMod val="400000"/>
              </a:srgbClr>
            </a:duotone>
            <a:extLst>
              <a:ext uri="{BEBA8EAE-BF5A-486C-A8C5-ECC9F3942E4B}">
                <a14:imgProps xmlns:a14="http://schemas.microsoft.com/office/drawing/2010/main">
                  <a14:imgLayer r:embed="rId4">
                    <a14:imgEffect>
                      <a14:brightnessContrast bright="20000" contrast="40000"/>
                    </a14:imgEffect>
                    <a14:imgEffect>
                      <a14:saturation sat="400000"/>
                    </a14:imgEffect>
                  </a14:imgLayer>
                </a14:imgProps>
              </a:ext>
            </a:extLst>
          </a:blip>
          <a:stretch>
            <a:fillRect/>
          </a:stretch>
        </p:blipFill>
        <p:spPr>
          <a:xfrm>
            <a:off x="1147" y="1719"/>
            <a:ext cx="12192767" cy="6856281"/>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2"/>
            <a:ext cx="12192000" cy="685800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2_空白">
    <p:bg>
      <p:bgPr>
        <a:blipFill dpi="0" rotWithShape="1">
          <a:blip r:embed="rId2">
            <a:lum/>
          </a:blip>
          <a:srcRect/>
          <a:tile tx="0" ty="336550" sx="100000" sy="100000" flip="xy" algn="tl"/>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6_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2021/3/18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2021/3/18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2021/3/18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3"/>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43"/>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2021/3/18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a:xfrm>
            <a:off x="0" y="420914"/>
            <a:ext cx="870857" cy="449943"/>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平行四边形 20"/>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22" name="平行四边形 21"/>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sp>
        <p:nvSpPr>
          <p:cNvPr id="26" name="任意多边形 2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流程图: 数据 2"/>
          <p:cNvSpPr/>
          <p:nvPr userDrawn="1"/>
        </p:nvSpPr>
        <p:spPr>
          <a:xfrm>
            <a:off x="217673" y="312526"/>
            <a:ext cx="943470" cy="558331"/>
          </a:xfrm>
          <a:prstGeom prst="flowChartInputOutp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userDrawn="1"/>
        </p:nvCxnSpPr>
        <p:spPr>
          <a:xfrm>
            <a:off x="870857" y="856343"/>
            <a:ext cx="11321143"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图片 11"/>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3" name="图片 12"/>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theme" Target="../theme/theme3.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580539" y="6356350"/>
            <a:ext cx="1201024"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88" r:id="rId1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773174" y="6356350"/>
            <a:ext cx="40267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E8081-9BD5-4D7C-946C-6E41C6C19654}" type="slidenum">
              <a:rPr lang="zh-CN" altLang="en-US" smtClean="0">
                <a:solidFill>
                  <a:prstClr val="black">
                    <a:tint val="75000"/>
                  </a:prstClr>
                </a:solidFill>
              </a:rPr>
              <a:t>‹#›</a:t>
            </a:fld>
            <a:endParaRPr lang="zh-CN" alt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2021/3/18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5.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cstate="screen"/>
          <a:stretch>
            <a:fillRect/>
          </a:stretch>
        </p:blipFill>
        <p:spPr>
          <a:xfrm>
            <a:off x="294140" y="262285"/>
            <a:ext cx="3030085" cy="808023"/>
          </a:xfrm>
          <a:prstGeom prst="rect">
            <a:avLst/>
          </a:prstGeom>
          <a:effectLst>
            <a:outerShdw blurRad="50800" dist="38100" dir="16200000" rotWithShape="0">
              <a:prstClr val="black">
                <a:alpha val="40000"/>
              </a:prstClr>
            </a:outerShdw>
          </a:effectLst>
        </p:spPr>
      </p:pic>
      <p:sp>
        <p:nvSpPr>
          <p:cNvPr id="7" name="文本框 6"/>
          <p:cNvSpPr txBox="1"/>
          <p:nvPr/>
        </p:nvSpPr>
        <p:spPr>
          <a:xfrm>
            <a:off x="204408" y="1070308"/>
            <a:ext cx="11528194" cy="8002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600" b="1" i="0" u="none" strike="noStrike" kern="1200" cap="none" spc="0" normalizeH="0" baseline="0" noProof="0" dirty="0" smtClean="0">
                <a:ln>
                  <a:noFill/>
                </a:ln>
                <a:solidFill>
                  <a:srgbClr val="FFC000"/>
                </a:solidFill>
                <a:uLnTx/>
                <a:uFillTx/>
                <a:latin typeface="微软雅黑" panose="020B0503020204020204" pitchFamily="34" charset="-122"/>
                <a:ea typeface="微软雅黑" panose="020B0503020204020204" pitchFamily="34" charset="-122"/>
                <a:cs typeface="+mn-cs"/>
              </a:rPr>
              <a:t>编译原理</a:t>
            </a:r>
            <a:endParaRPr kumimoji="0" lang="zh-CN" altLang="en-US" sz="4600" b="1" i="0" u="none" strike="noStrike" kern="1200" cap="none" spc="0" normalizeH="0" baseline="0" noProof="0" dirty="0">
              <a:ln>
                <a:noFill/>
              </a:ln>
              <a:solidFill>
                <a:srgbClr val="FFC000"/>
              </a:solidFill>
              <a:uLnTx/>
              <a:uFillTx/>
              <a:latin typeface="微软雅黑" panose="020B0503020204020204" pitchFamily="34" charset="-122"/>
              <a:ea typeface="微软雅黑" panose="020B0503020204020204" pitchFamily="34" charset="-122"/>
              <a:cs typeface="+mn-cs"/>
            </a:endParaRPr>
          </a:p>
        </p:txBody>
      </p:sp>
      <p:sp>
        <p:nvSpPr>
          <p:cNvPr id="2" name="矩形 1"/>
          <p:cNvSpPr/>
          <p:nvPr/>
        </p:nvSpPr>
        <p:spPr>
          <a:xfrm>
            <a:off x="5491451" y="3468329"/>
            <a:ext cx="954107"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第三章</a:t>
            </a:r>
            <a:endParaRPr lang="zh-CN" altLang="en-US" sz="20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灯片编号占位符 5"/>
          <p:cNvSpPr>
            <a:spLocks noGrp="1"/>
          </p:cNvSpPr>
          <p:nvPr>
            <p:ph type="sldNum" sz="quarter" idx="12"/>
          </p:nvPr>
        </p:nvSpPr>
        <p:spPr/>
        <p:txBody>
          <a:bodyPr/>
          <a:lstStyle/>
          <a:p>
            <a:fld id="{50EF4A5B-933A-4EB7-A4A4-C8B2F6996756}" type="slidenum">
              <a:rPr lang="zh-CN" altLang="en-US"/>
              <a:pPr/>
              <a:t>10</a:t>
            </a:fld>
            <a:endParaRPr lang="en-US" altLang="zh-CN"/>
          </a:p>
        </p:txBody>
      </p:sp>
      <p:sp>
        <p:nvSpPr>
          <p:cNvPr id="141314" name="Rectangle 2"/>
          <p:cNvSpPr>
            <a:spLocks noChangeArrowheads="1"/>
          </p:cNvSpPr>
          <p:nvPr/>
        </p:nvSpPr>
        <p:spPr bwMode="auto">
          <a:xfrm>
            <a:off x="1611313" y="193675"/>
            <a:ext cx="8839200" cy="532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§3.1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引言</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一、词法分析的主要任务</a:t>
            </a:r>
          </a:p>
        </p:txBody>
      </p:sp>
      <p:sp>
        <p:nvSpPr>
          <p:cNvPr id="141322" name="Text Box 10"/>
          <p:cNvSpPr txBox="1">
            <a:spLocks noChangeArrowheads="1"/>
          </p:cNvSpPr>
          <p:nvPr/>
        </p:nvSpPr>
        <p:spPr bwMode="auto">
          <a:xfrm>
            <a:off x="1857376" y="1744663"/>
            <a:ext cx="7940675"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buFontTx/>
              <a:buNone/>
            </a:pPr>
            <a:r>
              <a:rPr lang="en-US" altLang="zh-CN" sz="2800" b="1">
                <a:latin typeface="Times New Roman" panose="02020603050405020304" pitchFamily="18" charset="0"/>
              </a:rPr>
              <a:t>4</a:t>
            </a:r>
            <a:r>
              <a:rPr lang="zh-CN" altLang="en-US" sz="2800" b="1">
                <a:latin typeface="Times New Roman" panose="02020603050405020304" pitchFamily="18" charset="0"/>
              </a:rPr>
              <a:t>）将标识符信息存入符号表</a:t>
            </a:r>
          </a:p>
        </p:txBody>
      </p:sp>
      <p:sp>
        <p:nvSpPr>
          <p:cNvPr id="141323" name="Rectangle 11"/>
          <p:cNvSpPr>
            <a:spLocks noChangeArrowheads="1"/>
          </p:cNvSpPr>
          <p:nvPr/>
        </p:nvSpPr>
        <p:spPr bwMode="auto">
          <a:xfrm>
            <a:off x="1933575" y="2468564"/>
            <a:ext cx="8216900" cy="146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spcBef>
                <a:spcPct val="50000"/>
              </a:spcBef>
              <a:buFontTx/>
              <a:buNone/>
            </a:pPr>
            <a:r>
              <a:rPr kumimoji="1" lang="zh-CN" altLang="en-US" sz="2400" b="1" dirty="0"/>
              <a:t>编译器的一个基本功能是</a:t>
            </a:r>
            <a:r>
              <a:rPr kumimoji="1" lang="en-US" altLang="zh-CN" sz="2400" b="1" dirty="0"/>
              <a:t>——</a:t>
            </a:r>
            <a:r>
              <a:rPr kumimoji="1" lang="zh-CN" altLang="en-US" sz="2400" b="1" dirty="0">
                <a:solidFill>
                  <a:srgbClr val="FFC000"/>
                </a:solidFill>
              </a:rPr>
              <a:t>记录源程序中使用的标识符，并收集与每个标识符相关的各种属性信息，将它们记载到符号表中</a:t>
            </a:r>
          </a:p>
        </p:txBody>
      </p:sp>
      <p:graphicFrame>
        <p:nvGraphicFramePr>
          <p:cNvPr id="141324" name="Group 12"/>
          <p:cNvGraphicFramePr>
            <a:graphicFrameLocks noGrp="1"/>
          </p:cNvGraphicFramePr>
          <p:nvPr/>
        </p:nvGraphicFramePr>
        <p:xfrm>
          <a:off x="3087688" y="4757738"/>
          <a:ext cx="6096000" cy="1360488"/>
        </p:xfrm>
        <a:graphic>
          <a:graphicData uri="http://schemas.openxmlformats.org/drawingml/2006/table">
            <a:tbl>
              <a:tblPr/>
              <a:tblGrid>
                <a:gridCol w="1016000">
                  <a:extLst>
                    <a:ext uri="{9D8B030D-6E8A-4147-A177-3AD203B41FA5}">
                      <a16:colId xmlns:a16="http://schemas.microsoft.com/office/drawing/2014/main" val="2627832341"/>
                    </a:ext>
                  </a:extLst>
                </a:gridCol>
                <a:gridCol w="1016000">
                  <a:extLst>
                    <a:ext uri="{9D8B030D-6E8A-4147-A177-3AD203B41FA5}">
                      <a16:colId xmlns:a16="http://schemas.microsoft.com/office/drawing/2014/main" val="1753021941"/>
                    </a:ext>
                  </a:extLst>
                </a:gridCol>
                <a:gridCol w="1016000">
                  <a:extLst>
                    <a:ext uri="{9D8B030D-6E8A-4147-A177-3AD203B41FA5}">
                      <a16:colId xmlns:a16="http://schemas.microsoft.com/office/drawing/2014/main" val="4293825995"/>
                    </a:ext>
                  </a:extLst>
                </a:gridCol>
                <a:gridCol w="1390650">
                  <a:extLst>
                    <a:ext uri="{9D8B030D-6E8A-4147-A177-3AD203B41FA5}">
                      <a16:colId xmlns:a16="http://schemas.microsoft.com/office/drawing/2014/main" val="2853048735"/>
                    </a:ext>
                  </a:extLst>
                </a:gridCol>
                <a:gridCol w="641350">
                  <a:extLst>
                    <a:ext uri="{9D8B030D-6E8A-4147-A177-3AD203B41FA5}">
                      <a16:colId xmlns:a16="http://schemas.microsoft.com/office/drawing/2014/main" val="3671379905"/>
                    </a:ext>
                  </a:extLst>
                </a:gridCol>
                <a:gridCol w="1016000">
                  <a:extLst>
                    <a:ext uri="{9D8B030D-6E8A-4147-A177-3AD203B41FA5}">
                      <a16:colId xmlns:a16="http://schemas.microsoft.com/office/drawing/2014/main" val="201124479"/>
                    </a:ext>
                  </a:extLst>
                </a:gridCol>
              </a:tblGrid>
              <a:tr h="425450">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名字</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记号</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类型</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种属</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地址</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28017521"/>
                  </a:ext>
                </a:extLst>
              </a:tr>
              <a:tr h="425450">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rPr>
                        <a:t>a</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1"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id1(25)</a:t>
                      </a:r>
                      <a:endParaRPr kumimoji="1"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int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简单变量</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29032397"/>
                  </a:ext>
                </a:extLst>
              </a:tr>
              <a:tr h="509588">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b</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1"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id2(25)</a:t>
                      </a:r>
                      <a:endParaRPr kumimoji="1"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int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简单变量</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dirty="0" smtClean="0">
                          <a:ln>
                            <a:noFill/>
                          </a:ln>
                          <a:solidFill>
                            <a:schemeClr val="tx1"/>
                          </a:solidFill>
                          <a:effectLst/>
                          <a:latin typeface="Times New Roman" panose="02020603050405020304" pitchFamily="18" charset="0"/>
                          <a:ea typeface="黑体" panose="02010609060101010101" pitchFamily="49" charset="-122"/>
                        </a:rPr>
                        <a:t>4</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65367457"/>
                  </a:ext>
                </a:extLst>
              </a:tr>
            </a:tbl>
          </a:graphicData>
        </a:graphic>
      </p:graphicFrame>
      <p:sp>
        <p:nvSpPr>
          <p:cNvPr id="141354" name="Rectangle 42"/>
          <p:cNvSpPr>
            <a:spLocks noChangeArrowheads="1"/>
          </p:cNvSpPr>
          <p:nvPr/>
        </p:nvSpPr>
        <p:spPr bwMode="auto">
          <a:xfrm>
            <a:off x="2165350" y="4238625"/>
            <a:ext cx="17287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fontAlgn="b">
              <a:spcBef>
                <a:spcPct val="50000"/>
              </a:spcBef>
              <a:buFontTx/>
              <a:buNone/>
            </a:pPr>
            <a:r>
              <a:rPr kumimoji="1" lang="zh-CN" altLang="en-US" sz="2400" b="1">
                <a:latin typeface="Times New Roman" panose="02020603050405020304" pitchFamily="18" charset="0"/>
              </a:rPr>
              <a:t>例：</a:t>
            </a:r>
            <a:r>
              <a:rPr kumimoji="1" lang="en-US" altLang="zh-CN" sz="2400" b="1">
                <a:latin typeface="Times New Roman" panose="02020603050405020304" pitchFamily="18" charset="0"/>
              </a:rPr>
              <a:t>int a,b;</a:t>
            </a:r>
          </a:p>
        </p:txBody>
      </p:sp>
    </p:spTree>
    <p:extLst>
      <p:ext uri="{BB962C8B-B14F-4D97-AF65-F5344CB8AC3E}">
        <p14:creationId xmlns:p14="http://schemas.microsoft.com/office/powerpoint/2010/main" val="9525920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1322"/>
                                        </p:tgtEl>
                                        <p:attrNameLst>
                                          <p:attrName>style.visibility</p:attrName>
                                        </p:attrNameLst>
                                      </p:cBhvr>
                                      <p:to>
                                        <p:strVal val="visible"/>
                                      </p:to>
                                    </p:set>
                                    <p:animEffect transition="in" filter="blinds(horizontal)">
                                      <p:cBhvr>
                                        <p:cTn id="7" dur="500"/>
                                        <p:tgtEl>
                                          <p:spTgt spid="14132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41323"/>
                                        </p:tgtEl>
                                        <p:attrNameLst>
                                          <p:attrName>style.visibility</p:attrName>
                                        </p:attrNameLst>
                                      </p:cBhvr>
                                      <p:to>
                                        <p:strVal val="visible"/>
                                      </p:to>
                                    </p:set>
                                    <p:animEffect transition="in" filter="blinds(horizontal)">
                                      <p:cBhvr>
                                        <p:cTn id="12" dur="500"/>
                                        <p:tgtEl>
                                          <p:spTgt spid="14132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141324"/>
                                        </p:tgtEl>
                                        <p:attrNameLst>
                                          <p:attrName>style.visibility</p:attrName>
                                        </p:attrNameLst>
                                      </p:cBhvr>
                                      <p:to>
                                        <p:strVal val="visible"/>
                                      </p:to>
                                    </p:set>
                                    <p:animEffect transition="in" filter="blinds(horizontal)">
                                      <p:cBhvr>
                                        <p:cTn id="17" dur="500"/>
                                        <p:tgtEl>
                                          <p:spTgt spid="141324"/>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141354"/>
                                        </p:tgtEl>
                                        <p:attrNameLst>
                                          <p:attrName>style.visibility</p:attrName>
                                        </p:attrNameLst>
                                      </p:cBhvr>
                                      <p:to>
                                        <p:strVal val="visible"/>
                                      </p:to>
                                    </p:set>
                                    <p:animEffect transition="in" filter="blinds(horizontal)">
                                      <p:cBhvr>
                                        <p:cTn id="20" dur="500"/>
                                        <p:tgtEl>
                                          <p:spTgt spid="1413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322" grpId="0"/>
      <p:bldP spid="141323" grpId="0"/>
      <p:bldP spid="14135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灯片编号占位符 5"/>
          <p:cNvSpPr>
            <a:spLocks noGrp="1"/>
          </p:cNvSpPr>
          <p:nvPr>
            <p:ph type="sldNum" sz="quarter" idx="12"/>
          </p:nvPr>
        </p:nvSpPr>
        <p:spPr/>
        <p:txBody>
          <a:bodyPr/>
          <a:lstStyle/>
          <a:p>
            <a:fld id="{6FD59F5D-61DE-4AC2-BD08-9FB2FCAACB92}" type="slidenum">
              <a:rPr lang="zh-CN" altLang="en-US"/>
              <a:pPr/>
              <a:t>11</a:t>
            </a:fld>
            <a:endParaRPr lang="en-US" altLang="zh-CN"/>
          </a:p>
        </p:txBody>
      </p:sp>
      <p:sp>
        <p:nvSpPr>
          <p:cNvPr id="142338" name="Rectangle 2"/>
          <p:cNvSpPr>
            <a:spLocks noChangeArrowheads="1"/>
          </p:cNvSpPr>
          <p:nvPr/>
        </p:nvSpPr>
        <p:spPr bwMode="auto">
          <a:xfrm>
            <a:off x="1611313" y="193675"/>
            <a:ext cx="8839200" cy="532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§3.1    </a:t>
            </a:r>
            <a:r>
              <a:rPr lang="zh-CN" altLang="en-US" sz="3600" b="1" dirty="0">
                <a:solidFill>
                  <a:srgbClr val="FFC000"/>
                </a:solidFill>
                <a:latin typeface="Times New Roman" panose="02020603050405020304" pitchFamily="18" charset="0"/>
              </a:rPr>
              <a:t>引言</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一、词法分析的主要任务</a:t>
            </a:r>
          </a:p>
        </p:txBody>
      </p:sp>
      <p:sp>
        <p:nvSpPr>
          <p:cNvPr id="142339" name="Text Box 3"/>
          <p:cNvSpPr txBox="1">
            <a:spLocks noChangeArrowheads="1"/>
          </p:cNvSpPr>
          <p:nvPr/>
        </p:nvSpPr>
        <p:spPr bwMode="auto">
          <a:xfrm>
            <a:off x="1857376" y="1744663"/>
            <a:ext cx="7940675"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buFontTx/>
              <a:buNone/>
            </a:pPr>
            <a:r>
              <a:rPr lang="en-US" altLang="zh-CN" sz="2800" b="1">
                <a:latin typeface="Times New Roman" panose="02020603050405020304" pitchFamily="18" charset="0"/>
              </a:rPr>
              <a:t>4</a:t>
            </a:r>
            <a:r>
              <a:rPr lang="zh-CN" altLang="en-US" sz="2800" b="1">
                <a:latin typeface="Times New Roman" panose="02020603050405020304" pitchFamily="18" charset="0"/>
              </a:rPr>
              <a:t>）将标识符信息存入符号表</a:t>
            </a:r>
          </a:p>
        </p:txBody>
      </p:sp>
      <p:graphicFrame>
        <p:nvGraphicFramePr>
          <p:cNvPr id="142341" name="Group 5"/>
          <p:cNvGraphicFramePr>
            <a:graphicFrameLocks noGrp="1"/>
          </p:cNvGraphicFramePr>
          <p:nvPr/>
        </p:nvGraphicFramePr>
        <p:xfrm>
          <a:off x="3087688" y="4757738"/>
          <a:ext cx="6096000" cy="1360488"/>
        </p:xfrm>
        <a:graphic>
          <a:graphicData uri="http://schemas.openxmlformats.org/drawingml/2006/table">
            <a:tbl>
              <a:tblPr/>
              <a:tblGrid>
                <a:gridCol w="1016000">
                  <a:extLst>
                    <a:ext uri="{9D8B030D-6E8A-4147-A177-3AD203B41FA5}">
                      <a16:colId xmlns:a16="http://schemas.microsoft.com/office/drawing/2014/main" val="3974062074"/>
                    </a:ext>
                  </a:extLst>
                </a:gridCol>
                <a:gridCol w="1016000">
                  <a:extLst>
                    <a:ext uri="{9D8B030D-6E8A-4147-A177-3AD203B41FA5}">
                      <a16:colId xmlns:a16="http://schemas.microsoft.com/office/drawing/2014/main" val="954239750"/>
                    </a:ext>
                  </a:extLst>
                </a:gridCol>
                <a:gridCol w="1016000">
                  <a:extLst>
                    <a:ext uri="{9D8B030D-6E8A-4147-A177-3AD203B41FA5}">
                      <a16:colId xmlns:a16="http://schemas.microsoft.com/office/drawing/2014/main" val="2174810870"/>
                    </a:ext>
                  </a:extLst>
                </a:gridCol>
                <a:gridCol w="1390650">
                  <a:extLst>
                    <a:ext uri="{9D8B030D-6E8A-4147-A177-3AD203B41FA5}">
                      <a16:colId xmlns:a16="http://schemas.microsoft.com/office/drawing/2014/main" val="1181829794"/>
                    </a:ext>
                  </a:extLst>
                </a:gridCol>
                <a:gridCol w="641350">
                  <a:extLst>
                    <a:ext uri="{9D8B030D-6E8A-4147-A177-3AD203B41FA5}">
                      <a16:colId xmlns:a16="http://schemas.microsoft.com/office/drawing/2014/main" val="1631210817"/>
                    </a:ext>
                  </a:extLst>
                </a:gridCol>
                <a:gridCol w="1016000">
                  <a:extLst>
                    <a:ext uri="{9D8B030D-6E8A-4147-A177-3AD203B41FA5}">
                      <a16:colId xmlns:a16="http://schemas.microsoft.com/office/drawing/2014/main" val="1382507948"/>
                    </a:ext>
                  </a:extLst>
                </a:gridCol>
              </a:tblGrid>
              <a:tr h="425450">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名字</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记号</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类型</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种属</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地址</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76852591"/>
                  </a:ext>
                </a:extLst>
              </a:tr>
              <a:tr h="425450">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a</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1"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id1(25)</a:t>
                      </a:r>
                      <a:endParaRPr kumimoji="1"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int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简单变量</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73864489"/>
                  </a:ext>
                </a:extLst>
              </a:tr>
              <a:tr h="509588">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b</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1"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id2(25)</a:t>
                      </a:r>
                      <a:endParaRPr kumimoji="1"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int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zh-CN" altLang="en-US"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简单变量</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4</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5115780"/>
                  </a:ext>
                </a:extLst>
              </a:tr>
            </a:tbl>
          </a:graphicData>
        </a:graphic>
      </p:graphicFrame>
      <p:sp>
        <p:nvSpPr>
          <p:cNvPr id="142371" name="Rectangle 35"/>
          <p:cNvSpPr>
            <a:spLocks noChangeArrowheads="1"/>
          </p:cNvSpPr>
          <p:nvPr/>
        </p:nvSpPr>
        <p:spPr bwMode="auto">
          <a:xfrm>
            <a:off x="2165350" y="4238625"/>
            <a:ext cx="17287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fontAlgn="b">
              <a:spcBef>
                <a:spcPct val="50000"/>
              </a:spcBef>
              <a:buFontTx/>
              <a:buNone/>
            </a:pPr>
            <a:r>
              <a:rPr kumimoji="1" lang="zh-CN" altLang="en-US" sz="2400" b="1">
                <a:latin typeface="Times New Roman" panose="02020603050405020304" pitchFamily="18" charset="0"/>
              </a:rPr>
              <a:t>例：</a:t>
            </a:r>
            <a:r>
              <a:rPr kumimoji="1" lang="en-US" altLang="zh-CN" sz="2400" b="1">
                <a:latin typeface="Times New Roman" panose="02020603050405020304" pitchFamily="18" charset="0"/>
              </a:rPr>
              <a:t>int a,b;</a:t>
            </a:r>
          </a:p>
        </p:txBody>
      </p:sp>
      <p:sp>
        <p:nvSpPr>
          <p:cNvPr id="142372" name="Rectangle 36"/>
          <p:cNvSpPr>
            <a:spLocks noChangeArrowheads="1"/>
          </p:cNvSpPr>
          <p:nvPr/>
        </p:nvSpPr>
        <p:spPr bwMode="auto">
          <a:xfrm>
            <a:off x="2133600" y="2365375"/>
            <a:ext cx="81295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0000"/>
              </a:lnSpc>
              <a:buFontTx/>
              <a:buNone/>
            </a:pPr>
            <a:r>
              <a:rPr lang="zh-CN" altLang="en-US" sz="2400" b="1" i="1" u="sng" dirty="0">
                <a:solidFill>
                  <a:srgbClr val="FFC000"/>
                </a:solidFill>
              </a:rPr>
              <a:t>在高级程序设计语言中，变量为什么要先声明后使用？</a:t>
            </a:r>
          </a:p>
          <a:p>
            <a:pPr algn="just">
              <a:lnSpc>
                <a:spcPct val="120000"/>
              </a:lnSpc>
              <a:buFontTx/>
              <a:buNone/>
            </a:pPr>
            <a:r>
              <a:rPr lang="zh-CN" altLang="en-US" sz="2400" b="1" dirty="0"/>
              <a:t>就是为了让编译器构造符号表。定义了变量的类型，也就规定了变量在内存中的存放形式，在其上所能进行的运算，解决了符号地址到存贮地址的映射</a:t>
            </a:r>
          </a:p>
        </p:txBody>
      </p:sp>
    </p:spTree>
    <p:extLst>
      <p:ext uri="{BB962C8B-B14F-4D97-AF65-F5344CB8AC3E}">
        <p14:creationId xmlns:p14="http://schemas.microsoft.com/office/powerpoint/2010/main" val="42818637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灯片编号占位符 5"/>
          <p:cNvSpPr>
            <a:spLocks noGrp="1"/>
          </p:cNvSpPr>
          <p:nvPr>
            <p:ph type="sldNum" sz="quarter" idx="12"/>
          </p:nvPr>
        </p:nvSpPr>
        <p:spPr/>
        <p:txBody>
          <a:bodyPr/>
          <a:lstStyle/>
          <a:p>
            <a:fld id="{2199455C-4BFA-42D5-8CF7-BC6857A27D98}" type="slidenum">
              <a:rPr lang="zh-CN" altLang="en-US"/>
              <a:pPr/>
              <a:t>12</a:t>
            </a:fld>
            <a:endParaRPr lang="en-US" altLang="zh-CN"/>
          </a:p>
        </p:txBody>
      </p:sp>
      <p:sp>
        <p:nvSpPr>
          <p:cNvPr id="151554" name="Rectangle 2"/>
          <p:cNvSpPr>
            <a:spLocks noChangeArrowheads="1"/>
          </p:cNvSpPr>
          <p:nvPr/>
        </p:nvSpPr>
        <p:spPr bwMode="auto">
          <a:xfrm>
            <a:off x="1611313" y="193675"/>
            <a:ext cx="8839200" cy="532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§3.1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引言</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一、词法分析的主要任务</a:t>
            </a:r>
          </a:p>
        </p:txBody>
      </p:sp>
      <p:sp>
        <p:nvSpPr>
          <p:cNvPr id="151588" name="Text Box 36"/>
          <p:cNvSpPr txBox="1">
            <a:spLocks noChangeArrowheads="1"/>
          </p:cNvSpPr>
          <p:nvPr/>
        </p:nvSpPr>
        <p:spPr bwMode="auto">
          <a:xfrm>
            <a:off x="2339976" y="3052764"/>
            <a:ext cx="1546225" cy="1392237"/>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sz="2800" b="1"/>
              <a:t>字符串表示的源程序</a:t>
            </a:r>
          </a:p>
        </p:txBody>
      </p:sp>
      <p:sp>
        <p:nvSpPr>
          <p:cNvPr id="151589" name="Text Box 37"/>
          <p:cNvSpPr txBox="1">
            <a:spLocks noChangeArrowheads="1"/>
          </p:cNvSpPr>
          <p:nvPr/>
        </p:nvSpPr>
        <p:spPr bwMode="auto">
          <a:xfrm>
            <a:off x="5149851" y="3268663"/>
            <a:ext cx="1617663" cy="965200"/>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sz="2800" b="1"/>
              <a:t>词法分析器</a:t>
            </a:r>
          </a:p>
        </p:txBody>
      </p:sp>
      <p:sp>
        <p:nvSpPr>
          <p:cNvPr id="151590" name="Text Box 38"/>
          <p:cNvSpPr txBox="1">
            <a:spLocks noChangeArrowheads="1"/>
          </p:cNvSpPr>
          <p:nvPr/>
        </p:nvSpPr>
        <p:spPr bwMode="auto">
          <a:xfrm>
            <a:off x="8402638" y="3262313"/>
            <a:ext cx="1617662" cy="965200"/>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sz="2800" b="1"/>
              <a:t>语法分析器</a:t>
            </a:r>
          </a:p>
        </p:txBody>
      </p:sp>
      <p:sp>
        <p:nvSpPr>
          <p:cNvPr id="151591" name="Text Box 39"/>
          <p:cNvSpPr txBox="1">
            <a:spLocks noChangeArrowheads="1"/>
          </p:cNvSpPr>
          <p:nvPr/>
        </p:nvSpPr>
        <p:spPr bwMode="auto">
          <a:xfrm>
            <a:off x="3984625" y="3775075"/>
            <a:ext cx="11953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200" b="1" dirty="0">
                <a:solidFill>
                  <a:srgbClr val="FFC000"/>
                </a:solidFill>
              </a:rPr>
              <a:t>字符流</a:t>
            </a:r>
          </a:p>
        </p:txBody>
      </p:sp>
      <p:sp>
        <p:nvSpPr>
          <p:cNvPr id="151592" name="Text Box 40"/>
          <p:cNvSpPr txBox="1">
            <a:spLocks noChangeArrowheads="1"/>
          </p:cNvSpPr>
          <p:nvPr/>
        </p:nvSpPr>
        <p:spPr bwMode="auto">
          <a:xfrm>
            <a:off x="6638925" y="2438400"/>
            <a:ext cx="20955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200" b="1" dirty="0">
                <a:solidFill>
                  <a:srgbClr val="FFC000"/>
                </a:solidFill>
              </a:rPr>
              <a:t>有意义的单词</a:t>
            </a:r>
          </a:p>
        </p:txBody>
      </p:sp>
      <p:sp>
        <p:nvSpPr>
          <p:cNvPr id="151593" name="Text Box 41"/>
          <p:cNvSpPr txBox="1">
            <a:spLocks noChangeArrowheads="1"/>
          </p:cNvSpPr>
          <p:nvPr/>
        </p:nvSpPr>
        <p:spPr bwMode="auto">
          <a:xfrm>
            <a:off x="6364288" y="4638675"/>
            <a:ext cx="2601912"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200" b="1" dirty="0">
                <a:solidFill>
                  <a:srgbClr val="FFC000"/>
                </a:solidFill>
              </a:rPr>
              <a:t>取下一单词的指令</a:t>
            </a:r>
          </a:p>
        </p:txBody>
      </p:sp>
      <p:cxnSp>
        <p:nvCxnSpPr>
          <p:cNvPr id="151594" name="AutoShape 42"/>
          <p:cNvCxnSpPr>
            <a:cxnSpLocks noChangeShapeType="1"/>
            <a:stCxn id="151588" idx="3"/>
            <a:endCxn id="151589" idx="1"/>
          </p:cNvCxnSpPr>
          <p:nvPr/>
        </p:nvCxnSpPr>
        <p:spPr bwMode="auto">
          <a:xfrm>
            <a:off x="3895725" y="3749675"/>
            <a:ext cx="1244600" cy="1588"/>
          </a:xfrm>
          <a:prstGeom prst="straightConnector1">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1596" name="AutoShape 44"/>
          <p:cNvCxnSpPr>
            <a:cxnSpLocks noChangeShapeType="1"/>
            <a:stCxn id="151589" idx="0"/>
            <a:endCxn id="151590" idx="0"/>
          </p:cNvCxnSpPr>
          <p:nvPr/>
        </p:nvCxnSpPr>
        <p:spPr bwMode="auto">
          <a:xfrm rot="16200000">
            <a:off x="7582694" y="1629569"/>
            <a:ext cx="6350" cy="3252788"/>
          </a:xfrm>
          <a:prstGeom prst="bentConnector3">
            <a:avLst>
              <a:gd name="adj1" fmla="val 5550000"/>
            </a:avLst>
          </a:prstGeom>
          <a:noFill/>
          <a:ln w="25400">
            <a:solidFill>
              <a:schemeClr val="tx1"/>
            </a:solidFill>
            <a:miter lim="800000"/>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1597" name="AutoShape 45"/>
          <p:cNvCxnSpPr>
            <a:cxnSpLocks noChangeShapeType="1"/>
            <a:stCxn id="151590" idx="2"/>
            <a:endCxn id="151589" idx="2"/>
          </p:cNvCxnSpPr>
          <p:nvPr/>
        </p:nvCxnSpPr>
        <p:spPr bwMode="auto">
          <a:xfrm rot="5400000">
            <a:off x="7582694" y="2613819"/>
            <a:ext cx="6350" cy="3252788"/>
          </a:xfrm>
          <a:prstGeom prst="bentConnector3">
            <a:avLst>
              <a:gd name="adj1" fmla="val 6050000"/>
            </a:avLst>
          </a:prstGeom>
          <a:noFill/>
          <a:ln w="25400">
            <a:solidFill>
              <a:schemeClr val="tx1"/>
            </a:solidFill>
            <a:miter lim="800000"/>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1355008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灯片编号占位符 5"/>
          <p:cNvSpPr>
            <a:spLocks noGrp="1"/>
          </p:cNvSpPr>
          <p:nvPr>
            <p:ph type="sldNum" sz="quarter" idx="12"/>
          </p:nvPr>
        </p:nvSpPr>
        <p:spPr/>
        <p:txBody>
          <a:bodyPr/>
          <a:lstStyle/>
          <a:p>
            <a:fld id="{8A4B76B2-9E6C-4F30-8F1E-03839210805C}" type="slidenum">
              <a:rPr lang="zh-CN" altLang="en-US"/>
              <a:pPr/>
              <a:t>13</a:t>
            </a:fld>
            <a:endParaRPr lang="en-US" altLang="zh-CN"/>
          </a:p>
        </p:txBody>
      </p:sp>
      <p:graphicFrame>
        <p:nvGraphicFramePr>
          <p:cNvPr id="143412" name="Group 52"/>
          <p:cNvGraphicFramePr>
            <a:graphicFrameLocks noGrp="1"/>
          </p:cNvGraphicFramePr>
          <p:nvPr/>
        </p:nvGraphicFramePr>
        <p:xfrm>
          <a:off x="6240464" y="703263"/>
          <a:ext cx="3824287" cy="5486400"/>
        </p:xfrm>
        <a:graphic>
          <a:graphicData uri="http://schemas.openxmlformats.org/drawingml/2006/table">
            <a:tbl>
              <a:tblPr/>
              <a:tblGrid>
                <a:gridCol w="1063625">
                  <a:extLst>
                    <a:ext uri="{9D8B030D-6E8A-4147-A177-3AD203B41FA5}">
                      <a16:colId xmlns:a16="http://schemas.microsoft.com/office/drawing/2014/main" val="4074718942"/>
                    </a:ext>
                  </a:extLst>
                </a:gridCol>
                <a:gridCol w="2760662">
                  <a:extLst>
                    <a:ext uri="{9D8B030D-6E8A-4147-A177-3AD203B41FA5}">
                      <a16:colId xmlns:a16="http://schemas.microsoft.com/office/drawing/2014/main" val="2490588107"/>
                    </a:ext>
                  </a:extLst>
                </a:gridCol>
              </a:tblGrid>
              <a:tr h="338138">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if</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&lt;12,     &gt;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87435642"/>
                  </a:ext>
                </a:extLst>
              </a:tr>
              <a:tr h="339725">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&lt;25, </a:t>
                      </a:r>
                      <a:r>
                        <a:rPr kumimoji="0" lang="zh-CN" altLang="en-US"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符号表入口</a:t>
                      </a: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&gt;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56386932"/>
                  </a:ext>
                </a:extLst>
              </a:tr>
              <a:tr h="338138">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&gt;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&lt;39,     &gt;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08121937"/>
                  </a:ext>
                </a:extLst>
              </a:tr>
              <a:tr h="338138">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j</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&lt;25, </a:t>
                      </a:r>
                      <a:r>
                        <a:rPr kumimoji="0" lang="zh-CN" altLang="en-US"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符号表入口</a:t>
                      </a: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&gt;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70214624"/>
                  </a:ext>
                </a:extLst>
              </a:tr>
              <a:tr h="339725">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then</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&lt;20,     &gt;</a:t>
                      </a:r>
                      <a:endParaRPr kumimoji="0" lang="zh-CN" altLang="en-US" sz="2400" b="0"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8695444"/>
                  </a:ext>
                </a:extLst>
              </a:tr>
              <a:tr h="338138">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&lt;25, </a:t>
                      </a:r>
                      <a:r>
                        <a:rPr kumimoji="0" lang="zh-CN" altLang="en-US"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符号表入口</a:t>
                      </a: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&gt;</a:t>
                      </a:r>
                      <a:endParaRPr kumimoji="0" lang="zh-CN" altLang="en-US" sz="2400" b="0"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43488623"/>
                  </a:ext>
                </a:extLst>
              </a:tr>
              <a:tr h="338138">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&lt;36,     &gt;</a:t>
                      </a:r>
                      <a:endParaRPr kumimoji="0" lang="zh-CN" altLang="en-US" sz="2400" b="0"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44682569"/>
                  </a:ext>
                </a:extLst>
              </a:tr>
              <a:tr h="339725">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&lt;26,  </a:t>
                      </a:r>
                      <a:r>
                        <a:rPr kumimoji="0" lang="zh-CN" altLang="en-US"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常数表入口 </a:t>
                      </a: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&gt;</a:t>
                      </a:r>
                      <a:endParaRPr kumimoji="0" lang="zh-CN" altLang="en-US" sz="2400" b="0"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7035629"/>
                  </a:ext>
                </a:extLst>
              </a:tr>
              <a:tr h="338138">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else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&lt;8,     &gt;</a:t>
                      </a:r>
                      <a:endParaRPr kumimoji="0" lang="zh-CN" altLang="en-US" sz="2400" b="0"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80925036"/>
                  </a:ext>
                </a:extLst>
              </a:tr>
              <a:tr h="338138">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j</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&lt;25, </a:t>
                      </a:r>
                      <a:r>
                        <a:rPr kumimoji="0" lang="zh-CN" altLang="en-US"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符号表入口</a:t>
                      </a: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&gt;</a:t>
                      </a:r>
                      <a:endParaRPr kumimoji="0" lang="zh-CN" altLang="en-US" sz="2400" b="0"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64138310"/>
                  </a:ext>
                </a:extLst>
              </a:tr>
              <a:tr h="339725">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&lt;36,     &gt;</a:t>
                      </a:r>
                      <a:endParaRPr kumimoji="0" lang="zh-CN" altLang="en-US" sz="2400" b="0"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94638833"/>
                  </a:ext>
                </a:extLst>
              </a:tr>
              <a:tr h="338138">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ctr"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accent1"/>
                        </a:buClr>
                        <a:buSzPct val="80000"/>
                        <a:buFont typeface="Wingdings 2" panose="05020102010507070707" pitchFamily="18" charset="2"/>
                        <a:defRPr sz="2600">
                          <a:solidFill>
                            <a:schemeClr val="tx1"/>
                          </a:solidFill>
                          <a:latin typeface="Arial" panose="020B0604020202020204" pitchFamily="34" charset="0"/>
                          <a:ea typeface="黑体" panose="02010609060101010101" pitchFamily="49" charset="-122"/>
                        </a:defRPr>
                      </a:lvl1pPr>
                      <a:lvl2pPr eaLnBrk="0" hangingPunct="0">
                        <a:spcBef>
                          <a:spcPct val="20000"/>
                        </a:spcBef>
                        <a:buClr>
                          <a:schemeClr val="accent1"/>
                        </a:buClr>
                        <a:buSzPct val="80000"/>
                        <a:buFont typeface="Wingdings 2" panose="05020102010507070707" pitchFamily="18" charset="2"/>
                        <a:defRPr sz="2200">
                          <a:solidFill>
                            <a:schemeClr val="tx1"/>
                          </a:solidFill>
                          <a:latin typeface="Arial" panose="020B0604020202020204" pitchFamily="34" charset="0"/>
                          <a:ea typeface="黑体" panose="02010609060101010101" pitchFamily="49" charset="-122"/>
                        </a:defRPr>
                      </a:lvl2pPr>
                      <a:lvl3pPr eaLnBrk="0" hangingPunct="0">
                        <a:spcBef>
                          <a:spcPct val="20000"/>
                        </a:spcBef>
                        <a:buClr>
                          <a:schemeClr val="accent1"/>
                        </a:buClr>
                        <a:buSzPct val="80000"/>
                        <a:buFont typeface="Wingdings 2" panose="05020102010507070707" pitchFamily="18" charset="2"/>
                        <a:defRPr sz="2000">
                          <a:solidFill>
                            <a:schemeClr val="tx1"/>
                          </a:solidFill>
                          <a:latin typeface="Arial" panose="020B0604020202020204" pitchFamily="34" charset="0"/>
                          <a:ea typeface="黑体" panose="02010609060101010101" pitchFamily="49" charset="-122"/>
                        </a:defRPr>
                      </a:lvl3pPr>
                      <a:lvl4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4pPr>
                      <a:lvl5pPr eaLnBrk="0" hangingPunct="0">
                        <a:spcBef>
                          <a:spcPct val="20000"/>
                        </a:spcBef>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5pPr>
                      <a:lvl6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6pPr>
                      <a:lvl7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7pPr>
                      <a:lvl8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8pPr>
                      <a:lvl9pPr eaLnBrk="0" fontAlgn="base" hangingPunct="0">
                        <a:spcBef>
                          <a:spcPct val="20000"/>
                        </a:spcBef>
                        <a:spcAft>
                          <a:spcPct val="0"/>
                        </a:spcAft>
                        <a:buClr>
                          <a:schemeClr val="accent1"/>
                        </a:buClr>
                        <a:buSzPct val="80000"/>
                        <a:buFont typeface="Wingdings 2" panose="05020102010507070707" pitchFamily="18" charset="2"/>
                        <a:defRPr>
                          <a:solidFill>
                            <a:schemeClr val="tx1"/>
                          </a:solidFill>
                          <a:latin typeface="Arial" panose="020B0604020202020204" pitchFamily="34" charset="0"/>
                          <a:ea typeface="黑体" panose="02010609060101010101" pitchFamily="49" charset="-122"/>
                        </a:defRPr>
                      </a:lvl9pPr>
                    </a:lstStyle>
                    <a:p>
                      <a:pPr marL="0" marR="0" lvl="0" indent="0" algn="l" defTabSz="914400" rtl="0" eaLnBrk="0" fontAlgn="base" latinLnBrk="0" hangingPunct="0">
                        <a:lnSpc>
                          <a:spcPct val="100000"/>
                        </a:lnSpc>
                        <a:spcBef>
                          <a:spcPct val="0"/>
                        </a:spcBef>
                        <a:spcAft>
                          <a:spcPct val="0"/>
                        </a:spcAft>
                        <a:buClr>
                          <a:schemeClr val="accent1"/>
                        </a:buClr>
                        <a:buSzPct val="80000"/>
                        <a:buFont typeface="Wingdings 2" panose="05020102010507070707" pitchFamily="18" charset="2"/>
                        <a:buNone/>
                        <a:tabLst/>
                      </a:pP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&lt;26,  </a:t>
                      </a:r>
                      <a:r>
                        <a:rPr kumimoji="0" lang="zh-CN" altLang="en-US"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常数表入口 </a:t>
                      </a:r>
                      <a:r>
                        <a:rPr kumimoji="0" lang="en-US" altLang="zh-CN" sz="2400" b="1"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rPr>
                        <a:t>&gt;</a:t>
                      </a:r>
                      <a:endParaRPr kumimoji="0" lang="zh-CN" altLang="en-US" sz="2400" b="0" i="0" u="none" strike="noStrike" cap="none" normalizeH="0" baseline="0" smtClean="0">
                        <a:ln>
                          <a:noFill/>
                        </a:ln>
                        <a:solidFill>
                          <a:schemeClr val="tx1"/>
                        </a:solidFill>
                        <a:effectLst/>
                        <a:latin typeface="Times New Roman" panose="02020603050405020304" pitchFamily="18" charset="0"/>
                        <a:ea typeface="黑体" panose="02010609060101010101" pitchFamily="49"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54452777"/>
                  </a:ext>
                </a:extLst>
              </a:tr>
            </a:tbl>
          </a:graphicData>
        </a:graphic>
      </p:graphicFrame>
      <p:sp>
        <p:nvSpPr>
          <p:cNvPr id="143406" name="Rectangle 46"/>
          <p:cNvSpPr>
            <a:spLocks noChangeArrowheads="1"/>
          </p:cNvSpPr>
          <p:nvPr/>
        </p:nvSpPr>
        <p:spPr bwMode="auto">
          <a:xfrm>
            <a:off x="1742498" y="1666875"/>
            <a:ext cx="3776663" cy="1190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FontTx/>
              <a:buNone/>
            </a:pPr>
            <a:r>
              <a:rPr lang="en-US" altLang="zh-CN" sz="3600" b="1" dirty="0">
                <a:solidFill>
                  <a:srgbClr val="FFC000"/>
                </a:solidFill>
                <a:latin typeface="Times New Roman" panose="02020603050405020304" pitchFamily="18" charset="0"/>
              </a:rPr>
              <a:t>if  </a:t>
            </a:r>
            <a:r>
              <a:rPr lang="en-US" altLang="zh-CN" sz="3600" b="1" dirty="0" err="1">
                <a:solidFill>
                  <a:srgbClr val="FFC000"/>
                </a:solidFill>
                <a:latin typeface="Times New Roman" panose="02020603050405020304" pitchFamily="18" charset="0"/>
              </a:rPr>
              <a:t>i</a:t>
            </a:r>
            <a:r>
              <a:rPr lang="zh-CN" altLang="en-US" sz="3600" b="1" dirty="0">
                <a:solidFill>
                  <a:srgbClr val="FFC000"/>
                </a:solidFill>
                <a:latin typeface="Times New Roman" panose="02020603050405020304" pitchFamily="18" charset="0"/>
              </a:rPr>
              <a:t>＞</a:t>
            </a:r>
            <a:r>
              <a:rPr lang="en-US" altLang="zh-CN" sz="3600" b="1" dirty="0">
                <a:solidFill>
                  <a:srgbClr val="FFC000"/>
                </a:solidFill>
                <a:latin typeface="Times New Roman" panose="02020603050405020304" pitchFamily="18" charset="0"/>
              </a:rPr>
              <a:t>j   then  </a:t>
            </a:r>
            <a:r>
              <a:rPr lang="en-US" altLang="zh-CN" sz="3600" b="1" dirty="0" err="1">
                <a:solidFill>
                  <a:srgbClr val="FFC000"/>
                </a:solidFill>
                <a:latin typeface="Times New Roman" panose="02020603050405020304" pitchFamily="18" charset="0"/>
              </a:rPr>
              <a:t>i</a:t>
            </a:r>
            <a:r>
              <a:rPr lang="zh-CN" altLang="en-US" sz="3600" b="1" dirty="0">
                <a:solidFill>
                  <a:srgbClr val="FFC000"/>
                </a:solidFill>
                <a:latin typeface="Times New Roman" panose="02020603050405020304" pitchFamily="18" charset="0"/>
              </a:rPr>
              <a:t>＝</a:t>
            </a:r>
            <a:r>
              <a:rPr lang="en-US" altLang="zh-CN" sz="3600" b="1" dirty="0">
                <a:solidFill>
                  <a:srgbClr val="FFC000"/>
                </a:solidFill>
                <a:latin typeface="Times New Roman" panose="02020603050405020304" pitchFamily="18" charset="0"/>
              </a:rPr>
              <a:t>0 </a:t>
            </a:r>
          </a:p>
          <a:p>
            <a:pPr>
              <a:buFontTx/>
              <a:buNone/>
            </a:pPr>
            <a:r>
              <a:rPr lang="en-US" altLang="zh-CN" sz="3600" b="1" dirty="0">
                <a:solidFill>
                  <a:srgbClr val="FFC000"/>
                </a:solidFill>
                <a:latin typeface="Times New Roman" panose="02020603050405020304" pitchFamily="18" charset="0"/>
              </a:rPr>
              <a:t>else  j=1</a:t>
            </a:r>
          </a:p>
        </p:txBody>
      </p:sp>
      <p:sp>
        <p:nvSpPr>
          <p:cNvPr id="143407" name="Rectangle 47"/>
          <p:cNvSpPr>
            <a:spLocks noChangeArrowheads="1"/>
          </p:cNvSpPr>
          <p:nvPr/>
        </p:nvSpPr>
        <p:spPr bwMode="auto">
          <a:xfrm>
            <a:off x="1611313" y="193675"/>
            <a:ext cx="8839200" cy="532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§3.1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引言</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二</a:t>
            </a:r>
            <a:r>
              <a:rPr lang="en-US" altLang="zh-CN" sz="3200" b="1" dirty="0">
                <a:effectLst>
                  <a:outerShdw blurRad="38100" dist="38100" dir="2700000" algn="tl">
                    <a:srgbClr val="000000"/>
                  </a:outerShdw>
                </a:effectLst>
                <a:latin typeface="Times New Roman" panose="02020603050405020304" pitchFamily="18" charset="0"/>
              </a:rPr>
              <a:t>、</a:t>
            </a:r>
            <a:r>
              <a:rPr lang="zh-CN" altLang="en-US" sz="3200" b="1" dirty="0">
                <a:effectLst>
                  <a:outerShdw blurRad="38100" dist="38100" dir="2700000" algn="tl">
                    <a:srgbClr val="000000"/>
                  </a:outerShdw>
                </a:effectLst>
                <a:latin typeface="Times New Roman" panose="02020603050405020304" pitchFamily="18" charset="0"/>
              </a:rPr>
              <a:t>综合示例</a:t>
            </a:r>
          </a:p>
        </p:txBody>
      </p:sp>
      <p:sp>
        <p:nvSpPr>
          <p:cNvPr id="2" name="文本框 1"/>
          <p:cNvSpPr txBox="1"/>
          <p:nvPr/>
        </p:nvSpPr>
        <p:spPr>
          <a:xfrm>
            <a:off x="509155" y="3293918"/>
            <a:ext cx="4810990" cy="2585323"/>
          </a:xfrm>
          <a:prstGeom prst="rect">
            <a:avLst/>
          </a:prstGeom>
          <a:noFill/>
        </p:spPr>
        <p:txBody>
          <a:bodyPr wrap="square" rtlCol="0">
            <a:spAutoFit/>
          </a:bodyPr>
          <a:lstStyle/>
          <a:p>
            <a:r>
              <a:rPr lang="zh-CN" altLang="en-US" dirty="0"/>
              <a:t>（</a:t>
            </a:r>
            <a:r>
              <a:rPr lang="en-US" altLang="zh-CN" dirty="0"/>
              <a:t>1</a:t>
            </a:r>
            <a:r>
              <a:rPr lang="zh-CN" altLang="en-US" dirty="0"/>
              <a:t>）</a:t>
            </a:r>
            <a:r>
              <a:rPr lang="zh-CN" altLang="en-US" b="1" dirty="0">
                <a:solidFill>
                  <a:srgbClr val="FFC000"/>
                </a:solidFill>
              </a:rPr>
              <a:t>一类一种</a:t>
            </a:r>
            <a:r>
              <a:rPr lang="zh-CN" altLang="en-US" dirty="0"/>
              <a:t>：根据单词的几大种类，为每一种类分配一个类型码。例如</a:t>
            </a:r>
            <a:r>
              <a:rPr lang="zh-CN" altLang="en-US" dirty="0" smtClean="0"/>
              <a:t>，可以</a:t>
            </a:r>
            <a:r>
              <a:rPr lang="zh-CN" altLang="en-US" dirty="0"/>
              <a:t>将关键字编码为</a:t>
            </a:r>
            <a:r>
              <a:rPr lang="en-US" altLang="zh-CN" dirty="0"/>
              <a:t>1</a:t>
            </a:r>
            <a:r>
              <a:rPr lang="zh-CN" altLang="en-US" dirty="0"/>
              <a:t>，运算符编码为</a:t>
            </a:r>
            <a:r>
              <a:rPr lang="en-US" altLang="zh-CN" dirty="0"/>
              <a:t>2</a:t>
            </a:r>
            <a:r>
              <a:rPr lang="zh-CN" altLang="en-US" dirty="0"/>
              <a:t>，界限符编码为</a:t>
            </a:r>
            <a:r>
              <a:rPr lang="en-US" altLang="zh-CN" dirty="0"/>
              <a:t>3</a:t>
            </a:r>
            <a:r>
              <a:rPr lang="zh-CN" altLang="en-US" dirty="0"/>
              <a:t>，标识符编码为</a:t>
            </a:r>
            <a:r>
              <a:rPr lang="en-US" altLang="zh-CN" dirty="0"/>
              <a:t>4</a:t>
            </a:r>
            <a:r>
              <a:rPr lang="zh-CN" altLang="en-US" dirty="0"/>
              <a:t>，常量编码为</a:t>
            </a:r>
            <a:r>
              <a:rPr lang="en-US" altLang="zh-CN" dirty="0"/>
              <a:t>5</a:t>
            </a:r>
            <a:r>
              <a:rPr lang="zh-CN" altLang="en-US" dirty="0"/>
              <a:t>。</a:t>
            </a:r>
          </a:p>
          <a:p>
            <a:r>
              <a:rPr lang="zh-CN" altLang="en-US" dirty="0"/>
              <a:t>（</a:t>
            </a:r>
            <a:r>
              <a:rPr lang="en-US" altLang="zh-CN" dirty="0"/>
              <a:t>2</a:t>
            </a:r>
            <a:r>
              <a:rPr lang="zh-CN" altLang="en-US" dirty="0"/>
              <a:t>）</a:t>
            </a:r>
            <a:r>
              <a:rPr lang="zh-CN" altLang="en-US" b="1" dirty="0">
                <a:solidFill>
                  <a:srgbClr val="FFC000"/>
                </a:solidFill>
              </a:rPr>
              <a:t>一字一种</a:t>
            </a:r>
            <a:r>
              <a:rPr lang="zh-CN" altLang="en-US" dirty="0"/>
              <a:t>：对于那些在设计语言之初就能确定下来具有特定含义的每个关键字、运算符和界限符，分别指定一个相应的编码，例如对</a:t>
            </a:r>
            <a:r>
              <a:rPr lang="en-US" altLang="zh-CN" dirty="0"/>
              <a:t>Pascal</a:t>
            </a:r>
            <a:r>
              <a:rPr lang="zh-CN" altLang="en-US" dirty="0"/>
              <a:t>语言中的“</a:t>
            </a:r>
            <a:r>
              <a:rPr lang="en-US" altLang="zh-CN" dirty="0"/>
              <a:t>and”</a:t>
            </a:r>
            <a:r>
              <a:rPr lang="zh-CN" altLang="en-US" dirty="0"/>
              <a:t>编码为</a:t>
            </a:r>
            <a:r>
              <a:rPr lang="en-US" altLang="zh-CN" dirty="0"/>
              <a:t>1</a:t>
            </a:r>
            <a:r>
              <a:rPr lang="zh-CN" altLang="en-US" dirty="0"/>
              <a:t>，“</a:t>
            </a:r>
            <a:r>
              <a:rPr lang="en-US" altLang="zh-CN" dirty="0"/>
              <a:t>for”</a:t>
            </a:r>
            <a:r>
              <a:rPr lang="zh-CN" altLang="en-US" dirty="0"/>
              <a:t>编码为</a:t>
            </a:r>
            <a:r>
              <a:rPr lang="en-US" altLang="zh-CN" dirty="0"/>
              <a:t>12</a:t>
            </a:r>
            <a:r>
              <a:rPr lang="zh-CN" altLang="en-US" dirty="0"/>
              <a:t>，“</a:t>
            </a:r>
            <a:r>
              <a:rPr lang="en-US" altLang="zh-CN" dirty="0"/>
              <a:t>(”</a:t>
            </a:r>
            <a:r>
              <a:rPr lang="zh-CN" altLang="en-US" dirty="0"/>
              <a:t>编码为</a:t>
            </a:r>
            <a:r>
              <a:rPr lang="en-US" altLang="zh-CN" dirty="0"/>
              <a:t>50</a:t>
            </a:r>
            <a:r>
              <a:rPr lang="zh-CN" altLang="en-US" dirty="0"/>
              <a:t>。</a:t>
            </a:r>
          </a:p>
        </p:txBody>
      </p:sp>
    </p:spTree>
    <p:extLst>
      <p:ext uri="{BB962C8B-B14F-4D97-AF65-F5344CB8AC3E}">
        <p14:creationId xmlns:p14="http://schemas.microsoft.com/office/powerpoint/2010/main" val="19038549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3406"/>
                                        </p:tgtEl>
                                        <p:attrNameLst>
                                          <p:attrName>style.visibility</p:attrName>
                                        </p:attrNameLst>
                                      </p:cBhvr>
                                      <p:to>
                                        <p:strVal val="visible"/>
                                      </p:to>
                                    </p:set>
                                    <p:animEffect transition="in" filter="blinds(horizontal)">
                                      <p:cBhvr>
                                        <p:cTn id="7" dur="500"/>
                                        <p:tgtEl>
                                          <p:spTgt spid="14340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143412"/>
                                        </p:tgtEl>
                                        <p:attrNameLst>
                                          <p:attrName>style.visibility</p:attrName>
                                        </p:attrNameLst>
                                      </p:cBhvr>
                                      <p:to>
                                        <p:strVal val="visible"/>
                                      </p:to>
                                    </p:set>
                                    <p:animEffect transition="in" filter="blinds(horizontal)">
                                      <p:cBhvr>
                                        <p:cTn id="12" dur="500"/>
                                        <p:tgtEl>
                                          <p:spTgt spid="1434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0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922399AF-99A9-443A-8AC0-0047E5371D5C}" type="slidenum">
              <a:rPr lang="zh-CN" altLang="en-US"/>
              <a:pPr/>
              <a:t>14</a:t>
            </a:fld>
            <a:endParaRPr lang="en-US" altLang="zh-CN"/>
          </a:p>
        </p:txBody>
      </p:sp>
      <p:sp>
        <p:nvSpPr>
          <p:cNvPr id="16386" name="内容占位符 2"/>
          <p:cNvSpPr>
            <a:spLocks noGrp="1"/>
          </p:cNvSpPr>
          <p:nvPr>
            <p:ph idx="4294967295"/>
          </p:nvPr>
        </p:nvSpPr>
        <p:spPr>
          <a:xfrm>
            <a:off x="2826726" y="1069832"/>
            <a:ext cx="6954837" cy="4789487"/>
          </a:xfrm>
        </p:spPr>
        <p:txBody>
          <a:bodyPr>
            <a:normAutofit fontScale="92500" lnSpcReduction="20000"/>
          </a:bodyPr>
          <a:lstStyle/>
          <a:p>
            <a:pPr>
              <a:lnSpc>
                <a:spcPct val="200000"/>
              </a:lnSpc>
              <a:buFont typeface="Wingdings 2" panose="05020102010507070707" pitchFamily="18" charset="2"/>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§3.1 </a:t>
            </a:r>
            <a:r>
              <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rPr>
              <a:t>引言</a:t>
            </a:r>
          </a:p>
          <a:p>
            <a:pPr>
              <a:lnSpc>
                <a:spcPct val="20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ea typeface="楷体_GB2312" pitchFamily="49" charset="-122"/>
              </a:rPr>
              <a:t>§3.2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ea typeface="楷体_GB2312" pitchFamily="49" charset="-122"/>
              </a:rPr>
              <a:t>词法分析过程中的操作</a:t>
            </a:r>
          </a:p>
          <a:p>
            <a:pPr eaLnBrk="1" hangingPunct="1">
              <a:lnSpc>
                <a:spcPct val="200000"/>
              </a:lnSpc>
              <a:spcBef>
                <a:spcPct val="0"/>
              </a:spcBef>
              <a:buClrTx/>
              <a:buSzTx/>
              <a:buFont typeface="Wingdings 2" panose="05020102010507070707" pitchFamily="18" charset="2"/>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§3.3 </a:t>
            </a:r>
            <a:r>
              <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rPr>
              <a:t>正规文法和状态转换</a:t>
            </a:r>
            <a:r>
              <a:rPr lang="zh-CN" altLang="en-US" sz="3600" b="1" dirty="0" smtClean="0">
                <a:effectLst>
                  <a:outerShdw blurRad="38100" dist="38100" dir="2700000" algn="tl">
                    <a:srgbClr val="000000"/>
                  </a:outerShdw>
                </a:effectLst>
                <a:latin typeface="Times New Roman" panose="02020603050405020304" pitchFamily="18" charset="0"/>
                <a:ea typeface="楷体_GB2312" pitchFamily="49" charset="-122"/>
              </a:rPr>
              <a:t>图</a:t>
            </a:r>
            <a:endPar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endParaRPr>
          </a:p>
          <a:p>
            <a:pPr>
              <a:lnSpc>
                <a:spcPct val="200000"/>
              </a:lnSpc>
              <a:spcBef>
                <a:spcPct val="0"/>
              </a:spcBef>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a:t>
            </a:r>
            <a:r>
              <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rPr>
              <a:t>3.4 </a:t>
            </a:r>
            <a:r>
              <a:rPr lang="zh-CN" altLang="en-US" sz="3600" b="1" dirty="0" smtClean="0">
                <a:effectLst>
                  <a:outerShdw blurRad="38100" dist="38100" dir="2700000" algn="tl">
                    <a:srgbClr val="000000"/>
                  </a:outerShdw>
                </a:effectLst>
                <a:latin typeface="Times New Roman" panose="02020603050405020304" pitchFamily="18" charset="0"/>
                <a:ea typeface="楷体_GB2312" pitchFamily="49" charset="-122"/>
              </a:rPr>
              <a:t>有穷自动机（</a:t>
            </a:r>
            <a:r>
              <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rPr>
              <a:t>DFA\NFA</a:t>
            </a:r>
            <a:r>
              <a:rPr lang="zh-CN" altLang="en-US" sz="3600" b="1" dirty="0" smtClean="0">
                <a:effectLst>
                  <a:outerShdw blurRad="38100" dist="38100" dir="2700000" algn="tl">
                    <a:srgbClr val="000000"/>
                  </a:outerShdw>
                </a:effectLst>
                <a:latin typeface="Times New Roman" panose="02020603050405020304" pitchFamily="18" charset="0"/>
                <a:ea typeface="楷体_GB2312" pitchFamily="49" charset="-122"/>
              </a:rPr>
              <a:t>）</a:t>
            </a:r>
            <a:endPar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endParaRPr>
          </a:p>
          <a:p>
            <a:pPr>
              <a:lnSpc>
                <a:spcPct val="200000"/>
              </a:lnSpc>
              <a:spcBef>
                <a:spcPct val="0"/>
              </a:spcBef>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a:t>
            </a:r>
            <a:r>
              <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rPr>
              <a:t>3.5 </a:t>
            </a:r>
            <a:r>
              <a:rPr lang="zh-CN" altLang="en-US" sz="3600" b="1" dirty="0" smtClean="0">
                <a:effectLst>
                  <a:outerShdw blurRad="38100" dist="38100" dir="2700000" algn="tl">
                    <a:srgbClr val="000000"/>
                  </a:outerShdw>
                </a:effectLst>
                <a:latin typeface="Times New Roman" panose="02020603050405020304" pitchFamily="18" charset="0"/>
                <a:ea typeface="楷体_GB2312" pitchFamily="49" charset="-122"/>
              </a:rPr>
              <a:t>正规表达式</a:t>
            </a:r>
            <a:endPar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endParaRPr>
          </a:p>
          <a:p>
            <a:pPr eaLnBrk="1" hangingPunct="1">
              <a:lnSpc>
                <a:spcPct val="200000"/>
              </a:lnSpc>
              <a:spcBef>
                <a:spcPct val="0"/>
              </a:spcBef>
              <a:buClrTx/>
              <a:buSzTx/>
              <a:buFont typeface="Wingdings 2" panose="05020102010507070707" pitchFamily="18" charset="2"/>
              <a:buNone/>
            </a:pPr>
            <a:endPar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endParaRPr>
          </a:p>
        </p:txBody>
      </p:sp>
      <p:sp>
        <p:nvSpPr>
          <p:cNvPr id="16387" name="标题 1"/>
          <p:cNvSpPr>
            <a:spLocks noChangeArrowheads="1"/>
          </p:cNvSpPr>
          <p:nvPr/>
        </p:nvSpPr>
        <p:spPr bwMode="auto">
          <a:xfrm>
            <a:off x="2157413" y="84138"/>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nchor="ctr"/>
          <a:lstStyle>
            <a:lvl1pPr eaLnBrk="0" hangingPunct="0">
              <a:defRPr sz="4600">
                <a:solidFill>
                  <a:schemeClr val="tx1"/>
                </a:solidFill>
                <a:latin typeface="Franklin Gothic Book" panose="020B0503020102020204" pitchFamily="34" charset="0"/>
                <a:ea typeface="宋体" panose="02010600030101010101" pitchFamily="2" charset="-122"/>
              </a:defRPr>
            </a:lvl1pPr>
            <a:lvl2pPr eaLnBrk="0" hangingPunct="0">
              <a:defRPr sz="4600">
                <a:solidFill>
                  <a:schemeClr val="tx1"/>
                </a:solidFill>
                <a:latin typeface="Franklin Gothic Book" panose="020B0503020102020204" pitchFamily="34" charset="0"/>
                <a:ea typeface="宋体" panose="02010600030101010101" pitchFamily="2" charset="-122"/>
              </a:defRPr>
            </a:lvl2pPr>
            <a:lvl3pPr eaLnBrk="0" hangingPunct="0">
              <a:defRPr sz="4600">
                <a:solidFill>
                  <a:schemeClr val="tx1"/>
                </a:solidFill>
                <a:latin typeface="Franklin Gothic Book" panose="020B0503020102020204" pitchFamily="34" charset="0"/>
                <a:ea typeface="宋体" panose="02010600030101010101" pitchFamily="2" charset="-122"/>
              </a:defRPr>
            </a:lvl3pPr>
            <a:lvl4pPr eaLnBrk="0" hangingPunct="0">
              <a:defRPr sz="4600">
                <a:solidFill>
                  <a:schemeClr val="tx1"/>
                </a:solidFill>
                <a:latin typeface="Franklin Gothic Book" panose="020B0503020102020204" pitchFamily="34" charset="0"/>
                <a:ea typeface="宋体" panose="02010600030101010101" pitchFamily="2" charset="-122"/>
              </a:defRPr>
            </a:lvl4pPr>
            <a:lvl5pPr eaLnBrk="0" hangingPunct="0">
              <a:defRPr sz="4600">
                <a:solidFill>
                  <a:schemeClr val="tx1"/>
                </a:solidFill>
                <a:latin typeface="Franklin Gothic Book" panose="020B0503020102020204" pitchFamily="34" charset="0"/>
                <a:ea typeface="宋体" panose="02010600030101010101" pitchFamily="2" charset="-122"/>
              </a:defRPr>
            </a:lvl5pPr>
            <a:lvl6pPr marL="4572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6pPr>
            <a:lvl7pPr marL="9144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7pPr>
            <a:lvl8pPr marL="13716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8pPr>
            <a:lvl9pPr marL="18288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9pPr>
          </a:lstStyle>
          <a:p>
            <a:pPr algn="ctr" eaLnBrk="1" hangingPunct="1">
              <a:buFontTx/>
              <a:buNone/>
            </a:pPr>
            <a:r>
              <a:rPr lang="zh-CN" altLang="en-US" sz="4800" b="1" dirty="0">
                <a:latin typeface="Times New Roman" panose="02020603050405020304" pitchFamily="18" charset="0"/>
                <a:ea typeface="黑体" panose="02010609060101010101" pitchFamily="49" charset="-122"/>
              </a:rPr>
              <a:t>第三章  </a:t>
            </a:r>
            <a:r>
              <a:rPr lang="zh-CN" altLang="en-US" sz="4800" b="1" dirty="0" smtClean="0">
                <a:latin typeface="Times New Roman" panose="02020603050405020304" pitchFamily="18" charset="0"/>
                <a:ea typeface="黑体" panose="02010609060101010101" pitchFamily="49" charset="-122"/>
              </a:rPr>
              <a:t>词法分析</a:t>
            </a:r>
            <a:endParaRPr lang="en-US" altLang="zh-CN" sz="4800" b="1" dirty="0">
              <a:latin typeface="Times New Roman" panose="02020603050405020304" pitchFamily="18" charset="0"/>
              <a:ea typeface="黑体" panose="02010609060101010101" pitchFamily="49" charset="-122"/>
            </a:endParaRPr>
          </a:p>
        </p:txBody>
      </p:sp>
    </p:spTree>
    <p:extLst>
      <p:ext uri="{BB962C8B-B14F-4D97-AF65-F5344CB8AC3E}">
        <p14:creationId xmlns:p14="http://schemas.microsoft.com/office/powerpoint/2010/main" val="4730156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72C46951-3071-40A4-B3CF-3494871DD4C1}" type="slidenum">
              <a:rPr lang="zh-CN" altLang="en-US"/>
              <a:pPr/>
              <a:t>15</a:t>
            </a:fld>
            <a:endParaRPr lang="en-US" altLang="zh-CN"/>
          </a:p>
        </p:txBody>
      </p:sp>
      <p:sp>
        <p:nvSpPr>
          <p:cNvPr id="144386" name="Rectangle 2"/>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§3.2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词法分析</a:t>
            </a:r>
            <a:r>
              <a:rPr lang="en-US" altLang="zh-CN" sz="3600" b="1" dirty="0" err="1">
                <a:solidFill>
                  <a:srgbClr val="FFC000"/>
                </a:solidFill>
                <a:effectLst>
                  <a:outerShdw blurRad="38100" dist="38100" dir="2700000" algn="tl">
                    <a:srgbClr val="000000"/>
                  </a:outerShdw>
                </a:effectLst>
                <a:latin typeface="Times New Roman" panose="02020603050405020304" pitchFamily="18" charset="0"/>
              </a:rPr>
              <a:t>过程</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中的操作</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一、源程序的输入</a:t>
            </a: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
        <p:nvSpPr>
          <p:cNvPr id="144387" name="Rectangle 3"/>
          <p:cNvSpPr>
            <a:spLocks noChangeArrowheads="1"/>
          </p:cNvSpPr>
          <p:nvPr/>
        </p:nvSpPr>
        <p:spPr bwMode="auto">
          <a:xfrm>
            <a:off x="1727200" y="1663700"/>
            <a:ext cx="8712200" cy="492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lnSpc>
                <a:spcPct val="130000"/>
              </a:lnSpc>
              <a:buFont typeface="Wingdings 2" panose="05020102010507070707" pitchFamily="18" charset="2"/>
              <a:buNone/>
            </a:pPr>
            <a:r>
              <a:rPr lang="en-US" altLang="zh-CN" sz="2600" b="1" dirty="0">
                <a:latin typeface="Times New Roman" panose="02020603050405020304" pitchFamily="18" charset="0"/>
                <a:ea typeface="宋体" panose="02010600030101010101" pitchFamily="2" charset="-122"/>
              </a:rPr>
              <a:t>1</a:t>
            </a:r>
            <a:r>
              <a:rPr lang="zh-CN" altLang="en-US" sz="2600" b="1" dirty="0">
                <a:latin typeface="Times New Roman" panose="02020603050405020304" pitchFamily="18" charset="0"/>
                <a:ea typeface="宋体" panose="02010600030101010101" pitchFamily="2" charset="-122"/>
              </a:rPr>
              <a:t>、</a:t>
            </a:r>
            <a:r>
              <a:rPr lang="zh-CN" altLang="en-US" sz="2600" b="1" dirty="0">
                <a:latin typeface="楷体_GB2312" pitchFamily="49" charset="-122"/>
                <a:ea typeface="楷体_GB2312" pitchFamily="49" charset="-122"/>
              </a:rPr>
              <a:t>内存比较大的情况下，直接输入到内存的一个源程序区</a:t>
            </a:r>
          </a:p>
          <a:p>
            <a:pPr algn="just">
              <a:lnSpc>
                <a:spcPct val="130000"/>
              </a:lnSpc>
              <a:buFont typeface="Wingdings 2" panose="05020102010507070707" pitchFamily="18" charset="2"/>
              <a:buNone/>
            </a:pPr>
            <a:r>
              <a:rPr lang="zh-CN" altLang="en-US" sz="2600" b="1" dirty="0">
                <a:latin typeface="楷体_GB2312" pitchFamily="49" charset="-122"/>
                <a:ea typeface="楷体_GB2312" pitchFamily="49" charset="-122"/>
              </a:rPr>
              <a:t>    </a:t>
            </a:r>
            <a:r>
              <a:rPr lang="en-US" altLang="zh-CN" sz="2600" b="1" dirty="0">
                <a:latin typeface="楷体_GB2312" pitchFamily="49" charset="-122"/>
                <a:ea typeface="楷体_GB2312" pitchFamily="49" charset="-122"/>
              </a:rPr>
              <a:t>(1) </a:t>
            </a:r>
            <a:r>
              <a:rPr lang="zh-CN" altLang="en-US" sz="2600" b="1" dirty="0">
                <a:latin typeface="楷体_GB2312" pitchFamily="49" charset="-122"/>
                <a:ea typeface="楷体_GB2312" pitchFamily="49" charset="-122"/>
              </a:rPr>
              <a:t>一个字符占一个字节</a:t>
            </a:r>
          </a:p>
          <a:p>
            <a:pPr algn="just">
              <a:lnSpc>
                <a:spcPct val="130000"/>
              </a:lnSpc>
              <a:buFont typeface="Wingdings 2" panose="05020102010507070707" pitchFamily="18" charset="2"/>
              <a:buNone/>
            </a:pPr>
            <a:r>
              <a:rPr lang="zh-CN" altLang="en-US" sz="2600" b="1" dirty="0">
                <a:latin typeface="楷体_GB2312" pitchFamily="49" charset="-122"/>
                <a:ea typeface="楷体_GB2312" pitchFamily="49" charset="-122"/>
              </a:rPr>
              <a:t>    </a:t>
            </a:r>
            <a:r>
              <a:rPr lang="en-US" altLang="zh-CN" sz="2600" b="1" dirty="0">
                <a:latin typeface="楷体_GB2312" pitchFamily="49" charset="-122"/>
                <a:ea typeface="楷体_GB2312" pitchFamily="49" charset="-122"/>
              </a:rPr>
              <a:t>(2) </a:t>
            </a:r>
            <a:r>
              <a:rPr lang="zh-CN" altLang="en-US" sz="2600" b="1" dirty="0">
                <a:latin typeface="楷体_GB2312" pitchFamily="49" charset="-122"/>
                <a:ea typeface="楷体_GB2312" pitchFamily="49" charset="-122"/>
              </a:rPr>
              <a:t>词法分析程序从源程序区读入字符</a:t>
            </a:r>
          </a:p>
          <a:p>
            <a:pPr algn="just">
              <a:lnSpc>
                <a:spcPct val="130000"/>
              </a:lnSpc>
              <a:buFont typeface="Wingdings 2" panose="05020102010507070707" pitchFamily="18" charset="2"/>
              <a:buNone/>
            </a:pPr>
            <a:r>
              <a:rPr lang="en-US" altLang="zh-CN" sz="2600" b="1" dirty="0">
                <a:latin typeface="楷体_GB2312" pitchFamily="49" charset="-122"/>
                <a:ea typeface="楷体_GB2312" pitchFamily="49" charset="-122"/>
              </a:rPr>
              <a:t>2.</a:t>
            </a:r>
            <a:r>
              <a:rPr lang="zh-CN" altLang="en-US" sz="2600" b="1" dirty="0">
                <a:latin typeface="楷体_GB2312" pitchFamily="49" charset="-122"/>
                <a:ea typeface="楷体_GB2312" pitchFamily="49" charset="-122"/>
              </a:rPr>
              <a:t>内存不足的情况下，将源程序以文件的形式存贮在外部介质上。可以先在内存中开辟一个大小适宜的缓冲区，这个缓冲区称为</a:t>
            </a:r>
            <a:r>
              <a:rPr lang="zh-CN" altLang="en-US" sz="2600" b="1" dirty="0">
                <a:solidFill>
                  <a:srgbClr val="FFC000"/>
                </a:solidFill>
                <a:latin typeface="楷体_GB2312" pitchFamily="49" charset="-122"/>
                <a:ea typeface="楷体_GB2312" pitchFamily="49" charset="-122"/>
              </a:rPr>
              <a:t>输入缓冲区</a:t>
            </a:r>
            <a:r>
              <a:rPr lang="zh-CN" altLang="en-US" sz="2600" b="1" dirty="0">
                <a:latin typeface="楷体_GB2312" pitchFamily="49" charset="-122"/>
                <a:ea typeface="楷体_GB2312" pitchFamily="49" charset="-122"/>
              </a:rPr>
              <a:t>。词法分析程序工作时</a:t>
            </a:r>
            <a:r>
              <a:rPr lang="en-US" altLang="zh-CN" sz="2600" b="1" dirty="0">
                <a:latin typeface="楷体_GB2312" pitchFamily="49" charset="-122"/>
                <a:ea typeface="楷体_GB2312" pitchFamily="49" charset="-122"/>
              </a:rPr>
              <a:t>，</a:t>
            </a:r>
            <a:r>
              <a:rPr lang="zh-CN" altLang="en-US" sz="2600" b="1" dirty="0">
                <a:latin typeface="楷体_GB2312" pitchFamily="49" charset="-122"/>
                <a:ea typeface="楷体_GB2312" pitchFamily="49" charset="-122"/>
              </a:rPr>
              <a:t>将从外部介质上将输入符号串分批读入该缓冲区</a:t>
            </a:r>
            <a:r>
              <a:rPr lang="en-US" altLang="zh-CN" sz="2600" b="1" dirty="0">
                <a:latin typeface="楷体_GB2312" pitchFamily="49" charset="-122"/>
                <a:ea typeface="楷体_GB2312" pitchFamily="49" charset="-122"/>
              </a:rPr>
              <a:t>。</a:t>
            </a:r>
            <a:r>
              <a:rPr lang="zh-CN" altLang="en-US" sz="2600" b="1" dirty="0">
                <a:latin typeface="楷体_GB2312" pitchFamily="49" charset="-122"/>
                <a:ea typeface="楷体_GB2312" pitchFamily="49" charset="-122"/>
              </a:rPr>
              <a:t>而具体处理时还要开辟一个</a:t>
            </a:r>
            <a:r>
              <a:rPr lang="zh-CN" altLang="en-US" sz="2600" b="1" dirty="0">
                <a:solidFill>
                  <a:srgbClr val="FFC000"/>
                </a:solidFill>
                <a:latin typeface="楷体_GB2312" pitchFamily="49" charset="-122"/>
                <a:ea typeface="楷体_GB2312" pitchFamily="49" charset="-122"/>
              </a:rPr>
              <a:t>扫描缓冲区</a:t>
            </a:r>
            <a:r>
              <a:rPr lang="zh-CN" altLang="en-US" sz="2600" b="1" dirty="0">
                <a:latin typeface="楷体_GB2312" pitchFamily="49" charset="-122"/>
                <a:ea typeface="楷体_GB2312" pitchFamily="49" charset="-122"/>
              </a:rPr>
              <a:t>。</a:t>
            </a:r>
          </a:p>
        </p:txBody>
      </p:sp>
    </p:spTree>
    <p:extLst>
      <p:ext uri="{BB962C8B-B14F-4D97-AF65-F5344CB8AC3E}">
        <p14:creationId xmlns:p14="http://schemas.microsoft.com/office/powerpoint/2010/main" val="38897579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44387">
                                            <p:txEl>
                                              <p:pRg st="0" end="0"/>
                                            </p:txEl>
                                          </p:spTgt>
                                        </p:tgtEl>
                                        <p:attrNameLst>
                                          <p:attrName>style.visibility</p:attrName>
                                        </p:attrNameLst>
                                      </p:cBhvr>
                                      <p:to>
                                        <p:strVal val="visible"/>
                                      </p:to>
                                    </p:set>
                                    <p:animEffect transition="in" filter="blinds(horizontal)">
                                      <p:cBhvr>
                                        <p:cTn id="7" dur="500"/>
                                        <p:tgtEl>
                                          <p:spTgt spid="144387">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144387">
                                            <p:txEl>
                                              <p:pRg st="1" end="1"/>
                                            </p:txEl>
                                          </p:spTgt>
                                        </p:tgtEl>
                                        <p:attrNameLst>
                                          <p:attrName>style.visibility</p:attrName>
                                        </p:attrNameLst>
                                      </p:cBhvr>
                                      <p:to>
                                        <p:strVal val="visible"/>
                                      </p:to>
                                    </p:set>
                                    <p:animEffect transition="in" filter="blinds(horizontal)">
                                      <p:cBhvr>
                                        <p:cTn id="10" dur="500"/>
                                        <p:tgtEl>
                                          <p:spTgt spid="144387">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144387">
                                            <p:txEl>
                                              <p:pRg st="2" end="2"/>
                                            </p:txEl>
                                          </p:spTgt>
                                        </p:tgtEl>
                                        <p:attrNameLst>
                                          <p:attrName>style.visibility</p:attrName>
                                        </p:attrNameLst>
                                      </p:cBhvr>
                                      <p:to>
                                        <p:strVal val="visible"/>
                                      </p:to>
                                    </p:set>
                                    <p:animEffect transition="in" filter="blinds(horizontal)">
                                      <p:cBhvr>
                                        <p:cTn id="13" dur="500"/>
                                        <p:tgtEl>
                                          <p:spTgt spid="144387">
                                            <p:txEl>
                                              <p:pRg st="2" end="2"/>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55" presetClass="entr" presetSubtype="0" fill="hold" nodeType="clickEffect">
                                  <p:stCondLst>
                                    <p:cond delay="0"/>
                                  </p:stCondLst>
                                  <p:childTnLst>
                                    <p:set>
                                      <p:cBhvr>
                                        <p:cTn id="17" dur="1" fill="hold">
                                          <p:stCondLst>
                                            <p:cond delay="0"/>
                                          </p:stCondLst>
                                        </p:cTn>
                                        <p:tgtEl>
                                          <p:spTgt spid="144387">
                                            <p:txEl>
                                              <p:pRg st="3" end="3"/>
                                            </p:txEl>
                                          </p:spTgt>
                                        </p:tgtEl>
                                        <p:attrNameLst>
                                          <p:attrName>style.visibility</p:attrName>
                                        </p:attrNameLst>
                                      </p:cBhvr>
                                      <p:to>
                                        <p:strVal val="visible"/>
                                      </p:to>
                                    </p:set>
                                    <p:anim calcmode="lin" valueType="num">
                                      <p:cBhvr>
                                        <p:cTn id="18" dur="1000" fill="hold"/>
                                        <p:tgtEl>
                                          <p:spTgt spid="144387">
                                            <p:txEl>
                                              <p:pRg st="3" end="3"/>
                                            </p:txEl>
                                          </p:spTgt>
                                        </p:tgtEl>
                                        <p:attrNameLst>
                                          <p:attrName>ppt_w</p:attrName>
                                        </p:attrNameLst>
                                      </p:cBhvr>
                                      <p:tavLst>
                                        <p:tav tm="0">
                                          <p:val>
                                            <p:strVal val="#ppt_w*0.70"/>
                                          </p:val>
                                        </p:tav>
                                        <p:tav tm="100000">
                                          <p:val>
                                            <p:strVal val="#ppt_w"/>
                                          </p:val>
                                        </p:tav>
                                      </p:tavLst>
                                    </p:anim>
                                    <p:anim calcmode="lin" valueType="num">
                                      <p:cBhvr>
                                        <p:cTn id="19" dur="1000" fill="hold"/>
                                        <p:tgtEl>
                                          <p:spTgt spid="144387">
                                            <p:txEl>
                                              <p:pRg st="3" end="3"/>
                                            </p:txEl>
                                          </p:spTgt>
                                        </p:tgtEl>
                                        <p:attrNameLst>
                                          <p:attrName>ppt_h</p:attrName>
                                        </p:attrNameLst>
                                      </p:cBhvr>
                                      <p:tavLst>
                                        <p:tav tm="0">
                                          <p:val>
                                            <p:strVal val="#ppt_h"/>
                                          </p:val>
                                        </p:tav>
                                        <p:tav tm="100000">
                                          <p:val>
                                            <p:strVal val="#ppt_h"/>
                                          </p:val>
                                        </p:tav>
                                      </p:tavLst>
                                    </p:anim>
                                    <p:animEffect transition="in" filter="fade">
                                      <p:cBhvr>
                                        <p:cTn id="20" dur="1000"/>
                                        <p:tgtEl>
                                          <p:spTgt spid="14438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16</a:t>
            </a:fld>
            <a:endParaRPr lang="zh-CN" altLang="en-US">
              <a:solidFill>
                <a:prstClr val="black">
                  <a:tint val="75000"/>
                </a:prstClr>
              </a:solidFill>
            </a:endParaRPr>
          </a:p>
        </p:txBody>
      </p:sp>
      <p:pic>
        <p:nvPicPr>
          <p:cNvPr id="4" name="图片 3"/>
          <p:cNvPicPr>
            <a:picLocks noChangeAspect="1"/>
          </p:cNvPicPr>
          <p:nvPr/>
        </p:nvPicPr>
        <p:blipFill>
          <a:blip r:embed="rId2"/>
          <a:stretch>
            <a:fillRect/>
          </a:stretch>
        </p:blipFill>
        <p:spPr>
          <a:xfrm>
            <a:off x="1453155" y="1080655"/>
            <a:ext cx="5732009" cy="3502895"/>
          </a:xfrm>
          <a:prstGeom prst="rect">
            <a:avLst/>
          </a:prstGeom>
        </p:spPr>
      </p:pic>
      <p:sp>
        <p:nvSpPr>
          <p:cNvPr id="5" name="矩形 4"/>
          <p:cNvSpPr/>
          <p:nvPr/>
        </p:nvSpPr>
        <p:spPr>
          <a:xfrm>
            <a:off x="7401792" y="1304873"/>
            <a:ext cx="4277590" cy="1865126"/>
          </a:xfrm>
          <a:prstGeom prst="rect">
            <a:avLst/>
          </a:prstGeom>
        </p:spPr>
        <p:txBody>
          <a:bodyPr wrap="square">
            <a:spAutoFit/>
          </a:bodyPr>
          <a:lstStyle/>
          <a:p>
            <a:pPr>
              <a:lnSpc>
                <a:spcPct val="80000"/>
              </a:lnSpc>
              <a:buFont typeface="Wingdings" panose="05000000000000000000" pitchFamily="2" charset="2"/>
              <a:buNone/>
            </a:pPr>
            <a:r>
              <a:rPr lang="zh-CN" altLang="en-US" b="1" dirty="0" smtClean="0"/>
              <a:t>       预处理</a:t>
            </a:r>
            <a:r>
              <a:rPr lang="zh-CN" altLang="en-US" b="1" dirty="0"/>
              <a:t>目的是将一些无用的空白符、跳格符、回车换行符等编辑性字符剔除掉。</a:t>
            </a:r>
          </a:p>
          <a:p>
            <a:pPr>
              <a:lnSpc>
                <a:spcPct val="80000"/>
              </a:lnSpc>
              <a:buFont typeface="Wingdings" panose="05000000000000000000" pitchFamily="2" charset="2"/>
              <a:buNone/>
            </a:pPr>
            <a:endParaRPr lang="zh-CN" altLang="en-US" b="1" dirty="0"/>
          </a:p>
          <a:p>
            <a:pPr>
              <a:lnSpc>
                <a:spcPct val="80000"/>
              </a:lnSpc>
              <a:buFont typeface="Wingdings" panose="05000000000000000000" pitchFamily="2" charset="2"/>
              <a:buNone/>
            </a:pPr>
            <a:r>
              <a:rPr lang="zh-CN" altLang="en-US" b="1" dirty="0"/>
              <a:t>    其工作原理是每次从缓冲区读入一个字符后，便进行判断，如属于无用字符则将其删除不用，再读下一个字符，直至读出一个有用字符为止。</a:t>
            </a:r>
          </a:p>
        </p:txBody>
      </p:sp>
    </p:spTree>
    <p:extLst>
      <p:ext uri="{BB962C8B-B14F-4D97-AF65-F5344CB8AC3E}">
        <p14:creationId xmlns:p14="http://schemas.microsoft.com/office/powerpoint/2010/main" val="38484407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p:cNvSpPr>
            <a:spLocks noGrp="1"/>
          </p:cNvSpPr>
          <p:nvPr>
            <p:ph type="sldNum" sz="quarter" idx="12"/>
          </p:nvPr>
        </p:nvSpPr>
        <p:spPr/>
        <p:txBody>
          <a:bodyPr/>
          <a:lstStyle/>
          <a:p>
            <a:fld id="{F1386119-523A-423E-9433-B282AAB435F1}" type="slidenum">
              <a:rPr lang="zh-CN" altLang="en-US"/>
              <a:pPr/>
              <a:t>17</a:t>
            </a:fld>
            <a:endParaRPr lang="en-US" altLang="zh-CN"/>
          </a:p>
        </p:txBody>
      </p:sp>
      <p:sp>
        <p:nvSpPr>
          <p:cNvPr id="145411" name="Rectangle 3"/>
          <p:cNvSpPr>
            <a:spLocks noChangeArrowheads="1"/>
          </p:cNvSpPr>
          <p:nvPr/>
        </p:nvSpPr>
        <p:spPr bwMode="auto">
          <a:xfrm>
            <a:off x="1587500" y="1663700"/>
            <a:ext cx="8864600"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lnSpc>
                <a:spcPct val="120000"/>
              </a:lnSpc>
              <a:buFont typeface="Wingdings 2" panose="05020102010507070707" pitchFamily="18" charset="2"/>
              <a:buNone/>
            </a:pPr>
            <a:r>
              <a:rPr lang="zh-CN" altLang="en-US" sz="2400" b="1" dirty="0">
                <a:latin typeface="Times New Roman" panose="02020603050405020304" pitchFamily="18" charset="0"/>
                <a:ea typeface="楷体_GB2312" pitchFamily="49" charset="-122"/>
              </a:rPr>
              <a:t>（</a:t>
            </a:r>
            <a:r>
              <a:rPr lang="en-US" altLang="zh-CN" sz="2400" b="1" dirty="0">
                <a:latin typeface="Times New Roman" panose="02020603050405020304" pitchFamily="18" charset="0"/>
                <a:ea typeface="楷体_GB2312" pitchFamily="49" charset="-122"/>
              </a:rPr>
              <a:t>1</a:t>
            </a:r>
            <a:r>
              <a:rPr lang="zh-CN" altLang="en-US" sz="2400" b="1" dirty="0">
                <a:latin typeface="Times New Roman" panose="02020603050405020304" pitchFamily="18" charset="0"/>
                <a:ea typeface="楷体_GB2312" pitchFamily="49" charset="-122"/>
              </a:rPr>
              <a:t>）定义：扫描缓冲区就是在</a:t>
            </a:r>
            <a:r>
              <a:rPr lang="zh-CN" altLang="en-US" sz="2400" b="1" dirty="0">
                <a:solidFill>
                  <a:srgbClr val="FFC000"/>
                </a:solidFill>
                <a:latin typeface="Times New Roman" panose="02020603050405020304" pitchFamily="18" charset="0"/>
                <a:ea typeface="楷体_GB2312" pitchFamily="49" charset="-122"/>
              </a:rPr>
              <a:t>内存</a:t>
            </a:r>
            <a:r>
              <a:rPr lang="zh-CN" altLang="en-US" sz="2400" b="1" dirty="0">
                <a:latin typeface="Times New Roman" panose="02020603050405020304" pitchFamily="18" charset="0"/>
                <a:ea typeface="楷体_GB2312" pitchFamily="49" charset="-122"/>
              </a:rPr>
              <a:t>中开辟一部分单元，供识别单词用。</a:t>
            </a:r>
            <a:r>
              <a:rPr lang="zh-CN" altLang="en-US" sz="2400" b="1" dirty="0">
                <a:solidFill>
                  <a:schemeClr val="hlink"/>
                </a:solidFill>
                <a:latin typeface="Times New Roman" panose="02020603050405020304" pitchFamily="18" charset="0"/>
                <a:ea typeface="楷体_GB2312" pitchFamily="49" charset="-122"/>
              </a:rPr>
              <a:t> </a:t>
            </a:r>
          </a:p>
          <a:p>
            <a:pPr algn="just">
              <a:lnSpc>
                <a:spcPct val="120000"/>
              </a:lnSpc>
              <a:buFont typeface="Wingdings 2" panose="05020102010507070707" pitchFamily="18" charset="2"/>
              <a:buNone/>
            </a:pPr>
            <a:r>
              <a:rPr lang="zh-CN" altLang="en-US" sz="2400" b="1" dirty="0">
                <a:solidFill>
                  <a:srgbClr val="FFFF00"/>
                </a:solidFill>
                <a:latin typeface="Times New Roman" panose="02020603050405020304" pitchFamily="18" charset="0"/>
                <a:ea typeface="楷体_GB2312" pitchFamily="49" charset="-122"/>
              </a:rPr>
              <a:t>     </a:t>
            </a:r>
            <a:r>
              <a:rPr lang="zh-CN" altLang="en-US" sz="2400" b="1" dirty="0">
                <a:solidFill>
                  <a:srgbClr val="FFC000"/>
                </a:solidFill>
                <a:latin typeface="Times New Roman" panose="02020603050405020304" pitchFamily="18" charset="0"/>
                <a:ea typeface="楷体_GB2312" pitchFamily="49" charset="-122"/>
              </a:rPr>
              <a:t>注意：扫描缓冲区和缓冲区不同，缓冲区是从内</a:t>
            </a:r>
            <a:r>
              <a:rPr lang="en-US" altLang="zh-CN" sz="2400" b="1" dirty="0">
                <a:solidFill>
                  <a:srgbClr val="FFC000"/>
                </a:solidFill>
                <a:latin typeface="Times New Roman" panose="02020603050405020304" pitchFamily="18" charset="0"/>
                <a:ea typeface="楷体_GB2312" pitchFamily="49" charset="-122"/>
              </a:rPr>
              <a:t>/</a:t>
            </a:r>
            <a:r>
              <a:rPr lang="zh-CN" altLang="en-US" sz="2400" b="1" dirty="0">
                <a:solidFill>
                  <a:srgbClr val="FFC000"/>
                </a:solidFill>
                <a:latin typeface="Times New Roman" panose="02020603050405020304" pitchFamily="18" charset="0"/>
                <a:ea typeface="楷体_GB2312" pitchFamily="49" charset="-122"/>
              </a:rPr>
              <a:t>外存上读入部分字符，而扫描缓冲区仅是为识别单词用。 </a:t>
            </a:r>
          </a:p>
          <a:p>
            <a:pPr algn="just">
              <a:lnSpc>
                <a:spcPct val="130000"/>
              </a:lnSpc>
              <a:buFont typeface="Wingdings 2" panose="05020102010507070707" pitchFamily="18" charset="2"/>
              <a:buNone/>
            </a:pPr>
            <a:r>
              <a:rPr lang="zh-CN" altLang="en-US" sz="2400" b="1" dirty="0">
                <a:latin typeface="Times New Roman" panose="02020603050405020304" pitchFamily="18" charset="0"/>
                <a:ea typeface="楷体_GB2312" pitchFamily="49" charset="-122"/>
              </a:rPr>
              <a:t>（</a:t>
            </a:r>
            <a:r>
              <a:rPr lang="en-US" altLang="zh-CN" sz="2400" b="1" dirty="0">
                <a:latin typeface="Times New Roman" panose="02020603050405020304" pitchFamily="18" charset="0"/>
                <a:ea typeface="楷体_GB2312" pitchFamily="49" charset="-122"/>
              </a:rPr>
              <a:t>2</a:t>
            </a:r>
            <a:r>
              <a:rPr lang="zh-CN" altLang="en-US" sz="2400" b="1" dirty="0">
                <a:latin typeface="Times New Roman" panose="02020603050405020304" pitchFamily="18" charset="0"/>
                <a:ea typeface="楷体_GB2312" pitchFamily="49" charset="-122"/>
              </a:rPr>
              <a:t>）工作原理</a:t>
            </a:r>
          </a:p>
          <a:p>
            <a:pPr algn="just">
              <a:lnSpc>
                <a:spcPct val="130000"/>
              </a:lnSpc>
              <a:buFont typeface="Wingdings 2" panose="05020102010507070707" pitchFamily="18" charset="2"/>
              <a:buNone/>
            </a:pPr>
            <a:r>
              <a:rPr lang="zh-CN" altLang="en-US" sz="2400" b="1" dirty="0">
                <a:latin typeface="Times New Roman" panose="02020603050405020304" pitchFamily="18" charset="0"/>
                <a:ea typeface="楷体_GB2312" pitchFamily="49" charset="-122"/>
              </a:rPr>
              <a:t>             在扫描缓冲区中一般设两个指示器，一个指向当前正在识别单词</a:t>
            </a:r>
            <a:r>
              <a:rPr lang="zh-CN" altLang="en-US" sz="2400" b="1" dirty="0">
                <a:solidFill>
                  <a:srgbClr val="FFC000"/>
                </a:solidFill>
                <a:latin typeface="Times New Roman" panose="02020603050405020304" pitchFamily="18" charset="0"/>
                <a:ea typeface="楷体_GB2312" pitchFamily="49" charset="-122"/>
              </a:rPr>
              <a:t>开始位置</a:t>
            </a:r>
            <a:r>
              <a:rPr lang="zh-CN" altLang="en-US" sz="2400" b="1" dirty="0">
                <a:latin typeface="Times New Roman" panose="02020603050405020304" pitchFamily="18" charset="0"/>
                <a:ea typeface="楷体_GB2312" pitchFamily="49" charset="-122"/>
              </a:rPr>
              <a:t>，另一个用于向前</a:t>
            </a:r>
            <a:r>
              <a:rPr lang="zh-CN" altLang="en-US" sz="2400" b="1" dirty="0">
                <a:solidFill>
                  <a:srgbClr val="FFC000"/>
                </a:solidFill>
                <a:latin typeface="Times New Roman" panose="02020603050405020304" pitchFamily="18" charset="0"/>
                <a:ea typeface="楷体_GB2312" pitchFamily="49" charset="-122"/>
              </a:rPr>
              <a:t>搜索</a:t>
            </a:r>
            <a:r>
              <a:rPr lang="zh-CN" altLang="en-US" sz="2400" b="1" dirty="0">
                <a:latin typeface="Times New Roman" panose="02020603050405020304" pitchFamily="18" charset="0"/>
                <a:ea typeface="楷体_GB2312" pitchFamily="49" charset="-122"/>
              </a:rPr>
              <a:t>寻找单词的</a:t>
            </a:r>
            <a:r>
              <a:rPr lang="zh-CN" altLang="en-US" sz="2400" b="1" dirty="0">
                <a:solidFill>
                  <a:srgbClr val="FFC000"/>
                </a:solidFill>
                <a:latin typeface="Times New Roman" panose="02020603050405020304" pitchFamily="18" charset="0"/>
                <a:ea typeface="楷体_GB2312" pitchFamily="49" charset="-122"/>
              </a:rPr>
              <a:t>终点</a:t>
            </a:r>
            <a:r>
              <a:rPr lang="zh-CN" altLang="en-US" sz="2400" b="1" dirty="0">
                <a:latin typeface="Times New Roman" panose="02020603050405020304" pitchFamily="18" charset="0"/>
                <a:ea typeface="楷体_GB2312" pitchFamily="49" charset="-122"/>
              </a:rPr>
              <a:t>。不论扫描缓冲区定为多大都不能保证单词符号不会被它的边界所打断，因此，扫描缓冲区最好使用如下所示的一分为二的区域（每半区可容</a:t>
            </a:r>
            <a:r>
              <a:rPr lang="en-US" altLang="zh-CN" sz="2400" b="1" dirty="0">
                <a:latin typeface="Times New Roman" panose="02020603050405020304" pitchFamily="18" charset="0"/>
                <a:ea typeface="楷体_GB2312" pitchFamily="49" charset="-122"/>
              </a:rPr>
              <a:t>120</a:t>
            </a:r>
            <a:r>
              <a:rPr lang="zh-CN" altLang="en-US" sz="2400" b="1" dirty="0">
                <a:latin typeface="Times New Roman" panose="02020603050405020304" pitchFamily="18" charset="0"/>
                <a:ea typeface="楷体_GB2312" pitchFamily="49" charset="-122"/>
              </a:rPr>
              <a:t>个字符 ）：</a:t>
            </a:r>
          </a:p>
          <a:p>
            <a:pPr>
              <a:lnSpc>
                <a:spcPct val="80000"/>
              </a:lnSpc>
              <a:buFont typeface="Wingdings 2" panose="05020102010507070707" pitchFamily="18" charset="2"/>
              <a:buNone/>
            </a:pPr>
            <a:endParaRPr lang="zh-CN" altLang="en-US" sz="2400" b="1" dirty="0">
              <a:latin typeface="Times New Roman" panose="02020603050405020304" pitchFamily="18" charset="0"/>
              <a:ea typeface="楷体_GB2312" pitchFamily="49" charset="-122"/>
            </a:endParaRPr>
          </a:p>
          <a:p>
            <a:pPr>
              <a:lnSpc>
                <a:spcPct val="80000"/>
              </a:lnSpc>
              <a:buFont typeface="Wingdings 2" panose="05020102010507070707" pitchFamily="18" charset="2"/>
              <a:buNone/>
            </a:pPr>
            <a:endParaRPr lang="zh-CN" altLang="en-US" sz="1700" b="1" dirty="0">
              <a:latin typeface="宋体" panose="02010600030101010101" pitchFamily="2" charset="-122"/>
            </a:endParaRPr>
          </a:p>
        </p:txBody>
      </p:sp>
      <p:sp>
        <p:nvSpPr>
          <p:cNvPr id="145412" name="Text Box 4"/>
          <p:cNvSpPr txBox="1">
            <a:spLocks noChangeArrowheads="1"/>
          </p:cNvSpPr>
          <p:nvPr/>
        </p:nvSpPr>
        <p:spPr bwMode="auto">
          <a:xfrm>
            <a:off x="4987926" y="3716338"/>
            <a:ext cx="51419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latin typeface="Times New Roman" panose="02020603050405020304" pitchFamily="18" charset="0"/>
              </a:rPr>
              <a:t>void main ( ) { </a:t>
            </a:r>
            <a:r>
              <a:rPr lang="en-US" altLang="zh-CN" sz="2400" b="1" dirty="0" err="1">
                <a:latin typeface="Times New Roman" panose="02020603050405020304" pitchFamily="18" charset="0"/>
              </a:rPr>
              <a:t>int</a:t>
            </a:r>
            <a:r>
              <a:rPr lang="en-US" altLang="zh-CN" sz="2400" b="1" dirty="0">
                <a:latin typeface="Times New Roman" panose="02020603050405020304" pitchFamily="18" charset="0"/>
              </a:rPr>
              <a:t> number = 2020; …}</a:t>
            </a:r>
          </a:p>
        </p:txBody>
      </p:sp>
      <p:sp>
        <p:nvSpPr>
          <p:cNvPr id="145413" name="Rectangle 5"/>
          <p:cNvSpPr>
            <a:spLocks noChangeArrowheads="1"/>
          </p:cNvSpPr>
          <p:nvPr/>
        </p:nvSpPr>
        <p:spPr bwMode="auto">
          <a:xfrm>
            <a:off x="4914900" y="3665249"/>
            <a:ext cx="2838450" cy="495300"/>
          </a:xfrm>
          <a:prstGeom prst="rect">
            <a:avLst/>
          </a:prstGeom>
          <a:noFill/>
          <a:ln w="25400">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45414" name="Rectangle 6"/>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§3.2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词法分析</a:t>
            </a:r>
            <a:r>
              <a:rPr lang="en-US" altLang="zh-CN" sz="3600" b="1" dirty="0" err="1">
                <a:solidFill>
                  <a:srgbClr val="FFC000"/>
                </a:solidFill>
                <a:effectLst>
                  <a:outerShdw blurRad="38100" dist="38100" dir="2700000" algn="tl">
                    <a:srgbClr val="000000"/>
                  </a:outerShdw>
                </a:effectLst>
                <a:latin typeface="Times New Roman" panose="02020603050405020304" pitchFamily="18" charset="0"/>
              </a:rPr>
              <a:t>过程</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中的操作</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二</a:t>
            </a:r>
            <a:r>
              <a:rPr lang="en-US" altLang="zh-CN" sz="3200" b="1" dirty="0">
                <a:effectLst>
                  <a:outerShdw blurRad="38100" dist="38100" dir="2700000" algn="tl">
                    <a:srgbClr val="000000"/>
                  </a:outerShdw>
                </a:effectLst>
                <a:latin typeface="Times New Roman" panose="02020603050405020304" pitchFamily="18" charset="0"/>
              </a:rPr>
              <a:t>、</a:t>
            </a:r>
            <a:r>
              <a:rPr lang="zh-CN" altLang="en-US" sz="3200" b="1" dirty="0">
                <a:effectLst>
                  <a:outerShdw blurRad="38100" dist="38100" dir="2700000" algn="tl">
                    <a:srgbClr val="000000"/>
                  </a:outerShdw>
                </a:effectLst>
                <a:latin typeface="Times New Roman" panose="02020603050405020304" pitchFamily="18" charset="0"/>
              </a:rPr>
              <a:t>缓冲区处理</a:t>
            </a: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Tree>
    <p:extLst>
      <p:ext uri="{BB962C8B-B14F-4D97-AF65-F5344CB8AC3E}">
        <p14:creationId xmlns:p14="http://schemas.microsoft.com/office/powerpoint/2010/main" val="41816250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45411">
                                            <p:txEl>
                                              <p:pRg st="0" end="0"/>
                                            </p:txEl>
                                          </p:spTgt>
                                        </p:tgtEl>
                                        <p:attrNameLst>
                                          <p:attrName>style.visibility</p:attrName>
                                        </p:attrNameLst>
                                      </p:cBhvr>
                                      <p:to>
                                        <p:strVal val="visible"/>
                                      </p:to>
                                    </p:set>
                                    <p:animEffect transition="in" filter="blinds(horizontal)">
                                      <p:cBhvr>
                                        <p:cTn id="7" dur="500"/>
                                        <p:tgtEl>
                                          <p:spTgt spid="14541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145411">
                                            <p:txEl>
                                              <p:pRg st="1" end="1"/>
                                            </p:txEl>
                                          </p:spTgt>
                                        </p:tgtEl>
                                        <p:attrNameLst>
                                          <p:attrName>style.visibility</p:attrName>
                                        </p:attrNameLst>
                                      </p:cBhvr>
                                      <p:to>
                                        <p:strVal val="visible"/>
                                      </p:to>
                                    </p:set>
                                    <p:animEffect transition="in" filter="blinds(horizontal)">
                                      <p:cBhvr>
                                        <p:cTn id="12" dur="500"/>
                                        <p:tgtEl>
                                          <p:spTgt spid="145411">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145411">
                                            <p:txEl>
                                              <p:pRg st="2" end="2"/>
                                            </p:txEl>
                                          </p:spTgt>
                                        </p:tgtEl>
                                        <p:attrNameLst>
                                          <p:attrName>style.visibility</p:attrName>
                                        </p:attrNameLst>
                                      </p:cBhvr>
                                      <p:to>
                                        <p:strVal val="visible"/>
                                      </p:to>
                                    </p:set>
                                    <p:animEffect transition="in" filter="blinds(horizontal)">
                                      <p:cBhvr>
                                        <p:cTn id="17" dur="500"/>
                                        <p:tgtEl>
                                          <p:spTgt spid="145411">
                                            <p:txEl>
                                              <p:pRg st="2" end="2"/>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145411">
                                            <p:txEl>
                                              <p:pRg st="3" end="3"/>
                                            </p:txEl>
                                          </p:spTgt>
                                        </p:tgtEl>
                                        <p:attrNameLst>
                                          <p:attrName>style.visibility</p:attrName>
                                        </p:attrNameLst>
                                      </p:cBhvr>
                                      <p:to>
                                        <p:strVal val="visible"/>
                                      </p:to>
                                    </p:set>
                                    <p:animEffect transition="in" filter="blinds(horizontal)">
                                      <p:cBhvr>
                                        <p:cTn id="20" dur="500"/>
                                        <p:tgtEl>
                                          <p:spTgt spid="145411">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nodeType="clickEffect">
                                  <p:stCondLst>
                                    <p:cond delay="0"/>
                                  </p:stCondLst>
                                  <p:childTnLst>
                                    <p:set>
                                      <p:cBhvr>
                                        <p:cTn id="24" dur="1" fill="hold">
                                          <p:stCondLst>
                                            <p:cond delay="0"/>
                                          </p:stCondLst>
                                        </p:cTn>
                                        <p:tgtEl>
                                          <p:spTgt spid="145413"/>
                                        </p:tgtEl>
                                        <p:attrNameLst>
                                          <p:attrName>style.visibility</p:attrName>
                                        </p:attrNameLst>
                                      </p:cBhvr>
                                      <p:to>
                                        <p:strVal val="visible"/>
                                      </p:to>
                                    </p:set>
                                    <p:animEffect transition="in" filter="blinds(horizontal)">
                                      <p:cBhvr>
                                        <p:cTn id="25" dur="500"/>
                                        <p:tgtEl>
                                          <p:spTgt spid="145413"/>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145412"/>
                                        </p:tgtEl>
                                        <p:attrNameLst>
                                          <p:attrName>style.visibility</p:attrName>
                                        </p:attrNameLst>
                                      </p:cBhvr>
                                      <p:to>
                                        <p:strVal val="visible"/>
                                      </p:to>
                                    </p:set>
                                    <p:animEffect transition="in" filter="blinds(horizontal)">
                                      <p:cBhvr>
                                        <p:cTn id="30" dur="500"/>
                                        <p:tgtEl>
                                          <p:spTgt spid="1454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4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灯片编号占位符 3"/>
          <p:cNvSpPr>
            <a:spLocks noGrp="1"/>
          </p:cNvSpPr>
          <p:nvPr>
            <p:ph type="sldNum" sz="quarter" idx="12"/>
          </p:nvPr>
        </p:nvSpPr>
        <p:spPr/>
        <p:txBody>
          <a:bodyPr/>
          <a:lstStyle/>
          <a:p>
            <a:fld id="{B48BE338-D4F4-4007-B43A-BC2B76932F55}" type="slidenum">
              <a:rPr lang="zh-CN" altLang="en-US"/>
              <a:pPr/>
              <a:t>18</a:t>
            </a:fld>
            <a:endParaRPr lang="en-US" altLang="zh-CN"/>
          </a:p>
        </p:txBody>
      </p:sp>
      <p:grpSp>
        <p:nvGrpSpPr>
          <p:cNvPr id="146435" name="Group 3"/>
          <p:cNvGrpSpPr>
            <a:grpSpLocks/>
          </p:cNvGrpSpPr>
          <p:nvPr/>
        </p:nvGrpSpPr>
        <p:grpSpPr bwMode="auto">
          <a:xfrm>
            <a:off x="3303588" y="1816101"/>
            <a:ext cx="6107112" cy="1516063"/>
            <a:chOff x="0" y="0"/>
            <a:chExt cx="3847" cy="955"/>
          </a:xfrm>
        </p:grpSpPr>
        <p:grpSp>
          <p:nvGrpSpPr>
            <p:cNvPr id="146436" name="Group 4"/>
            <p:cNvGrpSpPr>
              <a:grpSpLocks/>
            </p:cNvGrpSpPr>
            <p:nvPr/>
          </p:nvGrpSpPr>
          <p:grpSpPr bwMode="auto">
            <a:xfrm>
              <a:off x="238" y="0"/>
              <a:ext cx="3225" cy="656"/>
              <a:chOff x="0" y="0"/>
              <a:chExt cx="3225" cy="432"/>
            </a:xfrm>
          </p:grpSpPr>
          <p:sp>
            <p:nvSpPr>
              <p:cNvPr id="146437" name="Rectangle 5"/>
              <p:cNvSpPr>
                <a:spLocks noChangeArrowheads="1"/>
              </p:cNvSpPr>
              <p:nvPr/>
            </p:nvSpPr>
            <p:spPr bwMode="auto">
              <a:xfrm>
                <a:off x="0" y="0"/>
                <a:ext cx="3225" cy="288"/>
              </a:xfrm>
              <a:prstGeom prst="rect">
                <a:avLst/>
              </a:prstGeom>
              <a:noFill/>
              <a:ln w="381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46438" name="Line 6"/>
              <p:cNvSpPr>
                <a:spLocks noChangeShapeType="1"/>
              </p:cNvSpPr>
              <p:nvPr/>
            </p:nvSpPr>
            <p:spPr bwMode="auto">
              <a:xfrm>
                <a:off x="1737" y="0"/>
                <a:ext cx="0" cy="288"/>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6439" name="Line 7"/>
              <p:cNvSpPr>
                <a:spLocks noChangeShapeType="1"/>
              </p:cNvSpPr>
              <p:nvPr/>
            </p:nvSpPr>
            <p:spPr bwMode="auto">
              <a:xfrm flipH="1" flipV="1">
                <a:off x="297" y="288"/>
                <a:ext cx="0" cy="144"/>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6440" name="Line 8"/>
              <p:cNvSpPr>
                <a:spLocks noChangeShapeType="1"/>
              </p:cNvSpPr>
              <p:nvPr/>
            </p:nvSpPr>
            <p:spPr bwMode="auto">
              <a:xfrm flipH="1" flipV="1">
                <a:off x="1305" y="288"/>
                <a:ext cx="0" cy="144"/>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46441" name="Text Box 9"/>
            <p:cNvSpPr txBox="1">
              <a:spLocks noChangeArrowheads="1"/>
            </p:cNvSpPr>
            <p:nvPr/>
          </p:nvSpPr>
          <p:spPr bwMode="auto">
            <a:xfrm>
              <a:off x="471" y="80"/>
              <a:ext cx="33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400" b="1"/>
                <a:t>扫描缓冲</a:t>
              </a:r>
              <a:r>
                <a:rPr lang="zh-CN" altLang="en-US" sz="2400" b="1">
                  <a:latin typeface="Times New Roman" panose="02020603050405020304" pitchFamily="18" charset="0"/>
                </a:rPr>
                <a:t>区</a:t>
              </a:r>
              <a:r>
                <a:rPr lang="en-US" altLang="zh-CN" sz="2400" b="1">
                  <a:latin typeface="Times New Roman" panose="02020603050405020304" pitchFamily="18" charset="0"/>
                </a:rPr>
                <a:t>1</a:t>
              </a:r>
              <a:r>
                <a:rPr lang="en-US" altLang="zh-CN" sz="2400" b="1"/>
                <a:t>        </a:t>
              </a:r>
              <a:r>
                <a:rPr lang="zh-CN" altLang="en-US" sz="2400" b="1"/>
                <a:t>    扫描缓冲区</a:t>
              </a:r>
              <a:r>
                <a:rPr lang="en-US" altLang="zh-CN" sz="2400" b="1">
                  <a:latin typeface="Times New Roman" panose="02020603050405020304" pitchFamily="18" charset="0"/>
                </a:rPr>
                <a:t>2</a:t>
              </a:r>
            </a:p>
          </p:txBody>
        </p:sp>
        <p:sp>
          <p:nvSpPr>
            <p:cNvPr id="146442" name="Rectangle 10"/>
            <p:cNvSpPr>
              <a:spLocks noChangeArrowheads="1"/>
            </p:cNvSpPr>
            <p:nvPr/>
          </p:nvSpPr>
          <p:spPr bwMode="auto">
            <a:xfrm>
              <a:off x="0" y="664"/>
              <a:ext cx="2341" cy="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400" b="1">
                  <a:latin typeface="Times New Roman" panose="02020603050405020304" pitchFamily="18" charset="0"/>
                </a:rPr>
                <a:t> </a:t>
              </a:r>
              <a:r>
                <a:rPr lang="zh-CN" altLang="en-US" sz="2400" b="1">
                  <a:latin typeface="Times New Roman" panose="02020603050405020304" pitchFamily="18" charset="0"/>
                </a:rPr>
                <a:t>起始指示器    搜索指示器</a:t>
              </a:r>
              <a:r>
                <a:rPr lang="zh-CN" altLang="en-US"/>
                <a:t> </a:t>
              </a:r>
            </a:p>
          </p:txBody>
        </p:sp>
      </p:grpSp>
      <p:sp>
        <p:nvSpPr>
          <p:cNvPr id="146443" name="Rectangle 11"/>
          <p:cNvSpPr>
            <a:spLocks noChangeArrowheads="1"/>
          </p:cNvSpPr>
          <p:nvPr/>
        </p:nvSpPr>
        <p:spPr bwMode="auto">
          <a:xfrm>
            <a:off x="1841500" y="3441700"/>
            <a:ext cx="8585200"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lnSpc>
                <a:spcPct val="14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1</a:t>
            </a:r>
            <a:r>
              <a:rPr lang="zh-CN" altLang="en-US" sz="2800" b="1">
                <a:latin typeface="Times New Roman" panose="02020603050405020304" pitchFamily="18" charset="0"/>
                <a:ea typeface="楷体_GB2312" pitchFamily="49" charset="-122"/>
              </a:rPr>
              <a:t>）开始时扫描缓冲区皆为空 。</a:t>
            </a:r>
          </a:p>
          <a:p>
            <a:pPr algn="just">
              <a:lnSpc>
                <a:spcPct val="14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2</a:t>
            </a:r>
            <a:r>
              <a:rPr lang="zh-CN" altLang="en-US" sz="2800" b="1">
                <a:latin typeface="Times New Roman" panose="02020603050405020304" pitchFamily="18" charset="0"/>
                <a:ea typeface="楷体_GB2312" pitchFamily="49" charset="-122"/>
              </a:rPr>
              <a:t>）调用预处理子程序，将</a:t>
            </a:r>
            <a:r>
              <a:rPr lang="en-US" altLang="zh-CN" sz="2800" b="1">
                <a:latin typeface="Times New Roman" panose="02020603050405020304" pitchFamily="18" charset="0"/>
                <a:ea typeface="楷体_GB2312" pitchFamily="49" charset="-122"/>
              </a:rPr>
              <a:t>120</a:t>
            </a:r>
            <a:r>
              <a:rPr lang="zh-CN" altLang="en-US" sz="2800" b="1">
                <a:latin typeface="Times New Roman" panose="02020603050405020304" pitchFamily="18" charset="0"/>
                <a:ea typeface="楷体_GB2312" pitchFamily="49" charset="-122"/>
              </a:rPr>
              <a:t>个字符填满扫描缓冲区  </a:t>
            </a:r>
          </a:p>
          <a:p>
            <a:pPr algn="just">
              <a:lnSpc>
                <a:spcPct val="140000"/>
              </a:lnSpc>
              <a:buFont typeface="Wingdings 2" panose="05020102010507070707" pitchFamily="18" charset="2"/>
              <a:buNone/>
            </a:pPr>
            <a:r>
              <a:rPr lang="zh-CN" altLang="en-US" sz="2800" b="1">
                <a:latin typeface="Times New Roman" panose="02020603050405020304" pitchFamily="18" charset="0"/>
                <a:ea typeface="楷体_GB2312" pitchFamily="49" charset="-122"/>
              </a:rPr>
              <a:t>      １。并将两个指示器指向扫描缓冲区１的第１个 </a:t>
            </a:r>
          </a:p>
          <a:p>
            <a:pPr algn="just">
              <a:lnSpc>
                <a:spcPct val="140000"/>
              </a:lnSpc>
              <a:buFont typeface="Wingdings 2" panose="05020102010507070707" pitchFamily="18" charset="2"/>
              <a:buNone/>
            </a:pPr>
            <a:r>
              <a:rPr lang="zh-CN" altLang="en-US" sz="2800" b="1">
                <a:latin typeface="Times New Roman" panose="02020603050405020304" pitchFamily="18" charset="0"/>
                <a:ea typeface="楷体_GB2312" pitchFamily="49" charset="-122"/>
              </a:rPr>
              <a:t>      字符 。</a:t>
            </a:r>
          </a:p>
          <a:p>
            <a:pPr>
              <a:lnSpc>
                <a:spcPct val="80000"/>
              </a:lnSpc>
              <a:buFont typeface="Wingdings 2" panose="05020102010507070707" pitchFamily="18" charset="2"/>
              <a:buNone/>
            </a:pPr>
            <a:endParaRPr lang="zh-CN" altLang="en-US" sz="2800" b="1">
              <a:latin typeface="Times New Roman" panose="02020603050405020304" pitchFamily="18" charset="0"/>
              <a:ea typeface="楷体_GB2312" pitchFamily="49" charset="-122"/>
            </a:endParaRPr>
          </a:p>
        </p:txBody>
      </p:sp>
      <p:sp>
        <p:nvSpPr>
          <p:cNvPr id="146444" name="Rectangle 12"/>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§3.2    </a:t>
            </a:r>
            <a:r>
              <a:rPr lang="zh-CN" altLang="en-US" sz="3600" b="1" dirty="0">
                <a:solidFill>
                  <a:srgbClr val="FFC000"/>
                </a:solidFill>
                <a:latin typeface="Times New Roman" panose="02020603050405020304" pitchFamily="18" charset="0"/>
              </a:rPr>
              <a:t>词法分析</a:t>
            </a:r>
            <a:r>
              <a:rPr lang="en-US" altLang="zh-CN" sz="3600" b="1" dirty="0" err="1">
                <a:solidFill>
                  <a:srgbClr val="FFC000"/>
                </a:solidFill>
                <a:latin typeface="Times New Roman" panose="02020603050405020304" pitchFamily="18" charset="0"/>
              </a:rPr>
              <a:t>过程</a:t>
            </a:r>
            <a:r>
              <a:rPr lang="zh-CN" altLang="en-US" sz="3600" b="1" dirty="0">
                <a:solidFill>
                  <a:srgbClr val="FFC000"/>
                </a:solidFill>
                <a:latin typeface="Times New Roman" panose="02020603050405020304" pitchFamily="18" charset="0"/>
              </a:rPr>
              <a:t>中的操作</a:t>
            </a:r>
          </a:p>
          <a:p>
            <a:pPr>
              <a:lnSpc>
                <a:spcPct val="120000"/>
              </a:lnSpc>
              <a:buFont typeface="Wingdings 2" panose="05020102010507070707" pitchFamily="18" charset="2"/>
              <a:buNone/>
            </a:pPr>
            <a:r>
              <a:rPr lang="zh-CN" altLang="en-US" sz="3200" b="1" dirty="0">
                <a:latin typeface="Times New Roman" panose="02020603050405020304" pitchFamily="18" charset="0"/>
              </a:rPr>
              <a:t>二</a:t>
            </a:r>
            <a:r>
              <a:rPr lang="en-US" altLang="zh-CN" sz="3200" b="1" dirty="0">
                <a:latin typeface="Times New Roman" panose="02020603050405020304" pitchFamily="18" charset="0"/>
              </a:rPr>
              <a:t>、</a:t>
            </a:r>
            <a:r>
              <a:rPr lang="zh-CN" altLang="en-US" sz="3200" b="1" dirty="0">
                <a:latin typeface="Times New Roman" panose="02020603050405020304" pitchFamily="18" charset="0"/>
              </a:rPr>
              <a:t>缓冲区处理</a:t>
            </a:r>
            <a:endParaRPr lang="zh-CN" altLang="en-US" sz="2800" b="1" dirty="0">
              <a:solidFill>
                <a:srgbClr val="FFFF00"/>
              </a:solidFill>
              <a:latin typeface="楷体_GB2312" pitchFamily="49" charset="-122"/>
              <a:ea typeface="楷体_GB2312" pitchFamily="49" charset="-122"/>
            </a:endParaRPr>
          </a:p>
        </p:txBody>
      </p:sp>
    </p:spTree>
    <p:extLst>
      <p:ext uri="{BB962C8B-B14F-4D97-AF65-F5344CB8AC3E}">
        <p14:creationId xmlns:p14="http://schemas.microsoft.com/office/powerpoint/2010/main" val="27156206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46443">
                                            <p:txEl>
                                              <p:pRg st="0" end="0"/>
                                            </p:txEl>
                                          </p:spTgt>
                                        </p:tgtEl>
                                        <p:attrNameLst>
                                          <p:attrName>style.visibility</p:attrName>
                                        </p:attrNameLst>
                                      </p:cBhvr>
                                      <p:to>
                                        <p:strVal val="visible"/>
                                      </p:to>
                                    </p:set>
                                    <p:animEffect transition="in" filter="blinds(horizontal)">
                                      <p:cBhvr>
                                        <p:cTn id="7" dur="500"/>
                                        <p:tgtEl>
                                          <p:spTgt spid="14644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146443">
                                            <p:txEl>
                                              <p:pRg st="1" end="1"/>
                                            </p:txEl>
                                          </p:spTgt>
                                        </p:tgtEl>
                                        <p:attrNameLst>
                                          <p:attrName>style.visibility</p:attrName>
                                        </p:attrNameLst>
                                      </p:cBhvr>
                                      <p:to>
                                        <p:strVal val="visible"/>
                                      </p:to>
                                    </p:set>
                                    <p:animEffect transition="in" filter="blinds(horizontal)">
                                      <p:cBhvr>
                                        <p:cTn id="12" dur="500"/>
                                        <p:tgtEl>
                                          <p:spTgt spid="146443">
                                            <p:txEl>
                                              <p:pRg st="1" end="1"/>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146443">
                                            <p:txEl>
                                              <p:pRg st="2" end="2"/>
                                            </p:txEl>
                                          </p:spTgt>
                                        </p:tgtEl>
                                        <p:attrNameLst>
                                          <p:attrName>style.visibility</p:attrName>
                                        </p:attrNameLst>
                                      </p:cBhvr>
                                      <p:to>
                                        <p:strVal val="visible"/>
                                      </p:to>
                                    </p:set>
                                    <p:animEffect transition="in" filter="blinds(horizontal)">
                                      <p:cBhvr>
                                        <p:cTn id="15" dur="500"/>
                                        <p:tgtEl>
                                          <p:spTgt spid="146443">
                                            <p:txEl>
                                              <p:pRg st="2" end="2"/>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146443">
                                            <p:txEl>
                                              <p:pRg st="3" end="3"/>
                                            </p:txEl>
                                          </p:spTgt>
                                        </p:tgtEl>
                                        <p:attrNameLst>
                                          <p:attrName>style.visibility</p:attrName>
                                        </p:attrNameLst>
                                      </p:cBhvr>
                                      <p:to>
                                        <p:strVal val="visible"/>
                                      </p:to>
                                    </p:set>
                                    <p:animEffect transition="in" filter="blinds(horizontal)">
                                      <p:cBhvr>
                                        <p:cTn id="18" dur="500"/>
                                        <p:tgtEl>
                                          <p:spTgt spid="14644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D65B1B4-77A0-43A1-BAE8-EB3605B9FEEE}" type="slidenum">
              <a:rPr lang="zh-CN" altLang="en-US"/>
              <a:pPr/>
              <a:t>19</a:t>
            </a:fld>
            <a:endParaRPr lang="en-US" altLang="zh-CN"/>
          </a:p>
        </p:txBody>
      </p:sp>
      <p:sp>
        <p:nvSpPr>
          <p:cNvPr id="147459" name="Rectangle 3"/>
          <p:cNvSpPr>
            <a:spLocks noChangeArrowheads="1"/>
          </p:cNvSpPr>
          <p:nvPr/>
        </p:nvSpPr>
        <p:spPr bwMode="auto">
          <a:xfrm>
            <a:off x="1663700" y="1676400"/>
            <a:ext cx="8750300"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lnSpc>
                <a:spcPct val="120000"/>
              </a:lnSpc>
              <a:buFont typeface="Wingdings 2" panose="05020102010507070707" pitchFamily="18" charset="2"/>
              <a:buNone/>
            </a:pPr>
            <a:r>
              <a:rPr lang="en-US" altLang="zh-CN" sz="2400" b="1">
                <a:latin typeface="Times New Roman" panose="02020603050405020304" pitchFamily="18" charset="0"/>
                <a:ea typeface="楷体_GB2312" pitchFamily="49" charset="-122"/>
              </a:rPr>
              <a:t>3) </a:t>
            </a:r>
            <a:r>
              <a:rPr lang="zh-CN" altLang="en-US" sz="2400" b="1">
                <a:latin typeface="Times New Roman" panose="02020603050405020304" pitchFamily="18" charset="0"/>
                <a:ea typeface="楷体_GB2312" pitchFamily="49" charset="-122"/>
              </a:rPr>
              <a:t>将搜索指示器向后移动，当识别出一个单词之后，搜索指示器已指向下一个单词的第一个字符，然后再将起始指示器移到搜索指示器指向字符，接着搜索指示器又开始扫描第二个单词。</a:t>
            </a:r>
          </a:p>
          <a:p>
            <a:pPr algn="just">
              <a:lnSpc>
                <a:spcPct val="120000"/>
              </a:lnSpc>
              <a:buFont typeface="Wingdings 2" panose="05020102010507070707" pitchFamily="18" charset="2"/>
              <a:buNone/>
            </a:pPr>
            <a:r>
              <a:rPr lang="zh-CN" altLang="en-US" sz="2400" b="1">
                <a:latin typeface="Times New Roman" panose="02020603050405020304" pitchFamily="18" charset="0"/>
                <a:ea typeface="楷体_GB2312" pitchFamily="49" charset="-122"/>
              </a:rPr>
              <a:t>     当搜索指示器越界时，说明缓冲区１中的字符不足一个单词，这时再调用预处理子程序，再将</a:t>
            </a:r>
            <a:r>
              <a:rPr lang="en-US" altLang="zh-CN" sz="2400" b="1">
                <a:latin typeface="Times New Roman" panose="02020603050405020304" pitchFamily="18" charset="0"/>
                <a:ea typeface="楷体_GB2312" pitchFamily="49" charset="-122"/>
              </a:rPr>
              <a:t>120</a:t>
            </a:r>
            <a:r>
              <a:rPr lang="zh-CN" altLang="en-US" sz="2400" b="1">
                <a:latin typeface="Times New Roman" panose="02020603050405020304" pitchFamily="18" charset="0"/>
                <a:ea typeface="楷体_GB2312" pitchFamily="49" charset="-122"/>
              </a:rPr>
              <a:t>个字符填满扫描缓冲区２，再将搜索指示器扫描缓冲区２第１个字符。这样，两个扫描缓冲区交替工作 。</a:t>
            </a:r>
          </a:p>
          <a:p>
            <a:pPr algn="just">
              <a:lnSpc>
                <a:spcPct val="120000"/>
              </a:lnSpc>
              <a:buFont typeface="Wingdings 2" panose="05020102010507070707" pitchFamily="18" charset="2"/>
              <a:buNone/>
            </a:pPr>
            <a:r>
              <a:rPr lang="en-US" altLang="zh-CN" sz="2400" b="1">
                <a:latin typeface="Times New Roman" panose="02020603050405020304" pitchFamily="18" charset="0"/>
                <a:ea typeface="楷体_GB2312" pitchFamily="49" charset="-122"/>
              </a:rPr>
              <a:t>4) </a:t>
            </a:r>
            <a:r>
              <a:rPr lang="zh-CN" altLang="en-US" sz="2400" b="1">
                <a:latin typeface="Times New Roman" panose="02020603050405020304" pitchFamily="18" charset="0"/>
                <a:ea typeface="楷体_GB2312" pitchFamily="49" charset="-122"/>
              </a:rPr>
              <a:t>一般描缓冲区长度可以存放最长一个单词，即可正常工作 ；否则，就不能保证单词符号不会被缓冲区边界所打断。</a:t>
            </a:r>
          </a:p>
        </p:txBody>
      </p:sp>
      <p:sp>
        <p:nvSpPr>
          <p:cNvPr id="147460" name="Rectangle 4"/>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§3.2    </a:t>
            </a:r>
            <a:r>
              <a:rPr lang="zh-CN" altLang="en-US" sz="3600" b="1" dirty="0">
                <a:solidFill>
                  <a:srgbClr val="FFC000"/>
                </a:solidFill>
                <a:latin typeface="Times New Roman" panose="02020603050405020304" pitchFamily="18" charset="0"/>
              </a:rPr>
              <a:t>词法分析</a:t>
            </a:r>
            <a:r>
              <a:rPr lang="en-US" altLang="zh-CN" sz="3600" b="1" dirty="0" err="1">
                <a:solidFill>
                  <a:srgbClr val="FFC000"/>
                </a:solidFill>
                <a:latin typeface="Times New Roman" panose="02020603050405020304" pitchFamily="18" charset="0"/>
              </a:rPr>
              <a:t>过程</a:t>
            </a:r>
            <a:r>
              <a:rPr lang="zh-CN" altLang="en-US" sz="3600" b="1" dirty="0">
                <a:solidFill>
                  <a:srgbClr val="FFC000"/>
                </a:solidFill>
                <a:latin typeface="Times New Roman" panose="02020603050405020304" pitchFamily="18" charset="0"/>
              </a:rPr>
              <a:t>中的操作</a:t>
            </a:r>
          </a:p>
          <a:p>
            <a:pPr>
              <a:lnSpc>
                <a:spcPct val="120000"/>
              </a:lnSpc>
              <a:buFont typeface="Wingdings 2" panose="05020102010507070707" pitchFamily="18" charset="2"/>
              <a:buNone/>
            </a:pPr>
            <a:r>
              <a:rPr lang="zh-CN" altLang="en-US" sz="3200" b="1" dirty="0">
                <a:latin typeface="Times New Roman" panose="02020603050405020304" pitchFamily="18" charset="0"/>
              </a:rPr>
              <a:t>二</a:t>
            </a:r>
            <a:r>
              <a:rPr lang="en-US" altLang="zh-CN" sz="3200" b="1" dirty="0">
                <a:latin typeface="Times New Roman" panose="02020603050405020304" pitchFamily="18" charset="0"/>
              </a:rPr>
              <a:t>、</a:t>
            </a:r>
            <a:r>
              <a:rPr lang="zh-CN" altLang="en-US" sz="3200" b="1" dirty="0">
                <a:latin typeface="Times New Roman" panose="02020603050405020304" pitchFamily="18" charset="0"/>
              </a:rPr>
              <a:t>缓冲区处理</a:t>
            </a:r>
            <a:endParaRPr lang="zh-CN" altLang="en-US" sz="2800" b="1" dirty="0">
              <a:solidFill>
                <a:srgbClr val="FFFF00"/>
              </a:solidFill>
              <a:latin typeface="楷体_GB2312" pitchFamily="49" charset="-122"/>
              <a:ea typeface="楷体_GB2312" pitchFamily="49" charset="-122"/>
            </a:endParaRPr>
          </a:p>
        </p:txBody>
      </p:sp>
    </p:spTree>
    <p:extLst>
      <p:ext uri="{BB962C8B-B14F-4D97-AF65-F5344CB8AC3E}">
        <p14:creationId xmlns:p14="http://schemas.microsoft.com/office/powerpoint/2010/main" val="23492844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47459">
                                            <p:txEl>
                                              <p:pRg st="0" end="0"/>
                                            </p:txEl>
                                          </p:spTgt>
                                        </p:tgtEl>
                                        <p:attrNameLst>
                                          <p:attrName>style.visibility</p:attrName>
                                        </p:attrNameLst>
                                      </p:cBhvr>
                                      <p:to>
                                        <p:strVal val="visible"/>
                                      </p:to>
                                    </p:set>
                                    <p:animEffect transition="in" filter="blinds(horizontal)">
                                      <p:cBhvr>
                                        <p:cTn id="7" dur="500"/>
                                        <p:tgtEl>
                                          <p:spTgt spid="14745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147459">
                                            <p:txEl>
                                              <p:pRg st="1" end="1"/>
                                            </p:txEl>
                                          </p:spTgt>
                                        </p:tgtEl>
                                        <p:attrNameLst>
                                          <p:attrName>style.visibility</p:attrName>
                                        </p:attrNameLst>
                                      </p:cBhvr>
                                      <p:to>
                                        <p:strVal val="visible"/>
                                      </p:to>
                                    </p:set>
                                    <p:animEffect transition="in" filter="blinds(horizontal)">
                                      <p:cBhvr>
                                        <p:cTn id="12" dur="500"/>
                                        <p:tgtEl>
                                          <p:spTgt spid="14745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147459">
                                            <p:txEl>
                                              <p:pRg st="2" end="2"/>
                                            </p:txEl>
                                          </p:spTgt>
                                        </p:tgtEl>
                                        <p:attrNameLst>
                                          <p:attrName>style.visibility</p:attrName>
                                        </p:attrNameLst>
                                      </p:cBhvr>
                                      <p:to>
                                        <p:strVal val="visible"/>
                                      </p:to>
                                    </p:set>
                                    <p:animEffect transition="in" filter="blinds(horizontal)">
                                      <p:cBhvr>
                                        <p:cTn id="17" dur="500"/>
                                        <p:tgtEl>
                                          <p:spTgt spid="14745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日期占位符 9"/>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2000">
                <a:solidFill>
                  <a:schemeClr val="tx1"/>
                </a:solidFill>
                <a:latin typeface="经典特宋简"/>
                <a:ea typeface="经典特宋简"/>
                <a:cs typeface="经典特宋简"/>
              </a:defRPr>
            </a:lvl1pPr>
            <a:lvl2pPr marL="742950" indent="-285750">
              <a:spcBef>
                <a:spcPct val="20000"/>
              </a:spcBef>
              <a:buFont typeface="Arial" panose="020B0604020202020204" pitchFamily="34" charset="0"/>
              <a:buChar char="–"/>
              <a:defRPr sz="2800">
                <a:solidFill>
                  <a:schemeClr val="tx1"/>
                </a:solidFill>
                <a:latin typeface="华文细黑" panose="02010600040101010101" pitchFamily="2" charset="-122"/>
                <a:ea typeface="经典特宋简"/>
                <a:cs typeface="经典特宋简"/>
              </a:defRPr>
            </a:lvl2pPr>
            <a:lvl3pPr marL="1143000" indent="-228600">
              <a:spcBef>
                <a:spcPct val="20000"/>
              </a:spcBef>
              <a:buFont typeface="Arial" panose="020B0604020202020204" pitchFamily="34" charset="0"/>
              <a:buChar char="•"/>
              <a:defRPr sz="2400">
                <a:solidFill>
                  <a:schemeClr val="tx1"/>
                </a:solidFill>
                <a:latin typeface="华文细黑" panose="02010600040101010101" pitchFamily="2" charset="-122"/>
                <a:ea typeface="经典特宋简"/>
                <a:cs typeface="经典特宋简"/>
              </a:defRPr>
            </a:lvl3pPr>
            <a:lvl4pPr marL="16002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4pPr>
            <a:lvl5pPr marL="20574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fld id="{E815C6DE-6467-42F6-912D-69B76853B161}" type="datetime1">
              <a:rPr kumimoji="0" lang="zh-CN" altLang="en-US" sz="1200" b="0" i="0" u="none" strike="noStrike" kern="1200" cap="none" spc="0" normalizeH="0" baseline="0" noProof="0">
                <a:ln>
                  <a:noFill/>
                </a:ln>
                <a:solidFill>
                  <a:srgbClr val="898989"/>
                </a:solidFill>
                <a:effectLst/>
                <a:uLnTx/>
                <a:uFillTx/>
                <a:latin typeface="华文细黑" panose="02010600040101010101" pitchFamily="2" charset="-122"/>
                <a:ea typeface="宋体" panose="02010600030101010101" pitchFamily="2" charset="-122"/>
              </a:rPr>
              <a:pPr marL="0" marR="0" lvl="0" indent="0" algn="l" defTabSz="914400" rtl="0" eaLnBrk="1" fontAlgn="auto" latinLnBrk="0" hangingPunct="1">
                <a:lnSpc>
                  <a:spcPct val="100000"/>
                </a:lnSpc>
                <a:spcBef>
                  <a:spcPct val="0"/>
                </a:spcBef>
                <a:spcAft>
                  <a:spcPts val="0"/>
                </a:spcAft>
                <a:buClrTx/>
                <a:buSzTx/>
                <a:buFontTx/>
                <a:buNone/>
                <a:tabLst/>
                <a:defRPr/>
              </a:pPr>
              <a:t>2021/3/18</a:t>
            </a:fld>
            <a:endParaRPr kumimoji="0" lang="zh-CN" altLang="en-US" sz="1200" b="0" i="0" u="none" strike="noStrike" kern="1200" cap="none" spc="0" normalizeH="0" baseline="0" noProof="0">
              <a:ln>
                <a:noFill/>
              </a:ln>
              <a:solidFill>
                <a:srgbClr val="898989"/>
              </a:solidFill>
              <a:effectLst/>
              <a:uLnTx/>
              <a:uFillTx/>
              <a:latin typeface="华文细黑" panose="02010600040101010101" pitchFamily="2" charset="-122"/>
              <a:ea typeface="宋体" panose="02010600030101010101" pitchFamily="2" charset="-122"/>
            </a:endParaRPr>
          </a:p>
        </p:txBody>
      </p:sp>
      <p:sp>
        <p:nvSpPr>
          <p:cNvPr id="59395" name="灯片编号占位符 17"/>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2000">
                <a:solidFill>
                  <a:schemeClr val="tx1"/>
                </a:solidFill>
                <a:latin typeface="经典特宋简"/>
                <a:ea typeface="经典特宋简"/>
                <a:cs typeface="经典特宋简"/>
              </a:defRPr>
            </a:lvl1pPr>
            <a:lvl2pPr marL="742950" indent="-285750">
              <a:spcBef>
                <a:spcPct val="20000"/>
              </a:spcBef>
              <a:buFont typeface="Arial" panose="020B0604020202020204" pitchFamily="34" charset="0"/>
              <a:buChar char="–"/>
              <a:defRPr sz="2800">
                <a:solidFill>
                  <a:schemeClr val="tx1"/>
                </a:solidFill>
                <a:latin typeface="华文细黑" panose="02010600040101010101" pitchFamily="2" charset="-122"/>
                <a:ea typeface="经典特宋简"/>
                <a:cs typeface="经典特宋简"/>
              </a:defRPr>
            </a:lvl2pPr>
            <a:lvl3pPr marL="1143000" indent="-228600">
              <a:spcBef>
                <a:spcPct val="20000"/>
              </a:spcBef>
              <a:buFont typeface="Arial" panose="020B0604020202020204" pitchFamily="34" charset="0"/>
              <a:buChar char="•"/>
              <a:defRPr sz="2400">
                <a:solidFill>
                  <a:schemeClr val="tx1"/>
                </a:solidFill>
                <a:latin typeface="华文细黑" panose="02010600040101010101" pitchFamily="2" charset="-122"/>
                <a:ea typeface="经典特宋简"/>
                <a:cs typeface="经典特宋简"/>
              </a:defRPr>
            </a:lvl3pPr>
            <a:lvl4pPr marL="16002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4pPr>
            <a:lvl5pPr marL="20574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9pPr>
          </a:lstStyle>
          <a:p>
            <a:pPr marL="0" marR="0" lvl="0" indent="0" algn="r" defTabSz="914400" rtl="0" eaLnBrk="1" fontAlgn="auto" latinLnBrk="0" hangingPunct="1">
              <a:lnSpc>
                <a:spcPct val="100000"/>
              </a:lnSpc>
              <a:spcBef>
                <a:spcPct val="0"/>
              </a:spcBef>
              <a:spcAft>
                <a:spcPts val="0"/>
              </a:spcAft>
              <a:buClrTx/>
              <a:buSzTx/>
              <a:buFontTx/>
              <a:buNone/>
              <a:tabLst/>
              <a:defRPr/>
            </a:pPr>
            <a:fld id="{9343CABF-2910-4036-9760-ECBAB897E311}" type="slidenum">
              <a:rPr kumimoji="0" lang="zh-CN" altLang="en-US" sz="1200" b="1" i="0" u="none" strike="noStrike" kern="1200" cap="none" spc="0" normalizeH="0" baseline="0" noProof="0">
                <a:ln>
                  <a:noFill/>
                </a:ln>
                <a:solidFill>
                  <a:srgbClr val="898989"/>
                </a:solidFill>
                <a:effectLst/>
                <a:uLnTx/>
                <a:uFillTx/>
                <a:latin typeface="华文细黑" panose="02010600040101010101" pitchFamily="2" charset="-122"/>
                <a:ea typeface="宋体" panose="02010600030101010101" pitchFamily="2" charset="-122"/>
              </a:rPr>
              <a:pPr marL="0" marR="0" lvl="0" indent="0" algn="r" defTabSz="914400" rtl="0" eaLnBrk="1" fontAlgn="auto" latinLnBrk="0" hangingPunct="1">
                <a:lnSpc>
                  <a:spcPct val="100000"/>
                </a:lnSpc>
                <a:spcBef>
                  <a:spcPct val="0"/>
                </a:spcBef>
                <a:spcAft>
                  <a:spcPts val="0"/>
                </a:spcAft>
                <a:buClrTx/>
                <a:buSzTx/>
                <a:buFontTx/>
                <a:buNone/>
                <a:tabLst/>
                <a:defRPr/>
              </a:pPr>
              <a:t>2</a:t>
            </a:fld>
            <a:endParaRPr kumimoji="0" lang="zh-CN" altLang="en-US" sz="1200" b="1" i="0" u="none" strike="noStrike" kern="1200" cap="none" spc="0" normalizeH="0" baseline="0" noProof="0">
              <a:ln>
                <a:noFill/>
              </a:ln>
              <a:solidFill>
                <a:srgbClr val="898989"/>
              </a:solidFill>
              <a:effectLst/>
              <a:uLnTx/>
              <a:uFillTx/>
              <a:latin typeface="华文细黑" panose="02010600040101010101" pitchFamily="2" charset="-122"/>
              <a:ea typeface="宋体" panose="02010600030101010101" pitchFamily="2" charset="-122"/>
            </a:endParaRPr>
          </a:p>
        </p:txBody>
      </p:sp>
      <p:grpSp>
        <p:nvGrpSpPr>
          <p:cNvPr id="59396" name="Group 7"/>
          <p:cNvGrpSpPr>
            <a:grpSpLocks/>
          </p:cNvGrpSpPr>
          <p:nvPr/>
        </p:nvGrpSpPr>
        <p:grpSpPr bwMode="auto">
          <a:xfrm>
            <a:off x="2279651" y="2420938"/>
            <a:ext cx="7142163" cy="3562350"/>
            <a:chOff x="551" y="1237"/>
            <a:chExt cx="4499" cy="2244"/>
          </a:xfrm>
        </p:grpSpPr>
        <p:sp>
          <p:nvSpPr>
            <p:cNvPr id="277512" name="Text Box 8"/>
            <p:cNvSpPr txBox="1">
              <a:spLocks noChangeArrowheads="1"/>
            </p:cNvSpPr>
            <p:nvPr/>
          </p:nvSpPr>
          <p:spPr bwMode="auto">
            <a:xfrm>
              <a:off x="551" y="2034"/>
              <a:ext cx="330" cy="646"/>
            </a:xfrm>
            <a:prstGeom prst="rect">
              <a:avLst/>
            </a:prstGeom>
            <a:noFill/>
            <a:ln w="19050" algn="ctr">
              <a:solidFill>
                <a:schemeClr val="tx1"/>
              </a:solidFill>
              <a:miter lim="800000"/>
              <a:headEnd/>
              <a:tailEnd/>
            </a:ln>
            <a:effectLst/>
          </p:spPr>
          <p:txBody>
            <a:bodyPr>
              <a:spAutoFit/>
            </a:bodyPr>
            <a:lstStyle/>
            <a:p>
              <a:pPr marL="0" marR="0" lvl="0" indent="0" algn="ctr" defTabSz="914400" rtl="0" eaLnBrk="1" fontAlgn="t" latinLnBrk="0" hangingPunct="1">
                <a:lnSpc>
                  <a:spcPct val="100000"/>
                </a:lnSpc>
                <a:spcBef>
                  <a:spcPct val="50000"/>
                </a:spcBef>
                <a:spcAft>
                  <a:spcPts val="0"/>
                </a:spcAft>
                <a:buClrTx/>
                <a:buSzTx/>
                <a:buFontTx/>
                <a:buNone/>
                <a:tabLst/>
                <a:defRPr/>
              </a:pPr>
              <a:r>
                <a:rPr kumimoji="0" lang="zh-CN" altLang="en-US" sz="2000" b="1" i="0" u="none" strike="noStrike" kern="1200" cap="none" spc="0" normalizeH="0" baseline="0" noProof="0">
                  <a:ln>
                    <a:noFill/>
                  </a:ln>
                  <a:solidFill>
                    <a:prstClr val="black"/>
                  </a:solidFill>
                  <a:effectLst>
                    <a:outerShdw blurRad="38100" dist="38100" dir="2700000" algn="tl">
                      <a:srgbClr val="000000"/>
                    </a:outerShdw>
                  </a:effectLst>
                  <a:uLnTx/>
                  <a:uFillTx/>
                  <a:latin typeface="Tahoma" pitchFamily="34" charset="0"/>
                  <a:ea typeface="黑体" pitchFamily="49" charset="-122"/>
                  <a:cs typeface="+mn-cs"/>
                </a:rPr>
                <a:t>源程序</a:t>
              </a:r>
            </a:p>
          </p:txBody>
        </p:sp>
        <p:sp>
          <p:nvSpPr>
            <p:cNvPr id="277513" name="Text Box 9"/>
            <p:cNvSpPr txBox="1">
              <a:spLocks noChangeArrowheads="1"/>
            </p:cNvSpPr>
            <p:nvPr/>
          </p:nvSpPr>
          <p:spPr bwMode="auto">
            <a:xfrm>
              <a:off x="1111" y="1752"/>
              <a:ext cx="408" cy="1222"/>
            </a:xfrm>
            <a:prstGeom prst="rect">
              <a:avLst/>
            </a:prstGeom>
            <a:noFill/>
            <a:ln w="19050" algn="ctr">
              <a:solidFill>
                <a:schemeClr val="tx1"/>
              </a:solidFill>
              <a:miter lim="800000"/>
              <a:headEnd/>
              <a:tailEnd/>
            </a:ln>
            <a:effectLst/>
          </p:spPr>
          <p:txBody>
            <a:bodyPr>
              <a:spAutoFit/>
            </a:bodyPr>
            <a:lstStyle/>
            <a:p>
              <a:pPr marL="0" marR="0" lvl="0" indent="0" algn="ctr" defTabSz="914400" rtl="0" eaLnBrk="1" fontAlgn="t" latinLnBrk="0" hangingPunct="1">
                <a:lnSpc>
                  <a:spcPct val="100000"/>
                </a:lnSpc>
                <a:spcBef>
                  <a:spcPct val="50000"/>
                </a:spcBef>
                <a:spcAft>
                  <a:spcPts val="0"/>
                </a:spcAft>
                <a:buClrTx/>
                <a:buSzTx/>
                <a:buFontTx/>
                <a:buNone/>
                <a:tabLst/>
                <a:defRPr/>
              </a:pPr>
              <a:r>
                <a:rPr kumimoji="0" lang="zh-CN" altLang="en-US" sz="2000" b="1" i="0" u="none" strike="noStrike" kern="1200" cap="none" spc="0" normalizeH="0" baseline="0" noProof="0">
                  <a:ln>
                    <a:noFill/>
                  </a:ln>
                  <a:solidFill>
                    <a:prstClr val="black"/>
                  </a:solidFill>
                  <a:effectLst>
                    <a:outerShdw blurRad="38100" dist="38100" dir="2700000" algn="tl">
                      <a:srgbClr val="000000"/>
                    </a:outerShdw>
                  </a:effectLst>
                  <a:uLnTx/>
                  <a:uFillTx/>
                  <a:latin typeface="Tahoma" pitchFamily="34" charset="0"/>
                  <a:ea typeface="黑体" pitchFamily="49" charset="-122"/>
                  <a:cs typeface="+mn-cs"/>
                </a:rPr>
                <a:t>词法分析程序</a:t>
              </a:r>
            </a:p>
          </p:txBody>
        </p:sp>
        <p:sp>
          <p:nvSpPr>
            <p:cNvPr id="277514" name="Text Box 10"/>
            <p:cNvSpPr txBox="1">
              <a:spLocks noChangeArrowheads="1"/>
            </p:cNvSpPr>
            <p:nvPr/>
          </p:nvSpPr>
          <p:spPr bwMode="auto">
            <a:xfrm>
              <a:off x="1700" y="1752"/>
              <a:ext cx="409" cy="1222"/>
            </a:xfrm>
            <a:prstGeom prst="rect">
              <a:avLst/>
            </a:prstGeom>
            <a:noFill/>
            <a:ln w="19050" algn="ctr">
              <a:solidFill>
                <a:schemeClr val="tx1"/>
              </a:solidFill>
              <a:miter lim="800000"/>
              <a:headEnd/>
              <a:tailEnd/>
            </a:ln>
            <a:effectLst/>
          </p:spPr>
          <p:txBody>
            <a:bodyPr>
              <a:spAutoFit/>
            </a:bodyPr>
            <a:lstStyle/>
            <a:p>
              <a:pPr marL="0" marR="0" lvl="0" indent="0" algn="ctr" defTabSz="914400" rtl="0" eaLnBrk="1" fontAlgn="t" latinLnBrk="0" hangingPunct="1">
                <a:lnSpc>
                  <a:spcPct val="100000"/>
                </a:lnSpc>
                <a:spcBef>
                  <a:spcPct val="50000"/>
                </a:spcBef>
                <a:spcAft>
                  <a:spcPts val="0"/>
                </a:spcAft>
                <a:buClrTx/>
                <a:buSzTx/>
                <a:buFontTx/>
                <a:buNone/>
                <a:tabLst/>
                <a:defRPr/>
              </a:pPr>
              <a:r>
                <a:rPr kumimoji="0" lang="zh-CN" altLang="en-US" sz="2000" b="1" i="0" u="none" strike="noStrike" kern="1200" cap="none" spc="0" normalizeH="0" baseline="0" noProof="0">
                  <a:ln>
                    <a:noFill/>
                  </a:ln>
                  <a:solidFill>
                    <a:prstClr val="black"/>
                  </a:solidFill>
                  <a:effectLst>
                    <a:outerShdw blurRad="38100" dist="38100" dir="2700000" algn="tl">
                      <a:srgbClr val="000000"/>
                    </a:outerShdw>
                  </a:effectLst>
                  <a:uLnTx/>
                  <a:uFillTx/>
                  <a:latin typeface="Tahoma" pitchFamily="34" charset="0"/>
                  <a:ea typeface="黑体" pitchFamily="49" charset="-122"/>
                  <a:cs typeface="+mn-cs"/>
                </a:rPr>
                <a:t>语法分析程序</a:t>
              </a:r>
            </a:p>
          </p:txBody>
        </p:sp>
        <p:sp>
          <p:nvSpPr>
            <p:cNvPr id="277515" name="Text Box 11"/>
            <p:cNvSpPr txBox="1">
              <a:spLocks noChangeArrowheads="1"/>
            </p:cNvSpPr>
            <p:nvPr/>
          </p:nvSpPr>
          <p:spPr bwMode="auto">
            <a:xfrm>
              <a:off x="2289" y="1752"/>
              <a:ext cx="409" cy="1222"/>
            </a:xfrm>
            <a:prstGeom prst="rect">
              <a:avLst/>
            </a:prstGeom>
            <a:noFill/>
            <a:ln w="19050" algn="ctr">
              <a:solidFill>
                <a:schemeClr val="tx1"/>
              </a:solidFill>
              <a:miter lim="800000"/>
              <a:headEnd/>
              <a:tailEnd/>
            </a:ln>
            <a:effectLst/>
          </p:spPr>
          <p:txBody>
            <a:bodyPr>
              <a:spAutoFit/>
            </a:bodyPr>
            <a:lstStyle/>
            <a:p>
              <a:pPr marL="0" marR="0" lvl="0" indent="0" algn="ctr" defTabSz="914400" rtl="0" eaLnBrk="1" fontAlgn="t" latinLnBrk="0" hangingPunct="1">
                <a:lnSpc>
                  <a:spcPct val="100000"/>
                </a:lnSpc>
                <a:spcBef>
                  <a:spcPct val="50000"/>
                </a:spcBef>
                <a:spcAft>
                  <a:spcPts val="0"/>
                </a:spcAft>
                <a:buClrTx/>
                <a:buSzTx/>
                <a:buFontTx/>
                <a:buNone/>
                <a:tabLst/>
                <a:defRPr/>
              </a:pPr>
              <a:r>
                <a:rPr kumimoji="0" lang="zh-CN" altLang="en-US" sz="2000" b="1" i="0" u="none" strike="noStrike" kern="1200" cap="none" spc="0" normalizeH="0" baseline="0" noProof="0">
                  <a:ln>
                    <a:noFill/>
                  </a:ln>
                  <a:solidFill>
                    <a:prstClr val="black"/>
                  </a:solidFill>
                  <a:effectLst>
                    <a:outerShdw blurRad="38100" dist="38100" dir="2700000" algn="tl">
                      <a:srgbClr val="000000"/>
                    </a:outerShdw>
                  </a:effectLst>
                  <a:uLnTx/>
                  <a:uFillTx/>
                  <a:latin typeface="Tahoma" pitchFamily="34" charset="0"/>
                  <a:ea typeface="黑体" pitchFamily="49" charset="-122"/>
                  <a:cs typeface="+mn-cs"/>
                </a:rPr>
                <a:t>语义分析程序</a:t>
              </a:r>
            </a:p>
          </p:txBody>
        </p:sp>
        <p:sp>
          <p:nvSpPr>
            <p:cNvPr id="277516" name="Text Box 12"/>
            <p:cNvSpPr txBox="1">
              <a:spLocks noChangeArrowheads="1"/>
            </p:cNvSpPr>
            <p:nvPr/>
          </p:nvSpPr>
          <p:spPr bwMode="auto">
            <a:xfrm>
              <a:off x="2888" y="1752"/>
              <a:ext cx="409" cy="1222"/>
            </a:xfrm>
            <a:prstGeom prst="rect">
              <a:avLst/>
            </a:prstGeom>
            <a:noFill/>
            <a:ln w="19050" algn="ctr">
              <a:solidFill>
                <a:schemeClr val="tx1"/>
              </a:solidFill>
              <a:miter lim="800000"/>
              <a:headEnd/>
              <a:tailEnd/>
            </a:ln>
            <a:effectLst/>
          </p:spPr>
          <p:txBody>
            <a:bodyPr>
              <a:spAutoFit/>
            </a:bodyPr>
            <a:lstStyle/>
            <a:p>
              <a:pPr marL="0" marR="0" lvl="0" indent="0" algn="ctr" defTabSz="914400" rtl="0" eaLnBrk="1" fontAlgn="t" latinLnBrk="0" hangingPunct="1">
                <a:lnSpc>
                  <a:spcPct val="100000"/>
                </a:lnSpc>
                <a:spcBef>
                  <a:spcPct val="50000"/>
                </a:spcBef>
                <a:spcAft>
                  <a:spcPts val="0"/>
                </a:spcAft>
                <a:buClrTx/>
                <a:buSzTx/>
                <a:buFontTx/>
                <a:buNone/>
                <a:tabLst/>
                <a:defRPr/>
              </a:pPr>
              <a:r>
                <a:rPr kumimoji="0" lang="zh-CN" altLang="en-US" sz="2000" b="1" i="0" u="none" strike="noStrike" kern="1200" cap="none" spc="0" normalizeH="0" baseline="0" noProof="0">
                  <a:ln>
                    <a:noFill/>
                  </a:ln>
                  <a:solidFill>
                    <a:prstClr val="black"/>
                  </a:solidFill>
                  <a:effectLst>
                    <a:outerShdw blurRad="38100" dist="38100" dir="2700000" algn="tl">
                      <a:srgbClr val="000000"/>
                    </a:outerShdw>
                  </a:effectLst>
                  <a:uLnTx/>
                  <a:uFillTx/>
                  <a:latin typeface="Tahoma" pitchFamily="34" charset="0"/>
                  <a:ea typeface="黑体" pitchFamily="49" charset="-122"/>
                  <a:cs typeface="+mn-cs"/>
                </a:rPr>
                <a:t>中间代码生成</a:t>
              </a:r>
            </a:p>
          </p:txBody>
        </p:sp>
        <p:sp>
          <p:nvSpPr>
            <p:cNvPr id="277517" name="Text Box 13"/>
            <p:cNvSpPr txBox="1">
              <a:spLocks noChangeArrowheads="1"/>
            </p:cNvSpPr>
            <p:nvPr/>
          </p:nvSpPr>
          <p:spPr bwMode="auto">
            <a:xfrm>
              <a:off x="3487" y="1752"/>
              <a:ext cx="409" cy="1222"/>
            </a:xfrm>
            <a:prstGeom prst="rect">
              <a:avLst/>
            </a:prstGeom>
            <a:noFill/>
            <a:ln w="19050" algn="ctr">
              <a:solidFill>
                <a:schemeClr val="tx1"/>
              </a:solidFill>
              <a:miter lim="800000"/>
              <a:headEnd/>
              <a:tailEnd/>
            </a:ln>
            <a:effectLst/>
          </p:spPr>
          <p:txBody>
            <a:bodyPr>
              <a:spAutoFit/>
            </a:bodyPr>
            <a:lstStyle/>
            <a:p>
              <a:pPr marL="0" marR="0" lvl="0" indent="0" algn="ctr" defTabSz="914400" rtl="0" eaLnBrk="1" fontAlgn="t" latinLnBrk="0" hangingPunct="1">
                <a:lnSpc>
                  <a:spcPct val="100000"/>
                </a:lnSpc>
                <a:spcBef>
                  <a:spcPct val="50000"/>
                </a:spcBef>
                <a:spcAft>
                  <a:spcPts val="0"/>
                </a:spcAft>
                <a:buClrTx/>
                <a:buSzTx/>
                <a:buFontTx/>
                <a:buNone/>
                <a:tabLst/>
                <a:defRPr/>
              </a:pPr>
              <a:r>
                <a:rPr kumimoji="0" lang="zh-CN" altLang="en-US" sz="2000" b="1" i="0" u="none" strike="noStrike" kern="1200" cap="none" spc="0" normalizeH="0" baseline="0" noProof="0">
                  <a:ln>
                    <a:noFill/>
                  </a:ln>
                  <a:solidFill>
                    <a:prstClr val="black"/>
                  </a:solidFill>
                  <a:effectLst>
                    <a:outerShdw blurRad="38100" dist="38100" dir="2700000" algn="tl">
                      <a:srgbClr val="000000"/>
                    </a:outerShdw>
                  </a:effectLst>
                  <a:uLnTx/>
                  <a:uFillTx/>
                  <a:latin typeface="Tahoma" pitchFamily="34" charset="0"/>
                  <a:ea typeface="黑体" pitchFamily="49" charset="-122"/>
                  <a:cs typeface="+mn-cs"/>
                </a:rPr>
                <a:t>代码优化程序</a:t>
              </a:r>
            </a:p>
          </p:txBody>
        </p:sp>
        <p:sp>
          <p:nvSpPr>
            <p:cNvPr id="277518" name="Text Box 14"/>
            <p:cNvSpPr txBox="1">
              <a:spLocks noChangeArrowheads="1"/>
            </p:cNvSpPr>
            <p:nvPr/>
          </p:nvSpPr>
          <p:spPr bwMode="auto">
            <a:xfrm>
              <a:off x="4099" y="1752"/>
              <a:ext cx="409" cy="1222"/>
            </a:xfrm>
            <a:prstGeom prst="rect">
              <a:avLst/>
            </a:prstGeom>
            <a:noFill/>
            <a:ln w="19050" algn="ctr">
              <a:solidFill>
                <a:schemeClr val="tx1"/>
              </a:solidFill>
              <a:miter lim="800000"/>
              <a:headEnd/>
              <a:tailEnd/>
            </a:ln>
            <a:effectLst/>
          </p:spPr>
          <p:txBody>
            <a:bodyPr>
              <a:spAutoFit/>
            </a:bodyPr>
            <a:lstStyle/>
            <a:p>
              <a:pPr marL="0" marR="0" lvl="0" indent="0" algn="ctr" defTabSz="914400" rtl="0" eaLnBrk="1" fontAlgn="t" latinLnBrk="0" hangingPunct="1">
                <a:lnSpc>
                  <a:spcPct val="100000"/>
                </a:lnSpc>
                <a:spcBef>
                  <a:spcPct val="50000"/>
                </a:spcBef>
                <a:spcAft>
                  <a:spcPts val="0"/>
                </a:spcAft>
                <a:buClrTx/>
                <a:buSzTx/>
                <a:buFontTx/>
                <a:buNone/>
                <a:tabLst/>
                <a:defRPr/>
              </a:pPr>
              <a:r>
                <a:rPr kumimoji="0" lang="zh-CN" altLang="en-US" sz="2000" b="1" i="0" u="none" strike="noStrike" kern="1200" cap="none" spc="0" normalizeH="0" baseline="0" noProof="0">
                  <a:ln>
                    <a:noFill/>
                  </a:ln>
                  <a:solidFill>
                    <a:prstClr val="black"/>
                  </a:solidFill>
                  <a:effectLst>
                    <a:outerShdw blurRad="38100" dist="38100" dir="2700000" algn="tl">
                      <a:srgbClr val="000000"/>
                    </a:outerShdw>
                  </a:effectLst>
                  <a:uLnTx/>
                  <a:uFillTx/>
                  <a:latin typeface="Tahoma" pitchFamily="34" charset="0"/>
                  <a:ea typeface="黑体" pitchFamily="49" charset="-122"/>
                  <a:cs typeface="+mn-cs"/>
                </a:rPr>
                <a:t>目标代码生成</a:t>
              </a:r>
            </a:p>
          </p:txBody>
        </p:sp>
        <p:sp>
          <p:nvSpPr>
            <p:cNvPr id="277519" name="Text Box 15"/>
            <p:cNvSpPr txBox="1">
              <a:spLocks noChangeArrowheads="1"/>
            </p:cNvSpPr>
            <p:nvPr/>
          </p:nvSpPr>
          <p:spPr bwMode="auto">
            <a:xfrm>
              <a:off x="4728" y="1940"/>
              <a:ext cx="322" cy="838"/>
            </a:xfrm>
            <a:prstGeom prst="rect">
              <a:avLst/>
            </a:prstGeom>
            <a:noFill/>
            <a:ln w="19050" algn="ctr">
              <a:solidFill>
                <a:schemeClr val="tx1"/>
              </a:solidFill>
              <a:miter lim="800000"/>
              <a:headEnd/>
              <a:tailEnd/>
            </a:ln>
            <a:effectLst/>
          </p:spPr>
          <p:txBody>
            <a:bodyPr>
              <a:spAutoFit/>
            </a:bodyPr>
            <a:lstStyle/>
            <a:p>
              <a:pPr marL="0" marR="0" lvl="0" indent="0" algn="ctr" defTabSz="914400" rtl="0" eaLnBrk="1" fontAlgn="t" latinLnBrk="0" hangingPunct="1">
                <a:lnSpc>
                  <a:spcPct val="100000"/>
                </a:lnSpc>
                <a:spcBef>
                  <a:spcPct val="50000"/>
                </a:spcBef>
                <a:spcAft>
                  <a:spcPts val="0"/>
                </a:spcAft>
                <a:buClrTx/>
                <a:buSzTx/>
                <a:buFontTx/>
                <a:buNone/>
                <a:tabLst/>
                <a:defRPr/>
              </a:pPr>
              <a:r>
                <a:rPr kumimoji="0" lang="zh-CN" altLang="en-US" sz="2000" b="1" i="0" u="none" strike="noStrike" kern="1200" cap="none" spc="0" normalizeH="0" baseline="0" noProof="0">
                  <a:ln>
                    <a:noFill/>
                  </a:ln>
                  <a:solidFill>
                    <a:prstClr val="black"/>
                  </a:solidFill>
                  <a:effectLst>
                    <a:outerShdw blurRad="38100" dist="38100" dir="2700000" algn="tl">
                      <a:srgbClr val="000000"/>
                    </a:outerShdw>
                  </a:effectLst>
                  <a:uLnTx/>
                  <a:uFillTx/>
                  <a:latin typeface="Tahoma" pitchFamily="34" charset="0"/>
                  <a:ea typeface="黑体" pitchFamily="49" charset="-122"/>
                  <a:cs typeface="+mn-cs"/>
                </a:rPr>
                <a:t>目标程序</a:t>
              </a:r>
            </a:p>
          </p:txBody>
        </p:sp>
        <p:sp>
          <p:nvSpPr>
            <p:cNvPr id="277520" name="Text Box 16"/>
            <p:cNvSpPr txBox="1">
              <a:spLocks noChangeArrowheads="1"/>
            </p:cNvSpPr>
            <p:nvPr/>
          </p:nvSpPr>
          <p:spPr bwMode="auto">
            <a:xfrm>
              <a:off x="1020" y="1237"/>
              <a:ext cx="3628" cy="262"/>
            </a:xfrm>
            <a:prstGeom prst="rect">
              <a:avLst/>
            </a:prstGeom>
            <a:noFill/>
            <a:ln w="19050" algn="ctr">
              <a:solidFill>
                <a:schemeClr val="tx1"/>
              </a:solidFill>
              <a:miter lim="800000"/>
              <a:headEnd/>
              <a:tailEnd/>
            </a:ln>
            <a:effectLst/>
          </p:spPr>
          <p:txBody>
            <a:bodyPr>
              <a:spAutoFit/>
            </a:bodyPr>
            <a:lstStyle/>
            <a:p>
              <a:pPr marL="0" marR="0" lvl="0" indent="0" algn="ctr" defTabSz="914400" rtl="0" eaLnBrk="1" fontAlgn="t" latinLnBrk="0" hangingPunct="1">
                <a:lnSpc>
                  <a:spcPct val="100000"/>
                </a:lnSpc>
                <a:spcBef>
                  <a:spcPct val="50000"/>
                </a:spcBef>
                <a:spcAft>
                  <a:spcPts val="0"/>
                </a:spcAft>
                <a:buClrTx/>
                <a:buSzTx/>
                <a:buFontTx/>
                <a:buNone/>
                <a:tabLst/>
                <a:defRPr/>
              </a:pPr>
              <a:r>
                <a:rPr kumimoji="0" lang="zh-CN" altLang="en-US" sz="2000" b="1" i="0" u="none" strike="noStrike" kern="1200" cap="none" spc="0" normalizeH="0" baseline="0" noProof="0">
                  <a:ln>
                    <a:noFill/>
                  </a:ln>
                  <a:solidFill>
                    <a:prstClr val="black"/>
                  </a:solidFill>
                  <a:effectLst>
                    <a:outerShdw blurRad="38100" dist="38100" dir="2700000" algn="tl">
                      <a:srgbClr val="000000"/>
                    </a:outerShdw>
                  </a:effectLst>
                  <a:uLnTx/>
                  <a:uFillTx/>
                  <a:latin typeface="Tahoma" pitchFamily="34" charset="0"/>
                  <a:ea typeface="黑体" pitchFamily="49" charset="-122"/>
                  <a:cs typeface="+mn-cs"/>
                </a:rPr>
                <a:t>信 息 表 管 理 程 序</a:t>
              </a:r>
            </a:p>
          </p:txBody>
        </p:sp>
        <p:sp>
          <p:nvSpPr>
            <p:cNvPr id="277521" name="Text Box 17"/>
            <p:cNvSpPr txBox="1">
              <a:spLocks noChangeArrowheads="1"/>
            </p:cNvSpPr>
            <p:nvPr/>
          </p:nvSpPr>
          <p:spPr bwMode="auto">
            <a:xfrm>
              <a:off x="1066" y="3219"/>
              <a:ext cx="3628" cy="262"/>
            </a:xfrm>
            <a:prstGeom prst="rect">
              <a:avLst/>
            </a:prstGeom>
            <a:noFill/>
            <a:ln w="19050" algn="ctr">
              <a:solidFill>
                <a:schemeClr val="tx1"/>
              </a:solidFill>
              <a:miter lim="800000"/>
              <a:headEnd/>
              <a:tailEnd/>
            </a:ln>
            <a:effectLst/>
          </p:spPr>
          <p:txBody>
            <a:bodyPr>
              <a:spAutoFit/>
            </a:bodyPr>
            <a:lstStyle/>
            <a:p>
              <a:pPr marL="0" marR="0" lvl="0" indent="0" algn="ctr" defTabSz="914400" rtl="0" eaLnBrk="1" fontAlgn="t" latinLnBrk="0" hangingPunct="1">
                <a:lnSpc>
                  <a:spcPct val="100000"/>
                </a:lnSpc>
                <a:spcBef>
                  <a:spcPct val="50000"/>
                </a:spcBef>
                <a:spcAft>
                  <a:spcPts val="0"/>
                </a:spcAft>
                <a:buClrTx/>
                <a:buSzTx/>
                <a:buFontTx/>
                <a:buNone/>
                <a:tabLst/>
                <a:defRPr/>
              </a:pPr>
              <a:r>
                <a:rPr kumimoji="0" lang="zh-CN" altLang="en-US" sz="2000" b="1" i="0" u="none" strike="noStrike" kern="1200" cap="none" spc="0" normalizeH="0" baseline="0" noProof="0">
                  <a:ln>
                    <a:noFill/>
                  </a:ln>
                  <a:solidFill>
                    <a:prstClr val="black"/>
                  </a:solidFill>
                  <a:effectLst>
                    <a:outerShdw blurRad="38100" dist="38100" dir="2700000" algn="tl">
                      <a:srgbClr val="000000"/>
                    </a:outerShdw>
                  </a:effectLst>
                  <a:uLnTx/>
                  <a:uFillTx/>
                  <a:latin typeface="Tahoma" pitchFamily="34" charset="0"/>
                  <a:ea typeface="黑体" pitchFamily="49" charset="-122"/>
                  <a:cs typeface="+mn-cs"/>
                </a:rPr>
                <a:t>错 误 检 查 和 处 理 程 序</a:t>
              </a:r>
            </a:p>
          </p:txBody>
        </p:sp>
        <p:sp>
          <p:nvSpPr>
            <p:cNvPr id="59412" name="Line 18"/>
            <p:cNvSpPr>
              <a:spLocks noChangeShapeType="1"/>
            </p:cNvSpPr>
            <p:nvPr/>
          </p:nvSpPr>
          <p:spPr bwMode="auto">
            <a:xfrm>
              <a:off x="1308" y="1497"/>
              <a:ext cx="0" cy="259"/>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13" name="Line 19"/>
            <p:cNvSpPr>
              <a:spLocks noChangeShapeType="1"/>
            </p:cNvSpPr>
            <p:nvPr/>
          </p:nvSpPr>
          <p:spPr bwMode="auto">
            <a:xfrm>
              <a:off x="1903" y="1501"/>
              <a:ext cx="0" cy="254"/>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14" name="Line 20"/>
            <p:cNvSpPr>
              <a:spLocks noChangeShapeType="1"/>
            </p:cNvSpPr>
            <p:nvPr/>
          </p:nvSpPr>
          <p:spPr bwMode="auto">
            <a:xfrm>
              <a:off x="2488" y="1499"/>
              <a:ext cx="0" cy="256"/>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15" name="Line 21"/>
            <p:cNvSpPr>
              <a:spLocks noChangeShapeType="1"/>
            </p:cNvSpPr>
            <p:nvPr/>
          </p:nvSpPr>
          <p:spPr bwMode="auto">
            <a:xfrm>
              <a:off x="3093" y="1496"/>
              <a:ext cx="0" cy="259"/>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16" name="Line 22"/>
            <p:cNvSpPr>
              <a:spLocks noChangeShapeType="1"/>
            </p:cNvSpPr>
            <p:nvPr/>
          </p:nvSpPr>
          <p:spPr bwMode="auto">
            <a:xfrm>
              <a:off x="3698" y="1500"/>
              <a:ext cx="0" cy="255"/>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17" name="Line 23"/>
            <p:cNvSpPr>
              <a:spLocks noChangeShapeType="1"/>
            </p:cNvSpPr>
            <p:nvPr/>
          </p:nvSpPr>
          <p:spPr bwMode="auto">
            <a:xfrm>
              <a:off x="4297" y="1510"/>
              <a:ext cx="0" cy="245"/>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18" name="Line 24"/>
            <p:cNvSpPr>
              <a:spLocks noChangeShapeType="1"/>
            </p:cNvSpPr>
            <p:nvPr/>
          </p:nvSpPr>
          <p:spPr bwMode="auto">
            <a:xfrm>
              <a:off x="1292" y="2433"/>
              <a:ext cx="0" cy="317"/>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19" name="Line 25"/>
            <p:cNvSpPr>
              <a:spLocks noChangeShapeType="1"/>
            </p:cNvSpPr>
            <p:nvPr/>
          </p:nvSpPr>
          <p:spPr bwMode="auto">
            <a:xfrm>
              <a:off x="1927" y="2432"/>
              <a:ext cx="0" cy="317"/>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20" name="Line 26"/>
            <p:cNvSpPr>
              <a:spLocks noChangeShapeType="1"/>
            </p:cNvSpPr>
            <p:nvPr/>
          </p:nvSpPr>
          <p:spPr bwMode="auto">
            <a:xfrm>
              <a:off x="2472" y="2432"/>
              <a:ext cx="0" cy="317"/>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22" name="Line 28"/>
            <p:cNvSpPr>
              <a:spLocks noChangeShapeType="1"/>
            </p:cNvSpPr>
            <p:nvPr/>
          </p:nvSpPr>
          <p:spPr bwMode="auto">
            <a:xfrm>
              <a:off x="3742" y="2432"/>
              <a:ext cx="0" cy="317"/>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23" name="Line 29"/>
            <p:cNvSpPr>
              <a:spLocks noChangeShapeType="1"/>
            </p:cNvSpPr>
            <p:nvPr/>
          </p:nvSpPr>
          <p:spPr bwMode="auto">
            <a:xfrm>
              <a:off x="4377" y="2432"/>
              <a:ext cx="0" cy="317"/>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cxnSp>
          <p:nvCxnSpPr>
            <p:cNvPr id="59424" name="AutoShape 30"/>
            <p:cNvCxnSpPr>
              <a:cxnSpLocks noChangeShapeType="1"/>
              <a:stCxn id="277513" idx="3"/>
              <a:endCxn id="277514" idx="1"/>
            </p:cNvCxnSpPr>
            <p:nvPr/>
          </p:nvCxnSpPr>
          <p:spPr bwMode="auto">
            <a:xfrm>
              <a:off x="1525" y="2363"/>
              <a:ext cx="169" cy="0"/>
            </a:xfrm>
            <a:prstGeom prst="straightConnector1">
              <a:avLst/>
            </a:prstGeom>
            <a:noFill/>
            <a:ln w="31750">
              <a:solidFill>
                <a:schemeClr val="tx1"/>
              </a:solidFill>
              <a:round/>
              <a:headEnd/>
              <a:tailEnd type="stealth" w="lg" len="lg"/>
            </a:ln>
            <a:extLst>
              <a:ext uri="{909E8E84-426E-40DD-AFC4-6F175D3DCCD1}">
                <a14:hiddenFill xmlns:a14="http://schemas.microsoft.com/office/drawing/2010/main">
                  <a:noFill/>
                </a14:hiddenFill>
              </a:ext>
            </a:extLst>
          </p:spPr>
        </p:cxnSp>
        <p:cxnSp>
          <p:nvCxnSpPr>
            <p:cNvPr id="59425" name="AutoShape 31"/>
            <p:cNvCxnSpPr>
              <a:cxnSpLocks noChangeShapeType="1"/>
              <a:stCxn id="277514" idx="3"/>
              <a:endCxn id="277515" idx="1"/>
            </p:cNvCxnSpPr>
            <p:nvPr/>
          </p:nvCxnSpPr>
          <p:spPr bwMode="auto">
            <a:xfrm>
              <a:off x="2115" y="2363"/>
              <a:ext cx="168" cy="0"/>
            </a:xfrm>
            <a:prstGeom prst="straightConnector1">
              <a:avLst/>
            </a:prstGeom>
            <a:noFill/>
            <a:ln w="31750">
              <a:solidFill>
                <a:schemeClr val="tx1"/>
              </a:solidFill>
              <a:round/>
              <a:headEnd/>
              <a:tailEnd type="stealth" w="lg" len="lg"/>
            </a:ln>
            <a:extLst>
              <a:ext uri="{909E8E84-426E-40DD-AFC4-6F175D3DCCD1}">
                <a14:hiddenFill xmlns:a14="http://schemas.microsoft.com/office/drawing/2010/main">
                  <a:noFill/>
                </a14:hiddenFill>
              </a:ext>
            </a:extLst>
          </p:spPr>
        </p:cxnSp>
        <p:cxnSp>
          <p:nvCxnSpPr>
            <p:cNvPr id="59426" name="AutoShape 32"/>
            <p:cNvCxnSpPr>
              <a:cxnSpLocks noChangeShapeType="1"/>
              <a:stCxn id="277515" idx="3"/>
              <a:endCxn id="277516" idx="1"/>
            </p:cNvCxnSpPr>
            <p:nvPr/>
          </p:nvCxnSpPr>
          <p:spPr bwMode="auto">
            <a:xfrm>
              <a:off x="2704" y="2363"/>
              <a:ext cx="178" cy="0"/>
            </a:xfrm>
            <a:prstGeom prst="straightConnector1">
              <a:avLst/>
            </a:prstGeom>
            <a:noFill/>
            <a:ln w="31750">
              <a:solidFill>
                <a:schemeClr val="tx1"/>
              </a:solidFill>
              <a:round/>
              <a:headEnd/>
              <a:tailEnd type="stealth" w="lg" len="lg"/>
            </a:ln>
            <a:extLst>
              <a:ext uri="{909E8E84-426E-40DD-AFC4-6F175D3DCCD1}">
                <a14:hiddenFill xmlns:a14="http://schemas.microsoft.com/office/drawing/2010/main">
                  <a:noFill/>
                </a14:hiddenFill>
              </a:ext>
            </a:extLst>
          </p:spPr>
        </p:cxnSp>
        <p:cxnSp>
          <p:nvCxnSpPr>
            <p:cNvPr id="59427" name="AutoShape 33"/>
            <p:cNvCxnSpPr>
              <a:cxnSpLocks noChangeShapeType="1"/>
              <a:stCxn id="277516" idx="3"/>
              <a:endCxn id="277517" idx="1"/>
            </p:cNvCxnSpPr>
            <p:nvPr/>
          </p:nvCxnSpPr>
          <p:spPr bwMode="auto">
            <a:xfrm>
              <a:off x="3303" y="2363"/>
              <a:ext cx="178" cy="0"/>
            </a:xfrm>
            <a:prstGeom prst="straightConnector1">
              <a:avLst/>
            </a:prstGeom>
            <a:noFill/>
            <a:ln w="31750">
              <a:solidFill>
                <a:schemeClr val="tx1"/>
              </a:solidFill>
              <a:round/>
              <a:headEnd/>
              <a:tailEnd type="stealth" w="lg" len="lg"/>
            </a:ln>
            <a:extLst>
              <a:ext uri="{909E8E84-426E-40DD-AFC4-6F175D3DCCD1}">
                <a14:hiddenFill xmlns:a14="http://schemas.microsoft.com/office/drawing/2010/main">
                  <a:noFill/>
                </a14:hiddenFill>
              </a:ext>
            </a:extLst>
          </p:spPr>
        </p:cxnSp>
        <p:cxnSp>
          <p:nvCxnSpPr>
            <p:cNvPr id="59428" name="AutoShape 34"/>
            <p:cNvCxnSpPr>
              <a:cxnSpLocks noChangeShapeType="1"/>
              <a:stCxn id="277517" idx="3"/>
              <a:endCxn id="277518" idx="1"/>
            </p:cNvCxnSpPr>
            <p:nvPr/>
          </p:nvCxnSpPr>
          <p:spPr bwMode="auto">
            <a:xfrm>
              <a:off x="3902" y="2363"/>
              <a:ext cx="191" cy="0"/>
            </a:xfrm>
            <a:prstGeom prst="straightConnector1">
              <a:avLst/>
            </a:prstGeom>
            <a:noFill/>
            <a:ln w="31750">
              <a:solidFill>
                <a:schemeClr val="tx1"/>
              </a:solidFill>
              <a:round/>
              <a:headEnd/>
              <a:tailEnd type="stealth" w="lg" len="lg"/>
            </a:ln>
            <a:extLst>
              <a:ext uri="{909E8E84-426E-40DD-AFC4-6F175D3DCCD1}">
                <a14:hiddenFill xmlns:a14="http://schemas.microsoft.com/office/drawing/2010/main">
                  <a:noFill/>
                </a14:hiddenFill>
              </a:ext>
            </a:extLst>
          </p:spPr>
        </p:cxnSp>
        <p:cxnSp>
          <p:nvCxnSpPr>
            <p:cNvPr id="59429" name="AutoShape 35"/>
            <p:cNvCxnSpPr>
              <a:cxnSpLocks noChangeShapeType="1"/>
              <a:stCxn id="277518" idx="3"/>
              <a:endCxn id="277519" idx="1"/>
            </p:cNvCxnSpPr>
            <p:nvPr/>
          </p:nvCxnSpPr>
          <p:spPr bwMode="auto">
            <a:xfrm flipV="1">
              <a:off x="4514" y="2359"/>
              <a:ext cx="208" cy="4"/>
            </a:xfrm>
            <a:prstGeom prst="straightConnector1">
              <a:avLst/>
            </a:prstGeom>
            <a:noFill/>
            <a:ln w="31750">
              <a:solidFill>
                <a:schemeClr val="tx1"/>
              </a:solidFill>
              <a:round/>
              <a:headEnd/>
              <a:tailEnd type="stealth" w="lg" len="lg"/>
            </a:ln>
            <a:extLst>
              <a:ext uri="{909E8E84-426E-40DD-AFC4-6F175D3DCCD1}">
                <a14:hiddenFill xmlns:a14="http://schemas.microsoft.com/office/drawing/2010/main">
                  <a:noFill/>
                </a14:hiddenFill>
              </a:ext>
            </a:extLst>
          </p:spPr>
        </p:cxnSp>
        <p:cxnSp>
          <p:nvCxnSpPr>
            <p:cNvPr id="59430" name="AutoShape 36"/>
            <p:cNvCxnSpPr>
              <a:cxnSpLocks noChangeShapeType="1"/>
              <a:stCxn id="277512" idx="3"/>
              <a:endCxn id="277513" idx="1"/>
            </p:cNvCxnSpPr>
            <p:nvPr/>
          </p:nvCxnSpPr>
          <p:spPr bwMode="auto">
            <a:xfrm>
              <a:off x="887" y="2357"/>
              <a:ext cx="218" cy="6"/>
            </a:xfrm>
            <a:prstGeom prst="straightConnector1">
              <a:avLst/>
            </a:prstGeom>
            <a:noFill/>
            <a:ln w="31750">
              <a:solidFill>
                <a:schemeClr val="tx1"/>
              </a:solidFill>
              <a:round/>
              <a:headEnd/>
              <a:tailEnd type="stealth" w="lg" len="lg"/>
            </a:ln>
            <a:extLst>
              <a:ext uri="{909E8E84-426E-40DD-AFC4-6F175D3DCCD1}">
                <a14:hiddenFill xmlns:a14="http://schemas.microsoft.com/office/drawing/2010/main">
                  <a:noFill/>
                </a14:hiddenFill>
              </a:ext>
            </a:extLst>
          </p:spPr>
        </p:cxnSp>
        <p:sp>
          <p:nvSpPr>
            <p:cNvPr id="59431" name="Line 37"/>
            <p:cNvSpPr>
              <a:spLocks noChangeShapeType="1"/>
            </p:cNvSpPr>
            <p:nvPr/>
          </p:nvSpPr>
          <p:spPr bwMode="auto">
            <a:xfrm>
              <a:off x="1316" y="2961"/>
              <a:ext cx="0" cy="259"/>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32" name="Line 38"/>
            <p:cNvSpPr>
              <a:spLocks noChangeShapeType="1"/>
            </p:cNvSpPr>
            <p:nvPr/>
          </p:nvSpPr>
          <p:spPr bwMode="auto">
            <a:xfrm>
              <a:off x="1911" y="2965"/>
              <a:ext cx="0" cy="254"/>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33" name="Line 39"/>
            <p:cNvSpPr>
              <a:spLocks noChangeShapeType="1"/>
            </p:cNvSpPr>
            <p:nvPr/>
          </p:nvSpPr>
          <p:spPr bwMode="auto">
            <a:xfrm>
              <a:off x="2496" y="2963"/>
              <a:ext cx="0" cy="256"/>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34" name="Line 40"/>
            <p:cNvSpPr>
              <a:spLocks noChangeShapeType="1"/>
            </p:cNvSpPr>
            <p:nvPr/>
          </p:nvSpPr>
          <p:spPr bwMode="auto">
            <a:xfrm>
              <a:off x="3101" y="2960"/>
              <a:ext cx="0" cy="259"/>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35" name="Line 41"/>
            <p:cNvSpPr>
              <a:spLocks noChangeShapeType="1"/>
            </p:cNvSpPr>
            <p:nvPr/>
          </p:nvSpPr>
          <p:spPr bwMode="auto">
            <a:xfrm>
              <a:off x="3706" y="2964"/>
              <a:ext cx="0" cy="255"/>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436" name="Line 42"/>
            <p:cNvSpPr>
              <a:spLocks noChangeShapeType="1"/>
            </p:cNvSpPr>
            <p:nvPr/>
          </p:nvSpPr>
          <p:spPr bwMode="auto">
            <a:xfrm>
              <a:off x="4305" y="2974"/>
              <a:ext cx="0" cy="245"/>
            </a:xfrm>
            <a:prstGeom prst="line">
              <a:avLst/>
            </a:prstGeom>
            <a:noFill/>
            <a:ln w="31750">
              <a:solidFill>
                <a:schemeClr val="tx1"/>
              </a:solidFill>
              <a:round/>
              <a:headEnd type="stealth" w="lg" len="lg"/>
              <a:tailEnd type="stealth" w="lg" len="lg"/>
            </a:ln>
            <a:extLst>
              <a:ext uri="{909E8E84-426E-40DD-AFC4-6F175D3DCCD1}">
                <a14:hiddenFill xmlns:a14="http://schemas.microsoft.com/office/drawing/2010/main">
                  <a:noFill/>
                </a14:hiddenFill>
              </a:ext>
            </a:extLst>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277547" name="Text Box 43"/>
          <p:cNvSpPr txBox="1">
            <a:spLocks noChangeArrowheads="1"/>
          </p:cNvSpPr>
          <p:nvPr/>
        </p:nvSpPr>
        <p:spPr bwMode="auto">
          <a:xfrm>
            <a:off x="2135188" y="1916113"/>
            <a:ext cx="5473700" cy="519112"/>
          </a:xfrm>
          <a:prstGeom prst="rect">
            <a:avLst/>
          </a:prstGeom>
          <a:noFill/>
          <a:ln w="9525">
            <a:noFill/>
            <a:miter lim="800000"/>
            <a:headEnd/>
            <a:tailEnd/>
          </a:ln>
          <a:effectLst/>
        </p:spPr>
        <p:txBody>
          <a:bodyPr>
            <a:spAutoFit/>
          </a:bodyPr>
          <a:lstStyle/>
          <a:p>
            <a:pPr marL="0" marR="0" lvl="0" indent="0" algn="l" defTabSz="914400" rtl="0" eaLnBrk="1" fontAlgn="auto" latinLnBrk="0" hangingPunct="1">
              <a:lnSpc>
                <a:spcPct val="100000"/>
              </a:lnSpc>
              <a:spcBef>
                <a:spcPct val="50000"/>
              </a:spcBef>
              <a:spcAft>
                <a:spcPts val="0"/>
              </a:spcAft>
              <a:buClrTx/>
              <a:buSzTx/>
              <a:buFontTx/>
              <a:buNone/>
              <a:tabLst/>
              <a:defRPr/>
            </a:pPr>
            <a:r>
              <a:rPr kumimoji="0" lang="zh-CN" altLang="en-US" sz="2800" b="1" i="0" u="none" strike="noStrike" kern="1200" cap="none" spc="0" normalizeH="0" baseline="0" noProof="0" dirty="0">
                <a:ln>
                  <a:noFill/>
                </a:ln>
                <a:solidFill>
                  <a:srgbClr val="0000FF"/>
                </a:solidFill>
                <a:effectLst>
                  <a:outerShdw blurRad="38100" dist="38100" dir="2700000" algn="tl">
                    <a:srgbClr val="000000"/>
                  </a:outerShdw>
                </a:effectLst>
                <a:uLnTx/>
                <a:uFillTx/>
                <a:latin typeface="Times New Roman" pitchFamily="18" charset="0"/>
                <a:ea typeface="楷体_GB2312" pitchFamily="49" charset="-122"/>
                <a:cs typeface="+mn-cs"/>
              </a:rPr>
              <a:t>整个编译过程如下图</a:t>
            </a:r>
            <a:r>
              <a:rPr kumimoji="0" lang="en-US" altLang="zh-CN" sz="2800" b="1" i="0" u="none" strike="noStrike" kern="1200" cap="none" spc="0" normalizeH="0" baseline="0" noProof="0" dirty="0">
                <a:ln>
                  <a:noFill/>
                </a:ln>
                <a:solidFill>
                  <a:srgbClr val="0000FF"/>
                </a:solidFill>
                <a:effectLst>
                  <a:outerShdw blurRad="38100" dist="38100" dir="2700000" algn="tl">
                    <a:srgbClr val="000000"/>
                  </a:outerShdw>
                </a:effectLst>
                <a:uLnTx/>
                <a:uFillTx/>
                <a:latin typeface="Times New Roman" pitchFamily="18" charset="0"/>
                <a:ea typeface="楷体_GB2312" pitchFamily="49" charset="-122"/>
                <a:cs typeface="+mn-cs"/>
              </a:rPr>
              <a:t>——</a:t>
            </a:r>
          </a:p>
        </p:txBody>
      </p:sp>
      <p:grpSp>
        <p:nvGrpSpPr>
          <p:cNvPr id="59398" name="组合 42"/>
          <p:cNvGrpSpPr>
            <a:grpSpLocks/>
          </p:cNvGrpSpPr>
          <p:nvPr/>
        </p:nvGrpSpPr>
        <p:grpSpPr bwMode="auto">
          <a:xfrm>
            <a:off x="1524001" y="476250"/>
            <a:ext cx="5946775" cy="1022350"/>
            <a:chOff x="0" y="476672"/>
            <a:chExt cx="5946007" cy="1022350"/>
          </a:xfrm>
        </p:grpSpPr>
        <p:sp>
          <p:nvSpPr>
            <p:cNvPr id="59399" name="圆角矩形 4"/>
            <p:cNvSpPr>
              <a:spLocks noChangeArrowheads="1"/>
            </p:cNvSpPr>
            <p:nvPr/>
          </p:nvSpPr>
          <p:spPr bwMode="auto">
            <a:xfrm>
              <a:off x="468253" y="837035"/>
              <a:ext cx="5477754" cy="501650"/>
            </a:xfrm>
            <a:prstGeom prst="roundRect">
              <a:avLst>
                <a:gd name="adj" fmla="val 16667"/>
              </a:avLst>
            </a:prstGeom>
            <a:solidFill>
              <a:srgbClr val="0062AC"/>
            </a:solidFill>
            <a:ln w="25400">
              <a:solidFill>
                <a:srgbClr val="00B0F0"/>
              </a:solidFill>
              <a:round/>
              <a:headEnd/>
              <a:tailEnd/>
            </a:ln>
            <a:effectLst>
              <a:outerShdw dist="38100" dir="2700000" algn="ctr" rotWithShape="0">
                <a:srgbClr val="000000">
                  <a:alpha val="32999"/>
                </a:srgbClr>
              </a:outerShdw>
            </a:effectLst>
          </p:spPr>
          <p:txBody>
            <a:bodyPr anchor="ctr"/>
            <a:lstStyle>
              <a:lvl1pPr>
                <a:spcBef>
                  <a:spcPct val="20000"/>
                </a:spcBef>
                <a:buFont typeface="Arial" panose="020B0604020202020204" pitchFamily="34" charset="0"/>
                <a:buChar char="•"/>
                <a:defRPr sz="2000">
                  <a:solidFill>
                    <a:schemeClr val="tx1"/>
                  </a:solidFill>
                  <a:latin typeface="经典特宋简"/>
                  <a:ea typeface="经典特宋简"/>
                  <a:cs typeface="经典特宋简"/>
                </a:defRPr>
              </a:lvl1pPr>
              <a:lvl2pPr marL="742950" indent="-285750">
                <a:spcBef>
                  <a:spcPct val="20000"/>
                </a:spcBef>
                <a:buFont typeface="Arial" panose="020B0604020202020204" pitchFamily="34" charset="0"/>
                <a:buChar char="–"/>
                <a:defRPr sz="2800">
                  <a:solidFill>
                    <a:schemeClr val="tx1"/>
                  </a:solidFill>
                  <a:latin typeface="华文细黑" panose="02010600040101010101" pitchFamily="2" charset="-122"/>
                  <a:ea typeface="经典特宋简"/>
                  <a:cs typeface="经典特宋简"/>
                </a:defRPr>
              </a:lvl2pPr>
              <a:lvl3pPr marL="1143000" indent="-228600">
                <a:spcBef>
                  <a:spcPct val="20000"/>
                </a:spcBef>
                <a:buFont typeface="Arial" panose="020B0604020202020204" pitchFamily="34" charset="0"/>
                <a:buChar char="•"/>
                <a:defRPr sz="2400">
                  <a:solidFill>
                    <a:schemeClr val="tx1"/>
                  </a:solidFill>
                  <a:latin typeface="华文细黑" panose="02010600040101010101" pitchFamily="2" charset="-122"/>
                  <a:ea typeface="经典特宋简"/>
                  <a:cs typeface="经典特宋简"/>
                </a:defRPr>
              </a:lvl3pPr>
              <a:lvl4pPr marL="16002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4pPr>
              <a:lvl5pPr marL="20574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9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zh-CN" altLang="en-US" sz="1800" b="0" i="0" u="none" strike="noStrike" kern="1200" cap="none" spc="0" normalizeH="0" baseline="0" noProof="0">
                  <a:ln>
                    <a:noFill/>
                  </a:ln>
                  <a:solidFill>
                    <a:srgbClr val="FFFFFF"/>
                  </a:solidFill>
                  <a:effectLst/>
                  <a:uLnTx/>
                  <a:uFillTx/>
                  <a:latin typeface="Calibri" panose="020F0502020204030204" pitchFamily="34" charset="0"/>
                  <a:ea typeface="宋体" panose="02010600030101010101" pitchFamily="2" charset="-122"/>
                </a:rPr>
                <a:t>编译过程简述</a:t>
              </a:r>
            </a:p>
          </p:txBody>
        </p:sp>
        <p:pic>
          <p:nvPicPr>
            <p:cNvPr id="59400" name="Picture 2" descr="C:\Documents and Settings\鱼不愚\桌面\3dicon1_zcool.com.cn [转换].png"/>
            <p:cNvPicPr>
              <a:picLocks noChangeAspect="1" noChangeArrowheads="1"/>
            </p:cNvPicPr>
            <p:nvPr/>
          </p:nvPicPr>
          <p:blipFill>
            <a:blip r:embed="rId2" cstate="print">
              <a:extLst>
                <a:ext uri="{28A0092B-C50C-407E-A947-70E740481C1C}">
                  <a14:useLocalDpi xmlns:a14="http://schemas.microsoft.com/office/drawing/2010/main" val="0"/>
                </a:ext>
              </a:extLst>
            </a:blip>
            <a:srcRect l="38753" r="35728" b="62553"/>
            <a:stretch>
              <a:fillRect/>
            </a:stretch>
          </p:blipFill>
          <p:spPr bwMode="auto">
            <a:xfrm>
              <a:off x="0" y="476672"/>
              <a:ext cx="927100" cy="1022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401" name="TextBox 5"/>
            <p:cNvSpPr txBox="1">
              <a:spLocks noChangeArrowheads="1"/>
            </p:cNvSpPr>
            <p:nvPr/>
          </p:nvSpPr>
          <p:spPr bwMode="auto">
            <a:xfrm>
              <a:off x="72570" y="836712"/>
              <a:ext cx="7016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000">
                  <a:solidFill>
                    <a:schemeClr val="tx1"/>
                  </a:solidFill>
                  <a:latin typeface="经典特宋简"/>
                  <a:ea typeface="经典特宋简"/>
                  <a:cs typeface="经典特宋简"/>
                </a:defRPr>
              </a:lvl1pPr>
              <a:lvl2pPr marL="742950" indent="-285750">
                <a:spcBef>
                  <a:spcPct val="20000"/>
                </a:spcBef>
                <a:buFont typeface="Arial" panose="020B0604020202020204" pitchFamily="34" charset="0"/>
                <a:buChar char="–"/>
                <a:defRPr sz="2800">
                  <a:solidFill>
                    <a:schemeClr val="tx1"/>
                  </a:solidFill>
                  <a:latin typeface="华文细黑" panose="02010600040101010101" pitchFamily="2" charset="-122"/>
                  <a:ea typeface="经典特宋简"/>
                  <a:cs typeface="经典特宋简"/>
                </a:defRPr>
              </a:lvl2pPr>
              <a:lvl3pPr marL="1143000" indent="-228600">
                <a:spcBef>
                  <a:spcPct val="20000"/>
                </a:spcBef>
                <a:buFont typeface="Arial" panose="020B0604020202020204" pitchFamily="34" charset="0"/>
                <a:buChar char="•"/>
                <a:defRPr sz="2400">
                  <a:solidFill>
                    <a:schemeClr val="tx1"/>
                  </a:solidFill>
                  <a:latin typeface="华文细黑" panose="02010600040101010101" pitchFamily="2" charset="-122"/>
                  <a:ea typeface="经典特宋简"/>
                  <a:cs typeface="经典特宋简"/>
                </a:defRPr>
              </a:lvl3pPr>
              <a:lvl4pPr marL="16002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4pPr>
              <a:lvl5pPr marL="20574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9p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zh-CN" altLang="en-US" sz="2400" b="1" i="0" u="none" strike="noStrike" kern="1200" cap="none" spc="0" normalizeH="0" baseline="0" noProof="0" dirty="0">
                <a:ln>
                  <a:noFill/>
                </a:ln>
                <a:solidFill>
                  <a:srgbClr val="0070C0"/>
                </a:solidFill>
                <a:effectLst/>
                <a:uLnTx/>
                <a:uFillTx/>
                <a:latin typeface="Arial Black" panose="020B0A04020102020204" pitchFamily="34" charset="0"/>
                <a:ea typeface="ClassizismAntiqua"/>
                <a:cs typeface="ClassizismAntiqua"/>
              </a:endParaRPr>
            </a:p>
          </p:txBody>
        </p:sp>
      </p:grpSp>
      <p:pic>
        <p:nvPicPr>
          <p:cNvPr id="3" name="图片 2"/>
          <p:cNvPicPr>
            <a:picLocks noChangeAspect="1"/>
          </p:cNvPicPr>
          <p:nvPr/>
        </p:nvPicPr>
        <p:blipFill>
          <a:blip r:embed="rId3"/>
          <a:stretch>
            <a:fillRect/>
          </a:stretch>
        </p:blipFill>
        <p:spPr>
          <a:xfrm>
            <a:off x="9781563" y="1169288"/>
            <a:ext cx="891617" cy="746825"/>
          </a:xfrm>
          <a:prstGeom prst="rect">
            <a:avLst/>
          </a:prstGeom>
        </p:spPr>
      </p:pic>
      <p:pic>
        <p:nvPicPr>
          <p:cNvPr id="4" name="图片 3"/>
          <p:cNvPicPr>
            <a:picLocks noChangeAspect="1"/>
          </p:cNvPicPr>
          <p:nvPr/>
        </p:nvPicPr>
        <p:blipFill>
          <a:blip r:embed="rId4"/>
          <a:stretch>
            <a:fillRect/>
          </a:stretch>
        </p:blipFill>
        <p:spPr>
          <a:xfrm>
            <a:off x="9830558" y="5244084"/>
            <a:ext cx="944962" cy="739204"/>
          </a:xfrm>
          <a:prstGeom prst="rect">
            <a:avLst/>
          </a:prstGeom>
        </p:spPr>
      </p:pic>
    </p:spTree>
    <p:extLst>
      <p:ext uri="{BB962C8B-B14F-4D97-AF65-F5344CB8AC3E}">
        <p14:creationId xmlns:p14="http://schemas.microsoft.com/office/powerpoint/2010/main" val="41059689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灯片编号占位符 3"/>
          <p:cNvSpPr>
            <a:spLocks noGrp="1"/>
          </p:cNvSpPr>
          <p:nvPr>
            <p:ph type="sldNum" sz="quarter" idx="12"/>
          </p:nvPr>
        </p:nvSpPr>
        <p:spPr/>
        <p:txBody>
          <a:bodyPr/>
          <a:lstStyle/>
          <a:p>
            <a:fld id="{B6BED71F-5C0D-463A-9113-9C16AFB9DB6E}" type="slidenum">
              <a:rPr lang="zh-CN" altLang="en-US"/>
              <a:pPr/>
              <a:t>20</a:t>
            </a:fld>
            <a:endParaRPr lang="en-US" altLang="zh-CN"/>
          </a:p>
        </p:txBody>
      </p:sp>
      <p:sp>
        <p:nvSpPr>
          <p:cNvPr id="152580" name="Text Box 4"/>
          <p:cNvSpPr txBox="1">
            <a:spLocks noChangeArrowheads="1"/>
          </p:cNvSpPr>
          <p:nvPr/>
        </p:nvSpPr>
        <p:spPr bwMode="auto">
          <a:xfrm>
            <a:off x="3086101" y="1809750"/>
            <a:ext cx="6226175" cy="2095500"/>
          </a:xfrm>
          <a:prstGeom prst="rect">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b="1">
                <a:latin typeface="Times New Roman" panose="02020603050405020304" pitchFamily="18" charset="0"/>
              </a:rPr>
              <a:t>int main( )</a:t>
            </a:r>
          </a:p>
          <a:p>
            <a:r>
              <a:rPr lang="en-US" altLang="zh-CN" sz="2600" b="1">
                <a:latin typeface="Times New Roman" panose="02020603050405020304" pitchFamily="18" charset="0"/>
              </a:rPr>
              <a:t>{</a:t>
            </a:r>
          </a:p>
          <a:p>
            <a:r>
              <a:rPr lang="en-US" altLang="zh-CN" sz="2600" b="1">
                <a:latin typeface="Times New Roman" panose="02020603050405020304" pitchFamily="18" charset="0"/>
              </a:rPr>
              <a:t>    printf</a:t>
            </a:r>
            <a:r>
              <a:rPr lang="zh-CN" altLang="en-US" sz="2600" b="1">
                <a:latin typeface="Times New Roman" panose="02020603050405020304" pitchFamily="18" charset="0"/>
              </a:rPr>
              <a:t>（</a:t>
            </a:r>
            <a:r>
              <a:rPr lang="en-US" altLang="zh-CN" sz="2600" b="1">
                <a:latin typeface="Times New Roman" panose="02020603050405020304" pitchFamily="18" charset="0"/>
              </a:rPr>
              <a:t>"Hello World!\n");</a:t>
            </a:r>
          </a:p>
          <a:p>
            <a:r>
              <a:rPr lang="en-US" altLang="zh-CN" sz="2600" b="1">
                <a:latin typeface="Times New Roman" panose="02020603050405020304" pitchFamily="18" charset="0"/>
              </a:rPr>
              <a:t>    return 0;</a:t>
            </a:r>
          </a:p>
          <a:p>
            <a:r>
              <a:rPr lang="en-US" altLang="zh-CN" sz="2600" b="1">
                <a:latin typeface="Times New Roman" panose="02020603050405020304" pitchFamily="18" charset="0"/>
              </a:rPr>
              <a:t>}</a:t>
            </a:r>
          </a:p>
        </p:txBody>
      </p:sp>
      <p:sp>
        <p:nvSpPr>
          <p:cNvPr id="152581" name="Rectangle 5"/>
          <p:cNvSpPr>
            <a:spLocks noChangeArrowheads="1"/>
          </p:cNvSpPr>
          <p:nvPr/>
        </p:nvSpPr>
        <p:spPr bwMode="auto">
          <a:xfrm>
            <a:off x="3300413" y="4430714"/>
            <a:ext cx="2952750" cy="604837"/>
          </a:xfrm>
          <a:prstGeom prst="rect">
            <a:avLst/>
          </a:prstGeom>
          <a:noFill/>
          <a:ln w="25400">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US" altLang="zh-CN" sz="3200" b="1">
              <a:latin typeface="Times New Roman" panose="02020603050405020304" pitchFamily="18" charset="0"/>
            </a:endParaRPr>
          </a:p>
        </p:txBody>
      </p:sp>
      <p:sp>
        <p:nvSpPr>
          <p:cNvPr id="152583" name="Line 7"/>
          <p:cNvSpPr>
            <a:spLocks noChangeShapeType="1"/>
          </p:cNvSpPr>
          <p:nvPr/>
        </p:nvSpPr>
        <p:spPr bwMode="auto">
          <a:xfrm flipV="1">
            <a:off x="3054350" y="5095876"/>
            <a:ext cx="361950" cy="638175"/>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2584" name="Line 8"/>
          <p:cNvSpPr>
            <a:spLocks noChangeShapeType="1"/>
          </p:cNvSpPr>
          <p:nvPr/>
        </p:nvSpPr>
        <p:spPr bwMode="auto">
          <a:xfrm flipH="1" flipV="1">
            <a:off x="3517900" y="5099051"/>
            <a:ext cx="76200" cy="657225"/>
          </a:xfrm>
          <a:prstGeom prst="line">
            <a:avLst/>
          </a:prstGeom>
          <a:noFill/>
          <a:ln w="50800">
            <a:solidFill>
              <a:srgbClr val="00CCFF"/>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2585" name="Rectangle 9"/>
          <p:cNvSpPr>
            <a:spLocks noChangeArrowheads="1"/>
          </p:cNvSpPr>
          <p:nvPr/>
        </p:nvSpPr>
        <p:spPr bwMode="auto">
          <a:xfrm>
            <a:off x="6256338" y="4430714"/>
            <a:ext cx="2952750" cy="604837"/>
          </a:xfrm>
          <a:prstGeom prst="rect">
            <a:avLst/>
          </a:prstGeom>
          <a:noFill/>
          <a:ln w="25400">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3200" b="1">
                <a:latin typeface="Times New Roman" panose="02020603050405020304" pitchFamily="18" charset="0"/>
              </a:rPr>
              <a:t>  </a:t>
            </a:r>
          </a:p>
        </p:txBody>
      </p:sp>
      <p:sp>
        <p:nvSpPr>
          <p:cNvPr id="152586" name="Line 10"/>
          <p:cNvSpPr>
            <a:spLocks noChangeShapeType="1"/>
          </p:cNvSpPr>
          <p:nvPr/>
        </p:nvSpPr>
        <p:spPr bwMode="auto">
          <a:xfrm flipV="1">
            <a:off x="5695950" y="5102225"/>
            <a:ext cx="0" cy="66675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2587" name="Line 11"/>
          <p:cNvSpPr>
            <a:spLocks noChangeShapeType="1"/>
          </p:cNvSpPr>
          <p:nvPr/>
        </p:nvSpPr>
        <p:spPr bwMode="auto">
          <a:xfrm flipV="1">
            <a:off x="3959225" y="5083175"/>
            <a:ext cx="0" cy="666750"/>
          </a:xfrm>
          <a:prstGeom prst="line">
            <a:avLst/>
          </a:prstGeom>
          <a:noFill/>
          <a:ln w="50800">
            <a:solidFill>
              <a:srgbClr val="00CCFF"/>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2588" name="Line 12"/>
          <p:cNvSpPr>
            <a:spLocks noChangeShapeType="1"/>
          </p:cNvSpPr>
          <p:nvPr/>
        </p:nvSpPr>
        <p:spPr bwMode="auto">
          <a:xfrm flipV="1">
            <a:off x="6245225" y="5121275"/>
            <a:ext cx="0" cy="666750"/>
          </a:xfrm>
          <a:prstGeom prst="line">
            <a:avLst/>
          </a:prstGeom>
          <a:noFill/>
          <a:ln w="50800">
            <a:solidFill>
              <a:srgbClr val="00CCFF"/>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2590" name="Line 14"/>
          <p:cNvSpPr>
            <a:spLocks noChangeShapeType="1"/>
          </p:cNvSpPr>
          <p:nvPr/>
        </p:nvSpPr>
        <p:spPr bwMode="auto">
          <a:xfrm flipH="1" flipV="1">
            <a:off x="7118351" y="5127626"/>
            <a:ext cx="180975" cy="619125"/>
          </a:xfrm>
          <a:prstGeom prst="line">
            <a:avLst/>
          </a:prstGeom>
          <a:noFill/>
          <a:ln w="50800">
            <a:solidFill>
              <a:srgbClr val="00CCFF"/>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2591" name="Line 15"/>
          <p:cNvSpPr>
            <a:spLocks noChangeShapeType="1"/>
          </p:cNvSpPr>
          <p:nvPr/>
        </p:nvSpPr>
        <p:spPr bwMode="auto">
          <a:xfrm flipV="1">
            <a:off x="6858001" y="5118101"/>
            <a:ext cx="104775" cy="619125"/>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2592" name="Line 16"/>
          <p:cNvSpPr>
            <a:spLocks noChangeShapeType="1"/>
          </p:cNvSpPr>
          <p:nvPr/>
        </p:nvSpPr>
        <p:spPr bwMode="auto">
          <a:xfrm flipV="1">
            <a:off x="8524875" y="5118100"/>
            <a:ext cx="0" cy="66675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2593" name="Line 17"/>
          <p:cNvSpPr>
            <a:spLocks noChangeShapeType="1"/>
          </p:cNvSpPr>
          <p:nvPr/>
        </p:nvSpPr>
        <p:spPr bwMode="auto">
          <a:xfrm flipV="1">
            <a:off x="9204325" y="5118100"/>
            <a:ext cx="0" cy="666750"/>
          </a:xfrm>
          <a:prstGeom prst="line">
            <a:avLst/>
          </a:prstGeom>
          <a:noFill/>
          <a:ln w="50800">
            <a:solidFill>
              <a:srgbClr val="00CCFF"/>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2594" name="Rectangle 18"/>
          <p:cNvSpPr>
            <a:spLocks noChangeArrowheads="1"/>
          </p:cNvSpPr>
          <p:nvPr/>
        </p:nvSpPr>
        <p:spPr bwMode="auto">
          <a:xfrm>
            <a:off x="3354388" y="4459289"/>
            <a:ext cx="2895600"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3200" b="1">
                <a:latin typeface="Times New Roman" panose="02020603050405020304" pitchFamily="18" charset="0"/>
              </a:rPr>
              <a:t>ld!\n"); return</a:t>
            </a:r>
          </a:p>
        </p:txBody>
      </p:sp>
      <p:sp>
        <p:nvSpPr>
          <p:cNvPr id="152595" name="Line 19"/>
          <p:cNvSpPr>
            <a:spLocks noChangeShapeType="1"/>
          </p:cNvSpPr>
          <p:nvPr/>
        </p:nvSpPr>
        <p:spPr bwMode="auto">
          <a:xfrm flipV="1">
            <a:off x="3832225" y="5080000"/>
            <a:ext cx="0" cy="666750"/>
          </a:xfrm>
          <a:prstGeom prst="line">
            <a:avLst/>
          </a:prstGeom>
          <a:noFill/>
          <a:ln w="50800">
            <a:solidFill>
              <a:srgbClr val="00CCFF"/>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2596" name="Rectangle 20"/>
          <p:cNvSpPr>
            <a:spLocks noChangeArrowheads="1"/>
          </p:cNvSpPr>
          <p:nvPr/>
        </p:nvSpPr>
        <p:spPr bwMode="auto">
          <a:xfrm>
            <a:off x="3362326" y="4448175"/>
            <a:ext cx="2892425"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3200" b="1">
                <a:latin typeface="Times New Roman" panose="02020603050405020304" pitchFamily="18" charset="0"/>
              </a:rPr>
              <a:t>int main( ) { pri</a:t>
            </a:r>
            <a:endParaRPr lang="zh-CN" altLang="en-US" sz="3200" b="1">
              <a:latin typeface="Times New Roman" panose="02020603050405020304" pitchFamily="18" charset="0"/>
            </a:endParaRPr>
          </a:p>
        </p:txBody>
      </p:sp>
      <p:sp>
        <p:nvSpPr>
          <p:cNvPr id="152597" name="Rectangle 21"/>
          <p:cNvSpPr>
            <a:spLocks noChangeArrowheads="1"/>
          </p:cNvSpPr>
          <p:nvPr/>
        </p:nvSpPr>
        <p:spPr bwMode="auto">
          <a:xfrm>
            <a:off x="6216650" y="4448175"/>
            <a:ext cx="29591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3200" b="1">
                <a:latin typeface="Times New Roman" panose="02020603050405020304" pitchFamily="18" charset="0"/>
              </a:rPr>
              <a:t>ntf ("Hello Wor</a:t>
            </a:r>
            <a:endParaRPr lang="zh-CN" altLang="en-US" sz="3200" b="1">
              <a:latin typeface="Times New Roman" panose="02020603050405020304" pitchFamily="18" charset="0"/>
            </a:endParaRPr>
          </a:p>
        </p:txBody>
      </p:sp>
      <p:sp>
        <p:nvSpPr>
          <p:cNvPr id="152598" name="Rectangle 22"/>
          <p:cNvSpPr>
            <a:spLocks noChangeArrowheads="1"/>
          </p:cNvSpPr>
          <p:nvPr/>
        </p:nvSpPr>
        <p:spPr bwMode="auto">
          <a:xfrm>
            <a:off x="1925639" y="5695951"/>
            <a:ext cx="14620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000" b="1">
                <a:effectLst>
                  <a:outerShdw blurRad="38100" dist="38100" dir="2700000" algn="tl">
                    <a:srgbClr val="000000"/>
                  </a:outerShdw>
                </a:effectLst>
              </a:rPr>
              <a:t>起始指示器</a:t>
            </a:r>
            <a:endParaRPr lang="zh-CN" altLang="en-US" sz="2000" b="1"/>
          </a:p>
        </p:txBody>
      </p:sp>
      <p:sp>
        <p:nvSpPr>
          <p:cNvPr id="152599" name="Rectangle 23"/>
          <p:cNvSpPr>
            <a:spLocks noChangeArrowheads="1"/>
          </p:cNvSpPr>
          <p:nvPr/>
        </p:nvSpPr>
        <p:spPr bwMode="auto">
          <a:xfrm>
            <a:off x="3449639" y="5695951"/>
            <a:ext cx="14620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000" b="1">
                <a:solidFill>
                  <a:schemeClr val="hlink"/>
                </a:solidFill>
                <a:effectLst>
                  <a:outerShdw blurRad="38100" dist="38100" dir="2700000" algn="tl">
                    <a:srgbClr val="000000"/>
                  </a:outerShdw>
                </a:effectLst>
              </a:rPr>
              <a:t>搜索指示器</a:t>
            </a:r>
            <a:endParaRPr lang="zh-CN" altLang="en-US" sz="2000" b="1">
              <a:solidFill>
                <a:schemeClr val="hlink"/>
              </a:solidFill>
            </a:endParaRPr>
          </a:p>
        </p:txBody>
      </p:sp>
      <p:sp>
        <p:nvSpPr>
          <p:cNvPr id="152600" name="Rectangle 24"/>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§3.2    </a:t>
            </a:r>
            <a:r>
              <a:rPr lang="zh-CN" altLang="en-US" sz="3600" b="1" dirty="0">
                <a:solidFill>
                  <a:srgbClr val="FFC000"/>
                </a:solidFill>
                <a:latin typeface="Times New Roman" panose="02020603050405020304" pitchFamily="18" charset="0"/>
              </a:rPr>
              <a:t>词法分析</a:t>
            </a:r>
            <a:r>
              <a:rPr lang="en-US" altLang="zh-CN" sz="3600" b="1" dirty="0" err="1">
                <a:solidFill>
                  <a:srgbClr val="FFC000"/>
                </a:solidFill>
                <a:latin typeface="Times New Roman" panose="02020603050405020304" pitchFamily="18" charset="0"/>
              </a:rPr>
              <a:t>过程</a:t>
            </a:r>
            <a:r>
              <a:rPr lang="zh-CN" altLang="en-US" sz="3600" b="1" dirty="0">
                <a:solidFill>
                  <a:srgbClr val="FFC000"/>
                </a:solidFill>
                <a:latin typeface="Times New Roman" panose="02020603050405020304" pitchFamily="18" charset="0"/>
              </a:rPr>
              <a:t>中的操作</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二</a:t>
            </a:r>
            <a:r>
              <a:rPr lang="en-US" altLang="zh-CN" sz="3200" b="1" dirty="0">
                <a:effectLst>
                  <a:outerShdw blurRad="38100" dist="38100" dir="2700000" algn="tl">
                    <a:srgbClr val="000000"/>
                  </a:outerShdw>
                </a:effectLst>
                <a:latin typeface="Times New Roman" panose="02020603050405020304" pitchFamily="18" charset="0"/>
              </a:rPr>
              <a:t>、</a:t>
            </a:r>
            <a:r>
              <a:rPr lang="zh-CN" altLang="en-US" sz="3200" b="1" dirty="0">
                <a:effectLst>
                  <a:outerShdw blurRad="38100" dist="38100" dir="2700000" algn="tl">
                    <a:srgbClr val="000000"/>
                  </a:outerShdw>
                </a:effectLst>
                <a:latin typeface="Times New Roman" panose="02020603050405020304" pitchFamily="18" charset="0"/>
              </a:rPr>
              <a:t>缓冲区处理</a:t>
            </a: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Tree>
    <p:extLst>
      <p:ext uri="{BB962C8B-B14F-4D97-AF65-F5344CB8AC3E}">
        <p14:creationId xmlns:p14="http://schemas.microsoft.com/office/powerpoint/2010/main" val="34741408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2596"/>
                                        </p:tgtEl>
                                        <p:attrNameLst>
                                          <p:attrName>style.visibility</p:attrName>
                                        </p:attrNameLst>
                                      </p:cBhvr>
                                      <p:to>
                                        <p:strVal val="visible"/>
                                      </p:to>
                                    </p:set>
                                    <p:animEffect transition="in" filter="blinds(horizontal)">
                                      <p:cBhvr>
                                        <p:cTn id="7" dur="500"/>
                                        <p:tgtEl>
                                          <p:spTgt spid="15259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152583"/>
                                        </p:tgtEl>
                                        <p:attrNameLst>
                                          <p:attrName>style.visibility</p:attrName>
                                        </p:attrNameLst>
                                      </p:cBhvr>
                                      <p:to>
                                        <p:strVal val="visible"/>
                                      </p:to>
                                    </p:set>
                                    <p:animEffect transition="in" filter="blinds(horizontal)">
                                      <p:cBhvr>
                                        <p:cTn id="12" dur="500"/>
                                        <p:tgtEl>
                                          <p:spTgt spid="152583"/>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52598"/>
                                        </p:tgtEl>
                                        <p:attrNameLst>
                                          <p:attrName>style.visibility</p:attrName>
                                        </p:attrNameLst>
                                      </p:cBhvr>
                                      <p:to>
                                        <p:strVal val="visible"/>
                                      </p:to>
                                    </p:set>
                                    <p:animEffect transition="in" filter="blinds(horizontal)">
                                      <p:cBhvr>
                                        <p:cTn id="15" dur="500"/>
                                        <p:tgtEl>
                                          <p:spTgt spid="152598"/>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3" presetClass="entr" presetSubtype="10" fill="hold" nodeType="clickEffect">
                                  <p:stCondLst>
                                    <p:cond delay="0"/>
                                  </p:stCondLst>
                                  <p:childTnLst>
                                    <p:set>
                                      <p:cBhvr>
                                        <p:cTn id="19" dur="1" fill="hold">
                                          <p:stCondLst>
                                            <p:cond delay="0"/>
                                          </p:stCondLst>
                                        </p:cTn>
                                        <p:tgtEl>
                                          <p:spTgt spid="152584"/>
                                        </p:tgtEl>
                                        <p:attrNameLst>
                                          <p:attrName>style.visibility</p:attrName>
                                        </p:attrNameLst>
                                      </p:cBhvr>
                                      <p:to>
                                        <p:strVal val="visible"/>
                                      </p:to>
                                    </p:set>
                                    <p:animEffect transition="in" filter="blinds(horizontal)">
                                      <p:cBhvr>
                                        <p:cTn id="20" dur="500"/>
                                        <p:tgtEl>
                                          <p:spTgt spid="152584"/>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152599"/>
                                        </p:tgtEl>
                                        <p:attrNameLst>
                                          <p:attrName>style.visibility</p:attrName>
                                        </p:attrNameLst>
                                      </p:cBhvr>
                                      <p:to>
                                        <p:strVal val="visible"/>
                                      </p:to>
                                    </p:set>
                                    <p:animEffect transition="in" filter="blinds(horizontal)">
                                      <p:cBhvr>
                                        <p:cTn id="23" dur="500"/>
                                        <p:tgtEl>
                                          <p:spTgt spid="152599"/>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1" presetClass="exit" presetSubtype="0" fill="hold" grpId="1" nodeType="clickEffect">
                                  <p:stCondLst>
                                    <p:cond delay="0"/>
                                  </p:stCondLst>
                                  <p:childTnLst>
                                    <p:set>
                                      <p:cBhvr>
                                        <p:cTn id="27" dur="1" fill="hold">
                                          <p:stCondLst>
                                            <p:cond delay="0"/>
                                          </p:stCondLst>
                                        </p:cTn>
                                        <p:tgtEl>
                                          <p:spTgt spid="152599"/>
                                        </p:tgtEl>
                                        <p:attrNameLst>
                                          <p:attrName>style.visibility</p:attrName>
                                        </p:attrNameLst>
                                      </p:cBhvr>
                                      <p:to>
                                        <p:strVal val="hidden"/>
                                      </p:to>
                                    </p:set>
                                  </p:childTnLst>
                                </p:cTn>
                              </p:par>
                              <p:par>
                                <p:cTn id="28" presetID="1" presetClass="exit" presetSubtype="0" fill="hold" nodeType="withEffect">
                                  <p:stCondLst>
                                    <p:cond delay="0"/>
                                  </p:stCondLst>
                                  <p:childTnLst>
                                    <p:set>
                                      <p:cBhvr>
                                        <p:cTn id="29" dur="1" fill="hold">
                                          <p:stCondLst>
                                            <p:cond delay="0"/>
                                          </p:stCondLst>
                                        </p:cTn>
                                        <p:tgtEl>
                                          <p:spTgt spid="152584"/>
                                        </p:tgtEl>
                                        <p:attrNameLst>
                                          <p:attrName>style.visibility</p:attrName>
                                        </p:attrNameLst>
                                      </p:cBhvr>
                                      <p:to>
                                        <p:strVal val="hidden"/>
                                      </p:to>
                                    </p:set>
                                  </p:childTnLst>
                                </p:cTn>
                              </p:par>
                              <p:par>
                                <p:cTn id="30" presetID="1" presetClass="exit" presetSubtype="0" fill="hold" grpId="1" nodeType="withEffect">
                                  <p:stCondLst>
                                    <p:cond delay="0"/>
                                  </p:stCondLst>
                                  <p:childTnLst>
                                    <p:set>
                                      <p:cBhvr>
                                        <p:cTn id="31" dur="1" fill="hold">
                                          <p:stCondLst>
                                            <p:cond delay="0"/>
                                          </p:stCondLst>
                                        </p:cTn>
                                        <p:tgtEl>
                                          <p:spTgt spid="152598"/>
                                        </p:tgtEl>
                                        <p:attrNameLst>
                                          <p:attrName>style.visibility</p:attrName>
                                        </p:attrNameLst>
                                      </p:cBhvr>
                                      <p:to>
                                        <p:strVal val="hidden"/>
                                      </p:to>
                                    </p:set>
                                  </p:childTnLst>
                                </p:cTn>
                              </p:par>
                            </p:childTnLst>
                          </p:cTn>
                        </p:par>
                      </p:childTnLst>
                    </p:cTn>
                  </p:par>
                  <p:par>
                    <p:cTn id="32" fill="hold" nodeType="clickPar">
                      <p:stCondLst>
                        <p:cond delay="indefinite"/>
                      </p:stCondLst>
                      <p:childTnLst>
                        <p:par>
                          <p:cTn id="33" fill="hold" nodeType="withGroup">
                            <p:stCondLst>
                              <p:cond delay="0"/>
                            </p:stCondLst>
                            <p:childTnLst>
                              <p:par>
                                <p:cTn id="34" presetID="3" presetClass="entr" presetSubtype="10" fill="hold" nodeType="clickEffect">
                                  <p:stCondLst>
                                    <p:cond delay="0"/>
                                  </p:stCondLst>
                                  <p:childTnLst>
                                    <p:set>
                                      <p:cBhvr>
                                        <p:cTn id="35" dur="1" fill="hold">
                                          <p:stCondLst>
                                            <p:cond delay="0"/>
                                          </p:stCondLst>
                                        </p:cTn>
                                        <p:tgtEl>
                                          <p:spTgt spid="152587"/>
                                        </p:tgtEl>
                                        <p:attrNameLst>
                                          <p:attrName>style.visibility</p:attrName>
                                        </p:attrNameLst>
                                      </p:cBhvr>
                                      <p:to>
                                        <p:strVal val="visible"/>
                                      </p:to>
                                    </p:set>
                                    <p:animEffect transition="in" filter="blinds(horizontal)">
                                      <p:cBhvr>
                                        <p:cTn id="36" dur="500"/>
                                        <p:tgtEl>
                                          <p:spTgt spid="152587"/>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xit" presetSubtype="0" fill="hold" nodeType="clickEffect">
                                  <p:stCondLst>
                                    <p:cond delay="0"/>
                                  </p:stCondLst>
                                  <p:childTnLst>
                                    <p:set>
                                      <p:cBhvr>
                                        <p:cTn id="40" dur="1" fill="hold">
                                          <p:stCondLst>
                                            <p:cond delay="0"/>
                                          </p:stCondLst>
                                        </p:cTn>
                                        <p:tgtEl>
                                          <p:spTgt spid="152583"/>
                                        </p:tgtEl>
                                        <p:attrNameLst>
                                          <p:attrName>style.visibility</p:attrName>
                                        </p:attrNameLst>
                                      </p:cBhvr>
                                      <p:to>
                                        <p:strVal val="hidden"/>
                                      </p:to>
                                    </p:set>
                                  </p:childTnLst>
                                </p:cTn>
                              </p:par>
                              <p:par>
                                <p:cTn id="41" presetID="1" presetClass="exit" presetSubtype="0" fill="hold" nodeType="withEffect">
                                  <p:stCondLst>
                                    <p:cond delay="0"/>
                                  </p:stCondLst>
                                  <p:childTnLst>
                                    <p:set>
                                      <p:cBhvr>
                                        <p:cTn id="42" dur="1" fill="hold">
                                          <p:stCondLst>
                                            <p:cond delay="0"/>
                                          </p:stCondLst>
                                        </p:cTn>
                                        <p:tgtEl>
                                          <p:spTgt spid="152587"/>
                                        </p:tgtEl>
                                        <p:attrNameLst>
                                          <p:attrName>style.visibility</p:attrName>
                                        </p:attrNameLst>
                                      </p:cBhvr>
                                      <p:to>
                                        <p:strVal val="hidden"/>
                                      </p:to>
                                    </p:se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nodeType="clickEffect">
                                  <p:stCondLst>
                                    <p:cond delay="0"/>
                                  </p:stCondLst>
                                  <p:childTnLst>
                                    <p:set>
                                      <p:cBhvr>
                                        <p:cTn id="46" dur="1" fill="hold">
                                          <p:stCondLst>
                                            <p:cond delay="0"/>
                                          </p:stCondLst>
                                        </p:cTn>
                                        <p:tgtEl>
                                          <p:spTgt spid="152586"/>
                                        </p:tgtEl>
                                        <p:attrNameLst>
                                          <p:attrName>style.visibility</p:attrName>
                                        </p:attrNameLst>
                                      </p:cBhvr>
                                      <p:to>
                                        <p:strVal val="visible"/>
                                      </p:to>
                                    </p:set>
                                    <p:animEffect transition="in" filter="blinds(horizontal)">
                                      <p:cBhvr>
                                        <p:cTn id="47" dur="500"/>
                                        <p:tgtEl>
                                          <p:spTgt spid="152586"/>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3" presetClass="entr" presetSubtype="10" fill="hold" nodeType="clickEffect">
                                  <p:stCondLst>
                                    <p:cond delay="0"/>
                                  </p:stCondLst>
                                  <p:childTnLst>
                                    <p:set>
                                      <p:cBhvr>
                                        <p:cTn id="51" dur="1" fill="hold">
                                          <p:stCondLst>
                                            <p:cond delay="0"/>
                                          </p:stCondLst>
                                        </p:cTn>
                                        <p:tgtEl>
                                          <p:spTgt spid="152588"/>
                                        </p:tgtEl>
                                        <p:attrNameLst>
                                          <p:attrName>style.visibility</p:attrName>
                                        </p:attrNameLst>
                                      </p:cBhvr>
                                      <p:to>
                                        <p:strVal val="visible"/>
                                      </p:to>
                                    </p:set>
                                    <p:animEffect transition="in" filter="blinds(horizontal)">
                                      <p:cBhvr>
                                        <p:cTn id="52" dur="500"/>
                                        <p:tgtEl>
                                          <p:spTgt spid="152588"/>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152597"/>
                                        </p:tgtEl>
                                        <p:attrNameLst>
                                          <p:attrName>style.visibility</p:attrName>
                                        </p:attrNameLst>
                                      </p:cBhvr>
                                      <p:to>
                                        <p:strVal val="visible"/>
                                      </p:to>
                                    </p:set>
                                    <p:animEffect transition="in" filter="blinds(horizontal)">
                                      <p:cBhvr>
                                        <p:cTn id="57" dur="500"/>
                                        <p:tgtEl>
                                          <p:spTgt spid="152597"/>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1" presetClass="exit" presetSubtype="0" fill="hold" nodeType="clickEffect">
                                  <p:stCondLst>
                                    <p:cond delay="0"/>
                                  </p:stCondLst>
                                  <p:childTnLst>
                                    <p:set>
                                      <p:cBhvr>
                                        <p:cTn id="61" dur="1" fill="hold">
                                          <p:stCondLst>
                                            <p:cond delay="0"/>
                                          </p:stCondLst>
                                        </p:cTn>
                                        <p:tgtEl>
                                          <p:spTgt spid="152588"/>
                                        </p:tgtEl>
                                        <p:attrNameLst>
                                          <p:attrName>style.visibility</p:attrName>
                                        </p:attrNameLst>
                                      </p:cBhvr>
                                      <p:to>
                                        <p:strVal val="hidden"/>
                                      </p:to>
                                    </p:set>
                                  </p:childTnLst>
                                </p:cTn>
                              </p:par>
                            </p:childTnLst>
                          </p:cTn>
                        </p:par>
                      </p:childTnLst>
                    </p:cTn>
                  </p:par>
                  <p:par>
                    <p:cTn id="62" fill="hold" nodeType="clickPar">
                      <p:stCondLst>
                        <p:cond delay="indefinite"/>
                      </p:stCondLst>
                      <p:childTnLst>
                        <p:par>
                          <p:cTn id="63" fill="hold" nodeType="withGroup">
                            <p:stCondLst>
                              <p:cond delay="0"/>
                            </p:stCondLst>
                            <p:childTnLst>
                              <p:par>
                                <p:cTn id="64" presetID="3" presetClass="entr" presetSubtype="10" fill="hold" nodeType="clickEffect">
                                  <p:stCondLst>
                                    <p:cond delay="0"/>
                                  </p:stCondLst>
                                  <p:childTnLst>
                                    <p:set>
                                      <p:cBhvr>
                                        <p:cTn id="65" dur="1" fill="hold">
                                          <p:stCondLst>
                                            <p:cond delay="0"/>
                                          </p:stCondLst>
                                        </p:cTn>
                                        <p:tgtEl>
                                          <p:spTgt spid="152590"/>
                                        </p:tgtEl>
                                        <p:attrNameLst>
                                          <p:attrName>style.visibility</p:attrName>
                                        </p:attrNameLst>
                                      </p:cBhvr>
                                      <p:to>
                                        <p:strVal val="visible"/>
                                      </p:to>
                                    </p:set>
                                    <p:animEffect transition="in" filter="blinds(horizontal)">
                                      <p:cBhvr>
                                        <p:cTn id="66" dur="500"/>
                                        <p:tgtEl>
                                          <p:spTgt spid="152590"/>
                                        </p:tgtEl>
                                      </p:cBhvr>
                                    </p:animEffect>
                                  </p:childTnLst>
                                </p:cTn>
                              </p:par>
                            </p:childTnLst>
                          </p:cTn>
                        </p:par>
                      </p:childTnLst>
                    </p:cTn>
                  </p:par>
                  <p:par>
                    <p:cTn id="67" fill="hold" nodeType="clickPar">
                      <p:stCondLst>
                        <p:cond delay="indefinite"/>
                      </p:stCondLst>
                      <p:childTnLst>
                        <p:par>
                          <p:cTn id="68" fill="hold" nodeType="withGroup">
                            <p:stCondLst>
                              <p:cond delay="0"/>
                            </p:stCondLst>
                            <p:childTnLst>
                              <p:par>
                                <p:cTn id="69" presetID="1" presetClass="exit" presetSubtype="0" fill="hold" nodeType="clickEffect">
                                  <p:stCondLst>
                                    <p:cond delay="0"/>
                                  </p:stCondLst>
                                  <p:childTnLst>
                                    <p:set>
                                      <p:cBhvr>
                                        <p:cTn id="70" dur="1" fill="hold">
                                          <p:stCondLst>
                                            <p:cond delay="0"/>
                                          </p:stCondLst>
                                        </p:cTn>
                                        <p:tgtEl>
                                          <p:spTgt spid="152586"/>
                                        </p:tgtEl>
                                        <p:attrNameLst>
                                          <p:attrName>style.visibility</p:attrName>
                                        </p:attrNameLst>
                                      </p:cBhvr>
                                      <p:to>
                                        <p:strVal val="hidden"/>
                                      </p:to>
                                    </p:set>
                                  </p:childTnLst>
                                </p:cTn>
                              </p:par>
                            </p:childTnLst>
                          </p:cTn>
                        </p:par>
                      </p:childTnLst>
                    </p:cTn>
                  </p:par>
                  <p:par>
                    <p:cTn id="71" fill="hold" nodeType="clickPar">
                      <p:stCondLst>
                        <p:cond delay="indefinite"/>
                      </p:stCondLst>
                      <p:childTnLst>
                        <p:par>
                          <p:cTn id="72" fill="hold" nodeType="withGroup">
                            <p:stCondLst>
                              <p:cond delay="0"/>
                            </p:stCondLst>
                            <p:childTnLst>
                              <p:par>
                                <p:cTn id="73" presetID="3" presetClass="entr" presetSubtype="10" fill="hold" nodeType="clickEffect">
                                  <p:stCondLst>
                                    <p:cond delay="0"/>
                                  </p:stCondLst>
                                  <p:childTnLst>
                                    <p:set>
                                      <p:cBhvr>
                                        <p:cTn id="74" dur="1" fill="hold">
                                          <p:stCondLst>
                                            <p:cond delay="0"/>
                                          </p:stCondLst>
                                        </p:cTn>
                                        <p:tgtEl>
                                          <p:spTgt spid="152591"/>
                                        </p:tgtEl>
                                        <p:attrNameLst>
                                          <p:attrName>style.visibility</p:attrName>
                                        </p:attrNameLst>
                                      </p:cBhvr>
                                      <p:to>
                                        <p:strVal val="visible"/>
                                      </p:to>
                                    </p:set>
                                    <p:animEffect transition="in" filter="blinds(horizontal)">
                                      <p:cBhvr>
                                        <p:cTn id="75" dur="500"/>
                                        <p:tgtEl>
                                          <p:spTgt spid="152591"/>
                                        </p:tgtEl>
                                      </p:cBhvr>
                                    </p:animEffect>
                                  </p:childTnLst>
                                </p:cTn>
                              </p:par>
                            </p:childTnLst>
                          </p:cTn>
                        </p:par>
                      </p:childTnLst>
                    </p:cTn>
                  </p:par>
                  <p:par>
                    <p:cTn id="76" fill="hold" nodeType="clickPar">
                      <p:stCondLst>
                        <p:cond delay="indefinite"/>
                      </p:stCondLst>
                      <p:childTnLst>
                        <p:par>
                          <p:cTn id="77" fill="hold" nodeType="withGroup">
                            <p:stCondLst>
                              <p:cond delay="0"/>
                            </p:stCondLst>
                            <p:childTnLst>
                              <p:par>
                                <p:cTn id="78" presetID="1" presetClass="exit" presetSubtype="0" fill="hold" nodeType="clickEffect">
                                  <p:stCondLst>
                                    <p:cond delay="0"/>
                                  </p:stCondLst>
                                  <p:childTnLst>
                                    <p:set>
                                      <p:cBhvr>
                                        <p:cTn id="79" dur="1" fill="hold">
                                          <p:stCondLst>
                                            <p:cond delay="0"/>
                                          </p:stCondLst>
                                        </p:cTn>
                                        <p:tgtEl>
                                          <p:spTgt spid="152590"/>
                                        </p:tgtEl>
                                        <p:attrNameLst>
                                          <p:attrName>style.visibility</p:attrName>
                                        </p:attrNameLst>
                                      </p:cBhvr>
                                      <p:to>
                                        <p:strVal val="hidden"/>
                                      </p:to>
                                    </p:set>
                                  </p:childTnLst>
                                </p:cTn>
                              </p:par>
                              <p:par>
                                <p:cTn id="80" presetID="1" presetClass="exit" presetSubtype="0" fill="hold" nodeType="withEffect">
                                  <p:stCondLst>
                                    <p:cond delay="0"/>
                                  </p:stCondLst>
                                  <p:childTnLst>
                                    <p:set>
                                      <p:cBhvr>
                                        <p:cTn id="81" dur="1" fill="hold">
                                          <p:stCondLst>
                                            <p:cond delay="0"/>
                                          </p:stCondLst>
                                        </p:cTn>
                                        <p:tgtEl>
                                          <p:spTgt spid="152591"/>
                                        </p:tgtEl>
                                        <p:attrNameLst>
                                          <p:attrName>style.visibility</p:attrName>
                                        </p:attrNameLst>
                                      </p:cBhvr>
                                      <p:to>
                                        <p:strVal val="hidden"/>
                                      </p:to>
                                    </p:set>
                                  </p:childTnLst>
                                </p:cTn>
                              </p:par>
                            </p:childTnLst>
                          </p:cTn>
                        </p:par>
                      </p:childTnLst>
                    </p:cTn>
                  </p:par>
                  <p:par>
                    <p:cTn id="82" fill="hold" nodeType="clickPar">
                      <p:stCondLst>
                        <p:cond delay="indefinite"/>
                      </p:stCondLst>
                      <p:childTnLst>
                        <p:par>
                          <p:cTn id="83" fill="hold" nodeType="withGroup">
                            <p:stCondLst>
                              <p:cond delay="0"/>
                            </p:stCondLst>
                            <p:childTnLst>
                              <p:par>
                                <p:cTn id="84" presetID="3" presetClass="entr" presetSubtype="10" fill="hold" nodeType="clickEffect">
                                  <p:stCondLst>
                                    <p:cond delay="0"/>
                                  </p:stCondLst>
                                  <p:childTnLst>
                                    <p:set>
                                      <p:cBhvr>
                                        <p:cTn id="85" dur="1" fill="hold">
                                          <p:stCondLst>
                                            <p:cond delay="0"/>
                                          </p:stCondLst>
                                        </p:cTn>
                                        <p:tgtEl>
                                          <p:spTgt spid="152592"/>
                                        </p:tgtEl>
                                        <p:attrNameLst>
                                          <p:attrName>style.visibility</p:attrName>
                                        </p:attrNameLst>
                                      </p:cBhvr>
                                      <p:to>
                                        <p:strVal val="visible"/>
                                      </p:to>
                                    </p:set>
                                    <p:animEffect transition="in" filter="blinds(horizontal)">
                                      <p:cBhvr>
                                        <p:cTn id="86" dur="500"/>
                                        <p:tgtEl>
                                          <p:spTgt spid="152592"/>
                                        </p:tgtEl>
                                      </p:cBhvr>
                                    </p:animEffect>
                                  </p:childTnLst>
                                </p:cTn>
                              </p:par>
                            </p:childTnLst>
                          </p:cTn>
                        </p:par>
                      </p:childTnLst>
                    </p:cTn>
                  </p:par>
                  <p:par>
                    <p:cTn id="87" fill="hold" nodeType="clickPar">
                      <p:stCondLst>
                        <p:cond delay="indefinite"/>
                      </p:stCondLst>
                      <p:childTnLst>
                        <p:par>
                          <p:cTn id="88" fill="hold" nodeType="withGroup">
                            <p:stCondLst>
                              <p:cond delay="0"/>
                            </p:stCondLst>
                            <p:childTnLst>
                              <p:par>
                                <p:cTn id="89" presetID="3" presetClass="entr" presetSubtype="10" fill="hold" nodeType="clickEffect">
                                  <p:stCondLst>
                                    <p:cond delay="0"/>
                                  </p:stCondLst>
                                  <p:childTnLst>
                                    <p:set>
                                      <p:cBhvr>
                                        <p:cTn id="90" dur="1" fill="hold">
                                          <p:stCondLst>
                                            <p:cond delay="0"/>
                                          </p:stCondLst>
                                        </p:cTn>
                                        <p:tgtEl>
                                          <p:spTgt spid="152593"/>
                                        </p:tgtEl>
                                        <p:attrNameLst>
                                          <p:attrName>style.visibility</p:attrName>
                                        </p:attrNameLst>
                                      </p:cBhvr>
                                      <p:to>
                                        <p:strVal val="visible"/>
                                      </p:to>
                                    </p:set>
                                    <p:animEffect transition="in" filter="blinds(horizontal)">
                                      <p:cBhvr>
                                        <p:cTn id="91" dur="500"/>
                                        <p:tgtEl>
                                          <p:spTgt spid="152593"/>
                                        </p:tgtEl>
                                      </p:cBhvr>
                                    </p:animEffect>
                                  </p:childTnLst>
                                </p:cTn>
                              </p:par>
                            </p:childTnLst>
                          </p:cTn>
                        </p:par>
                      </p:childTnLst>
                    </p:cTn>
                  </p:par>
                  <p:par>
                    <p:cTn id="92" fill="hold" nodeType="clickPar">
                      <p:stCondLst>
                        <p:cond delay="indefinite"/>
                      </p:stCondLst>
                      <p:childTnLst>
                        <p:par>
                          <p:cTn id="93" fill="hold" nodeType="withGroup">
                            <p:stCondLst>
                              <p:cond delay="0"/>
                            </p:stCondLst>
                            <p:childTnLst>
                              <p:par>
                                <p:cTn id="94" presetID="1" presetClass="exit" presetSubtype="0" fill="hold" grpId="1" nodeType="clickEffect">
                                  <p:stCondLst>
                                    <p:cond delay="0"/>
                                  </p:stCondLst>
                                  <p:childTnLst>
                                    <p:set>
                                      <p:cBhvr>
                                        <p:cTn id="95" dur="1" fill="hold">
                                          <p:stCondLst>
                                            <p:cond delay="0"/>
                                          </p:stCondLst>
                                        </p:cTn>
                                        <p:tgtEl>
                                          <p:spTgt spid="152596"/>
                                        </p:tgtEl>
                                        <p:attrNameLst>
                                          <p:attrName>style.visibility</p:attrName>
                                        </p:attrNameLst>
                                      </p:cBhvr>
                                      <p:to>
                                        <p:strVal val="hidden"/>
                                      </p:to>
                                    </p:set>
                                  </p:childTnLst>
                                </p:cTn>
                              </p:par>
                            </p:childTnLst>
                          </p:cTn>
                        </p:par>
                      </p:childTnLst>
                    </p:cTn>
                  </p:par>
                  <p:par>
                    <p:cTn id="96" fill="hold" nodeType="clickPar">
                      <p:stCondLst>
                        <p:cond delay="indefinite"/>
                      </p:stCondLst>
                      <p:childTnLst>
                        <p:par>
                          <p:cTn id="97" fill="hold" nodeType="withGroup">
                            <p:stCondLst>
                              <p:cond delay="0"/>
                            </p:stCondLst>
                            <p:childTnLst>
                              <p:par>
                                <p:cTn id="98" presetID="3" presetClass="entr" presetSubtype="10" fill="hold" grpId="0" nodeType="clickEffect">
                                  <p:stCondLst>
                                    <p:cond delay="0"/>
                                  </p:stCondLst>
                                  <p:childTnLst>
                                    <p:set>
                                      <p:cBhvr>
                                        <p:cTn id="99" dur="1" fill="hold">
                                          <p:stCondLst>
                                            <p:cond delay="0"/>
                                          </p:stCondLst>
                                        </p:cTn>
                                        <p:tgtEl>
                                          <p:spTgt spid="152594"/>
                                        </p:tgtEl>
                                        <p:attrNameLst>
                                          <p:attrName>style.visibility</p:attrName>
                                        </p:attrNameLst>
                                      </p:cBhvr>
                                      <p:to>
                                        <p:strVal val="visible"/>
                                      </p:to>
                                    </p:set>
                                    <p:animEffect transition="in" filter="blinds(horizontal)">
                                      <p:cBhvr>
                                        <p:cTn id="100" dur="500"/>
                                        <p:tgtEl>
                                          <p:spTgt spid="152594"/>
                                        </p:tgtEl>
                                      </p:cBhvr>
                                    </p:animEffect>
                                  </p:childTnLst>
                                </p:cTn>
                              </p:par>
                            </p:childTnLst>
                          </p:cTn>
                        </p:par>
                      </p:childTnLst>
                    </p:cTn>
                  </p:par>
                  <p:par>
                    <p:cTn id="101" fill="hold" nodeType="clickPar">
                      <p:stCondLst>
                        <p:cond delay="indefinite"/>
                      </p:stCondLst>
                      <p:childTnLst>
                        <p:par>
                          <p:cTn id="102" fill="hold" nodeType="withGroup">
                            <p:stCondLst>
                              <p:cond delay="0"/>
                            </p:stCondLst>
                            <p:childTnLst>
                              <p:par>
                                <p:cTn id="103" presetID="1" presetClass="exit" presetSubtype="0" fill="hold" nodeType="clickEffect">
                                  <p:stCondLst>
                                    <p:cond delay="0"/>
                                  </p:stCondLst>
                                  <p:childTnLst>
                                    <p:set>
                                      <p:cBhvr>
                                        <p:cTn id="104" dur="1" fill="hold">
                                          <p:stCondLst>
                                            <p:cond delay="0"/>
                                          </p:stCondLst>
                                        </p:cTn>
                                        <p:tgtEl>
                                          <p:spTgt spid="152593"/>
                                        </p:tgtEl>
                                        <p:attrNameLst>
                                          <p:attrName>style.visibility</p:attrName>
                                        </p:attrNameLst>
                                      </p:cBhvr>
                                      <p:to>
                                        <p:strVal val="hidden"/>
                                      </p:to>
                                    </p:set>
                                  </p:childTnLst>
                                </p:cTn>
                              </p:par>
                            </p:childTnLst>
                          </p:cTn>
                        </p:par>
                      </p:childTnLst>
                    </p:cTn>
                  </p:par>
                  <p:par>
                    <p:cTn id="105" fill="hold" nodeType="clickPar">
                      <p:stCondLst>
                        <p:cond delay="indefinite"/>
                      </p:stCondLst>
                      <p:childTnLst>
                        <p:par>
                          <p:cTn id="106" fill="hold" nodeType="withGroup">
                            <p:stCondLst>
                              <p:cond delay="0"/>
                            </p:stCondLst>
                            <p:childTnLst>
                              <p:par>
                                <p:cTn id="107" presetID="3" presetClass="entr" presetSubtype="10" fill="hold" nodeType="clickEffect">
                                  <p:stCondLst>
                                    <p:cond delay="0"/>
                                  </p:stCondLst>
                                  <p:childTnLst>
                                    <p:set>
                                      <p:cBhvr>
                                        <p:cTn id="108" dur="1" fill="hold">
                                          <p:stCondLst>
                                            <p:cond delay="0"/>
                                          </p:stCondLst>
                                        </p:cTn>
                                        <p:tgtEl>
                                          <p:spTgt spid="152595"/>
                                        </p:tgtEl>
                                        <p:attrNameLst>
                                          <p:attrName>style.visibility</p:attrName>
                                        </p:attrNameLst>
                                      </p:cBhvr>
                                      <p:to>
                                        <p:strVal val="visible"/>
                                      </p:to>
                                    </p:set>
                                    <p:animEffect transition="in" filter="blinds(horizontal)">
                                      <p:cBhvr>
                                        <p:cTn id="109" dur="500"/>
                                        <p:tgtEl>
                                          <p:spTgt spid="1525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594" grpId="0"/>
      <p:bldP spid="152596" grpId="0"/>
      <p:bldP spid="152596" grpId="1"/>
      <p:bldP spid="152597" grpId="0"/>
      <p:bldP spid="152598" grpId="0"/>
      <p:bldP spid="152598" grpId="1"/>
      <p:bldP spid="152599" grpId="0"/>
      <p:bldP spid="152599"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D21A2606-B4B6-4D14-A25C-C125816D74AD}" type="slidenum">
              <a:rPr lang="zh-CN" altLang="en-US"/>
              <a:pPr/>
              <a:t>21</a:t>
            </a:fld>
            <a:endParaRPr lang="en-US" altLang="zh-CN"/>
          </a:p>
        </p:txBody>
      </p:sp>
      <p:sp>
        <p:nvSpPr>
          <p:cNvPr id="149507" name="Rectangle 3"/>
          <p:cNvSpPr>
            <a:spLocks noChangeArrowheads="1"/>
          </p:cNvSpPr>
          <p:nvPr/>
        </p:nvSpPr>
        <p:spPr bwMode="auto">
          <a:xfrm>
            <a:off x="1752600" y="1574800"/>
            <a:ext cx="8737600" cy="509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lnSpc>
                <a:spcPct val="120000"/>
              </a:lnSpc>
              <a:buFont typeface="Wingdings 2" panose="05020102010507070707" pitchFamily="18" charset="2"/>
              <a:buNone/>
            </a:pPr>
            <a:r>
              <a:rPr lang="en-US" altLang="zh-CN" sz="2800" b="1" dirty="0">
                <a:solidFill>
                  <a:srgbClr val="FFC000"/>
                </a:solidFill>
                <a:latin typeface="Times New Roman" panose="02020603050405020304" pitchFamily="18" charset="0"/>
                <a:ea typeface="楷体_GB2312" pitchFamily="49" charset="-122"/>
              </a:rPr>
              <a:t>1</a:t>
            </a:r>
            <a:r>
              <a:rPr lang="zh-CN" altLang="en-US" sz="2800" b="1" dirty="0">
                <a:solidFill>
                  <a:srgbClr val="FFC000"/>
                </a:solidFill>
                <a:latin typeface="Times New Roman" panose="02020603050405020304" pitchFamily="18" charset="0"/>
                <a:ea typeface="楷体_GB2312" pitchFamily="49" charset="-122"/>
              </a:rPr>
              <a:t>、问题的提出    </a:t>
            </a:r>
          </a:p>
          <a:p>
            <a:pPr algn="just">
              <a:lnSpc>
                <a:spcPct val="120000"/>
              </a:lnSpc>
              <a:buFont typeface="Wingdings 2" panose="05020102010507070707" pitchFamily="18" charset="2"/>
              <a:buNone/>
            </a:pPr>
            <a:r>
              <a:rPr lang="zh-CN" altLang="en-US" sz="2800" b="1" dirty="0">
                <a:latin typeface="Times New Roman" panose="02020603050405020304" pitchFamily="18" charset="0"/>
                <a:ea typeface="楷体_GB2312" pitchFamily="49" charset="-122"/>
              </a:rPr>
              <a:t>       所谓超前读字符（也称超前搜索），是指仅向前读</a:t>
            </a:r>
          </a:p>
          <a:p>
            <a:pPr algn="just">
              <a:lnSpc>
                <a:spcPct val="120000"/>
              </a:lnSpc>
              <a:buFont typeface="Wingdings 2" panose="05020102010507070707" pitchFamily="18" charset="2"/>
              <a:buNone/>
            </a:pPr>
            <a:r>
              <a:rPr lang="zh-CN" altLang="en-US" sz="2800" b="1" dirty="0">
                <a:latin typeface="Times New Roman" panose="02020603050405020304" pitchFamily="18" charset="0"/>
                <a:ea typeface="楷体_GB2312" pitchFamily="49" charset="-122"/>
              </a:rPr>
              <a:t>取字符，判别该字符是什么，不做别的处理工作。当</a:t>
            </a:r>
          </a:p>
          <a:p>
            <a:pPr algn="just">
              <a:lnSpc>
                <a:spcPct val="120000"/>
              </a:lnSpc>
              <a:buFont typeface="Wingdings 2" panose="05020102010507070707" pitchFamily="18" charset="2"/>
              <a:buNone/>
            </a:pPr>
            <a:r>
              <a:rPr lang="zh-CN" altLang="en-US" sz="2800" b="1" dirty="0">
                <a:latin typeface="Times New Roman" panose="02020603050405020304" pitchFamily="18" charset="0"/>
                <a:ea typeface="楷体_GB2312" pitchFamily="49" charset="-122"/>
              </a:rPr>
              <a:t>判明情况以后，再回过头来处理已读过的字符 。</a:t>
            </a:r>
          </a:p>
          <a:p>
            <a:pPr algn="just">
              <a:lnSpc>
                <a:spcPct val="120000"/>
              </a:lnSpc>
              <a:buFont typeface="Wingdings 2" panose="05020102010507070707" pitchFamily="18" charset="2"/>
              <a:buNone/>
            </a:pPr>
            <a:r>
              <a:rPr lang="zh-CN" altLang="en-US" sz="2800" b="1" dirty="0">
                <a:latin typeface="Times New Roman" panose="02020603050405020304" pitchFamily="18" charset="0"/>
                <a:ea typeface="楷体_GB2312" pitchFamily="49" charset="-122"/>
              </a:rPr>
              <a:t>        如：某语句 </a:t>
            </a:r>
            <a:r>
              <a:rPr lang="en-US" altLang="zh-CN" sz="2800" b="1" dirty="0">
                <a:latin typeface="Times New Roman" panose="02020603050405020304" pitchFamily="18" charset="0"/>
                <a:ea typeface="楷体_GB2312" pitchFamily="49" charset="-122"/>
              </a:rPr>
              <a:t>ABCDE = 2</a:t>
            </a:r>
            <a:r>
              <a:rPr lang="zh-CN" altLang="en-US" sz="2800" b="1" dirty="0">
                <a:latin typeface="Times New Roman" panose="02020603050405020304" pitchFamily="18" charset="0"/>
                <a:ea typeface="楷体_GB2312" pitchFamily="49" charset="-122"/>
              </a:rPr>
              <a:t>，从</a:t>
            </a:r>
            <a:r>
              <a:rPr lang="en-US" altLang="zh-CN" sz="2800" b="1" dirty="0">
                <a:latin typeface="Times New Roman" panose="02020603050405020304" pitchFamily="18" charset="0"/>
                <a:ea typeface="楷体_GB2312" pitchFamily="49" charset="-122"/>
              </a:rPr>
              <a:t>A</a:t>
            </a:r>
            <a:r>
              <a:rPr lang="zh-CN" altLang="en-US" sz="2800" b="1" dirty="0">
                <a:latin typeface="Times New Roman" panose="02020603050405020304" pitchFamily="18" charset="0"/>
                <a:ea typeface="楷体_GB2312" pitchFamily="49" charset="-122"/>
              </a:rPr>
              <a:t>开始依次读字符，</a:t>
            </a:r>
          </a:p>
          <a:p>
            <a:pPr algn="just">
              <a:lnSpc>
                <a:spcPct val="120000"/>
              </a:lnSpc>
              <a:buFont typeface="Wingdings 2" panose="05020102010507070707" pitchFamily="18" charset="2"/>
              <a:buNone/>
            </a:pPr>
            <a:r>
              <a:rPr lang="zh-CN" altLang="en-US" sz="2800" b="1" dirty="0">
                <a:latin typeface="Times New Roman" panose="02020603050405020304" pitchFamily="18" charset="0"/>
                <a:ea typeface="楷体_GB2312" pitchFamily="49" charset="-122"/>
              </a:rPr>
              <a:t>直到</a:t>
            </a:r>
            <a:r>
              <a:rPr lang="en-US" altLang="zh-CN" sz="2800" b="1" dirty="0">
                <a:latin typeface="Times New Roman" panose="02020603050405020304" pitchFamily="18" charset="0"/>
                <a:ea typeface="楷体_GB2312" pitchFamily="49" charset="-122"/>
              </a:rPr>
              <a:t>E</a:t>
            </a:r>
            <a:r>
              <a:rPr lang="zh-CN" altLang="en-US" sz="2800" b="1" dirty="0">
                <a:latin typeface="Times New Roman" panose="02020603050405020304" pitchFamily="18" charset="0"/>
                <a:ea typeface="楷体_GB2312" pitchFamily="49" charset="-122"/>
              </a:rPr>
              <a:t>还不能判断出标识符</a:t>
            </a:r>
            <a:r>
              <a:rPr lang="en-US" altLang="zh-CN" sz="2800" b="1" dirty="0">
                <a:latin typeface="Times New Roman" panose="02020603050405020304" pitchFamily="18" charset="0"/>
                <a:ea typeface="楷体_GB2312" pitchFamily="49" charset="-122"/>
              </a:rPr>
              <a:t>ABCDE</a:t>
            </a:r>
            <a:r>
              <a:rPr lang="zh-CN" altLang="en-US" sz="2800" b="1" dirty="0">
                <a:latin typeface="Times New Roman" panose="02020603050405020304" pitchFamily="18" charset="0"/>
                <a:ea typeface="楷体_GB2312" pitchFamily="49" charset="-122"/>
              </a:rPr>
              <a:t>已结束，还需继续</a:t>
            </a:r>
          </a:p>
          <a:p>
            <a:pPr algn="just">
              <a:lnSpc>
                <a:spcPct val="120000"/>
              </a:lnSpc>
              <a:buFont typeface="Wingdings 2" panose="05020102010507070707" pitchFamily="18" charset="2"/>
              <a:buNone/>
            </a:pPr>
            <a:r>
              <a:rPr lang="zh-CN" altLang="en-US" sz="2800" b="1" dirty="0">
                <a:latin typeface="Times New Roman" panose="02020603050405020304" pitchFamily="18" charset="0"/>
                <a:ea typeface="楷体_GB2312" pitchFamily="49" charset="-122"/>
              </a:rPr>
              <a:t>读下面的字符，当发现</a:t>
            </a:r>
            <a:r>
              <a:rPr lang="en-US" altLang="zh-CN" sz="2800" b="1" dirty="0">
                <a:latin typeface="Times New Roman" panose="02020603050405020304" pitchFamily="18" charset="0"/>
                <a:ea typeface="楷体_GB2312" pitchFamily="49" charset="-122"/>
              </a:rPr>
              <a:t>E</a:t>
            </a:r>
            <a:r>
              <a:rPr lang="zh-CN" altLang="en-US" sz="2800" b="1" dirty="0">
                <a:latin typeface="Times New Roman" panose="02020603050405020304" pitchFamily="18" charset="0"/>
                <a:ea typeface="楷体_GB2312" pitchFamily="49" charset="-122"/>
              </a:rPr>
              <a:t>后字符既不是字母又不是数字</a:t>
            </a:r>
          </a:p>
          <a:p>
            <a:pPr algn="just">
              <a:lnSpc>
                <a:spcPct val="120000"/>
              </a:lnSpc>
              <a:buFont typeface="Wingdings 2" panose="05020102010507070707" pitchFamily="18" charset="2"/>
              <a:buNone/>
            </a:pPr>
            <a:r>
              <a:rPr lang="zh-CN" altLang="en-US" sz="2800" b="1" dirty="0">
                <a:latin typeface="Times New Roman" panose="02020603050405020304" pitchFamily="18" charset="0"/>
                <a:ea typeface="楷体_GB2312" pitchFamily="49" charset="-122"/>
              </a:rPr>
              <a:t>时，才确定</a:t>
            </a:r>
            <a:r>
              <a:rPr lang="en-US" altLang="zh-CN" sz="2800" b="1" dirty="0">
                <a:latin typeface="Times New Roman" panose="02020603050405020304" pitchFamily="18" charset="0"/>
                <a:ea typeface="楷体_GB2312" pitchFamily="49" charset="-122"/>
              </a:rPr>
              <a:t>ABCDE</a:t>
            </a:r>
            <a:r>
              <a:rPr lang="zh-CN" altLang="en-US" sz="2800" b="1" dirty="0">
                <a:latin typeface="Times New Roman" panose="02020603050405020304" pitchFamily="18" charset="0"/>
                <a:ea typeface="楷体_GB2312" pitchFamily="49" charset="-122"/>
              </a:rPr>
              <a:t>为标识符</a:t>
            </a:r>
          </a:p>
          <a:p>
            <a:pPr algn="just">
              <a:lnSpc>
                <a:spcPct val="120000"/>
              </a:lnSpc>
              <a:buFont typeface="Wingdings 2" panose="05020102010507070707" pitchFamily="18" charset="2"/>
              <a:buNone/>
            </a:pPr>
            <a:r>
              <a:rPr lang="zh-CN" altLang="en-US" sz="2400" b="1" dirty="0">
                <a:latin typeface="Times New Roman" panose="02020603050405020304" pitchFamily="18" charset="0"/>
                <a:ea typeface="楷体_GB2312" pitchFamily="49" charset="-122"/>
              </a:rPr>
              <a:t>       </a:t>
            </a:r>
          </a:p>
        </p:txBody>
      </p:sp>
      <p:sp>
        <p:nvSpPr>
          <p:cNvPr id="149508" name="Rectangle 4"/>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§3.2    </a:t>
            </a:r>
            <a:r>
              <a:rPr lang="zh-CN" altLang="en-US" sz="3600" b="1" dirty="0">
                <a:solidFill>
                  <a:srgbClr val="FFC000"/>
                </a:solidFill>
                <a:latin typeface="Times New Roman" panose="02020603050405020304" pitchFamily="18" charset="0"/>
              </a:rPr>
              <a:t>词法分析</a:t>
            </a:r>
            <a:r>
              <a:rPr lang="en-US" altLang="zh-CN" sz="3600" b="1" dirty="0" err="1">
                <a:solidFill>
                  <a:srgbClr val="FFC000"/>
                </a:solidFill>
                <a:latin typeface="Times New Roman" panose="02020603050405020304" pitchFamily="18" charset="0"/>
              </a:rPr>
              <a:t>过程</a:t>
            </a:r>
            <a:r>
              <a:rPr lang="zh-CN" altLang="en-US" sz="3600" b="1" dirty="0">
                <a:solidFill>
                  <a:srgbClr val="FFC000"/>
                </a:solidFill>
                <a:latin typeface="Times New Roman" panose="02020603050405020304" pitchFamily="18" charset="0"/>
              </a:rPr>
              <a:t>中的操作</a:t>
            </a:r>
          </a:p>
          <a:p>
            <a:pPr>
              <a:lnSpc>
                <a:spcPct val="120000"/>
              </a:lnSpc>
              <a:buFont typeface="Wingdings 2" panose="05020102010507070707" pitchFamily="18" charset="2"/>
              <a:buNone/>
            </a:pPr>
            <a:r>
              <a:rPr lang="zh-CN" altLang="en-US" sz="3200" b="1" dirty="0">
                <a:latin typeface="Times New Roman" panose="02020603050405020304" pitchFamily="18" charset="0"/>
              </a:rPr>
              <a:t>三</a:t>
            </a:r>
            <a:r>
              <a:rPr lang="en-US" altLang="zh-CN" sz="3200" b="1" dirty="0">
                <a:latin typeface="Times New Roman" panose="02020603050405020304" pitchFamily="18" charset="0"/>
              </a:rPr>
              <a:t>、</a:t>
            </a:r>
            <a:r>
              <a:rPr lang="zh-CN" altLang="en-US" sz="3200" b="1" dirty="0">
                <a:latin typeface="Times New Roman" panose="02020603050405020304" pitchFamily="18" charset="0"/>
              </a:rPr>
              <a:t>超前搜索</a:t>
            </a:r>
            <a:endParaRPr lang="zh-CN" altLang="en-US" sz="2800" b="1" dirty="0">
              <a:solidFill>
                <a:srgbClr val="FFFF00"/>
              </a:solidFill>
              <a:latin typeface="楷体_GB2312" pitchFamily="49" charset="-122"/>
              <a:ea typeface="楷体_GB2312" pitchFamily="49" charset="-122"/>
            </a:endParaRPr>
          </a:p>
        </p:txBody>
      </p:sp>
    </p:spTree>
    <p:extLst>
      <p:ext uri="{BB962C8B-B14F-4D97-AF65-F5344CB8AC3E}">
        <p14:creationId xmlns:p14="http://schemas.microsoft.com/office/powerpoint/2010/main" val="14340087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149507">
                                            <p:txEl>
                                              <p:pRg st="8" end="8"/>
                                            </p:txEl>
                                          </p:spTgt>
                                        </p:tgtEl>
                                        <p:attrNameLst>
                                          <p:attrName>style.visibility</p:attrName>
                                        </p:attrNameLst>
                                      </p:cBhvr>
                                      <p:to>
                                        <p:strVal val="visible"/>
                                      </p:to>
                                    </p:set>
                                    <p:anim calcmode="lin" valueType="num">
                                      <p:cBhvr additive="base">
                                        <p:cTn id="7" dur="500" fill="hold"/>
                                        <p:tgtEl>
                                          <p:spTgt spid="149507">
                                            <p:txEl>
                                              <p:pRg st="8" end="8"/>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49507">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3" presetClass="entr" presetSubtype="10" fill="hold" nodeType="clickEffect">
                                  <p:stCondLst>
                                    <p:cond delay="0"/>
                                  </p:stCondLst>
                                  <p:childTnLst>
                                    <p:set>
                                      <p:cBhvr>
                                        <p:cTn id="12" dur="1" fill="hold">
                                          <p:stCondLst>
                                            <p:cond delay="0"/>
                                          </p:stCondLst>
                                        </p:cTn>
                                        <p:tgtEl>
                                          <p:spTgt spid="149507">
                                            <p:txEl>
                                              <p:pRg st="0" end="0"/>
                                            </p:txEl>
                                          </p:spTgt>
                                        </p:tgtEl>
                                        <p:attrNameLst>
                                          <p:attrName>style.visibility</p:attrName>
                                        </p:attrNameLst>
                                      </p:cBhvr>
                                      <p:to>
                                        <p:strVal val="visible"/>
                                      </p:to>
                                    </p:set>
                                    <p:animEffect transition="in" filter="blinds(horizontal)">
                                      <p:cBhvr>
                                        <p:cTn id="13" dur="500"/>
                                        <p:tgtEl>
                                          <p:spTgt spid="149507">
                                            <p:txEl>
                                              <p:pRg st="0" end="0"/>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nodeType="clickEffect">
                                  <p:stCondLst>
                                    <p:cond delay="0"/>
                                  </p:stCondLst>
                                  <p:childTnLst>
                                    <p:set>
                                      <p:cBhvr>
                                        <p:cTn id="17" dur="1" fill="hold">
                                          <p:stCondLst>
                                            <p:cond delay="0"/>
                                          </p:stCondLst>
                                        </p:cTn>
                                        <p:tgtEl>
                                          <p:spTgt spid="149507">
                                            <p:txEl>
                                              <p:pRg st="1" end="1"/>
                                            </p:txEl>
                                          </p:spTgt>
                                        </p:tgtEl>
                                        <p:attrNameLst>
                                          <p:attrName>style.visibility</p:attrName>
                                        </p:attrNameLst>
                                      </p:cBhvr>
                                      <p:to>
                                        <p:strVal val="visible"/>
                                      </p:to>
                                    </p:set>
                                    <p:animEffect transition="in" filter="blinds(horizontal)">
                                      <p:cBhvr>
                                        <p:cTn id="18" dur="500"/>
                                        <p:tgtEl>
                                          <p:spTgt spid="149507">
                                            <p:txEl>
                                              <p:pRg st="1" end="1"/>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149507">
                                            <p:txEl>
                                              <p:pRg st="2" end="2"/>
                                            </p:txEl>
                                          </p:spTgt>
                                        </p:tgtEl>
                                        <p:attrNameLst>
                                          <p:attrName>style.visibility</p:attrName>
                                        </p:attrNameLst>
                                      </p:cBhvr>
                                      <p:to>
                                        <p:strVal val="visible"/>
                                      </p:to>
                                    </p:set>
                                    <p:animEffect transition="in" filter="blinds(horizontal)">
                                      <p:cBhvr>
                                        <p:cTn id="21" dur="500"/>
                                        <p:tgtEl>
                                          <p:spTgt spid="149507">
                                            <p:txEl>
                                              <p:pRg st="2" end="2"/>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149507">
                                            <p:txEl>
                                              <p:pRg st="3" end="3"/>
                                            </p:txEl>
                                          </p:spTgt>
                                        </p:tgtEl>
                                        <p:attrNameLst>
                                          <p:attrName>style.visibility</p:attrName>
                                        </p:attrNameLst>
                                      </p:cBhvr>
                                      <p:to>
                                        <p:strVal val="visible"/>
                                      </p:to>
                                    </p:set>
                                    <p:animEffect transition="in" filter="blinds(horizontal)">
                                      <p:cBhvr>
                                        <p:cTn id="24" dur="500"/>
                                        <p:tgtEl>
                                          <p:spTgt spid="149507">
                                            <p:txEl>
                                              <p:pRg st="3" end="3"/>
                                            </p:txEl>
                                          </p:spTgt>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3" presetClass="entr" presetSubtype="10" fill="hold" nodeType="clickEffect">
                                  <p:stCondLst>
                                    <p:cond delay="0"/>
                                  </p:stCondLst>
                                  <p:childTnLst>
                                    <p:set>
                                      <p:cBhvr>
                                        <p:cTn id="28" dur="1" fill="hold">
                                          <p:stCondLst>
                                            <p:cond delay="0"/>
                                          </p:stCondLst>
                                        </p:cTn>
                                        <p:tgtEl>
                                          <p:spTgt spid="149507">
                                            <p:txEl>
                                              <p:pRg st="4" end="4"/>
                                            </p:txEl>
                                          </p:spTgt>
                                        </p:tgtEl>
                                        <p:attrNameLst>
                                          <p:attrName>style.visibility</p:attrName>
                                        </p:attrNameLst>
                                      </p:cBhvr>
                                      <p:to>
                                        <p:strVal val="visible"/>
                                      </p:to>
                                    </p:set>
                                    <p:animEffect transition="in" filter="blinds(horizontal)">
                                      <p:cBhvr>
                                        <p:cTn id="29" dur="500"/>
                                        <p:tgtEl>
                                          <p:spTgt spid="149507">
                                            <p:txEl>
                                              <p:pRg st="4" end="4"/>
                                            </p:txEl>
                                          </p:spTgt>
                                        </p:tgtEl>
                                      </p:cBhvr>
                                    </p:animEffect>
                                  </p:childTnLst>
                                </p:cTn>
                              </p:par>
                              <p:par>
                                <p:cTn id="30" presetID="3" presetClass="entr" presetSubtype="10" fill="hold" nodeType="withEffect">
                                  <p:stCondLst>
                                    <p:cond delay="0"/>
                                  </p:stCondLst>
                                  <p:childTnLst>
                                    <p:set>
                                      <p:cBhvr>
                                        <p:cTn id="31" dur="1" fill="hold">
                                          <p:stCondLst>
                                            <p:cond delay="0"/>
                                          </p:stCondLst>
                                        </p:cTn>
                                        <p:tgtEl>
                                          <p:spTgt spid="149507">
                                            <p:txEl>
                                              <p:pRg st="5" end="5"/>
                                            </p:txEl>
                                          </p:spTgt>
                                        </p:tgtEl>
                                        <p:attrNameLst>
                                          <p:attrName>style.visibility</p:attrName>
                                        </p:attrNameLst>
                                      </p:cBhvr>
                                      <p:to>
                                        <p:strVal val="visible"/>
                                      </p:to>
                                    </p:set>
                                    <p:animEffect transition="in" filter="blinds(horizontal)">
                                      <p:cBhvr>
                                        <p:cTn id="32" dur="500"/>
                                        <p:tgtEl>
                                          <p:spTgt spid="149507">
                                            <p:txEl>
                                              <p:pRg st="5" end="5"/>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149507">
                                            <p:txEl>
                                              <p:pRg st="6" end="6"/>
                                            </p:txEl>
                                          </p:spTgt>
                                        </p:tgtEl>
                                        <p:attrNameLst>
                                          <p:attrName>style.visibility</p:attrName>
                                        </p:attrNameLst>
                                      </p:cBhvr>
                                      <p:to>
                                        <p:strVal val="visible"/>
                                      </p:to>
                                    </p:set>
                                    <p:animEffect transition="in" filter="blinds(horizontal)">
                                      <p:cBhvr>
                                        <p:cTn id="35" dur="500"/>
                                        <p:tgtEl>
                                          <p:spTgt spid="149507">
                                            <p:txEl>
                                              <p:pRg st="6" end="6"/>
                                            </p:txEl>
                                          </p:spTgt>
                                        </p:tgtEl>
                                      </p:cBhvr>
                                    </p:animEffect>
                                  </p:childTnLst>
                                </p:cTn>
                              </p:par>
                              <p:par>
                                <p:cTn id="36" presetID="3" presetClass="entr" presetSubtype="10" fill="hold" nodeType="withEffect">
                                  <p:stCondLst>
                                    <p:cond delay="0"/>
                                  </p:stCondLst>
                                  <p:childTnLst>
                                    <p:set>
                                      <p:cBhvr>
                                        <p:cTn id="37" dur="1" fill="hold">
                                          <p:stCondLst>
                                            <p:cond delay="0"/>
                                          </p:stCondLst>
                                        </p:cTn>
                                        <p:tgtEl>
                                          <p:spTgt spid="149507">
                                            <p:txEl>
                                              <p:pRg st="7" end="7"/>
                                            </p:txEl>
                                          </p:spTgt>
                                        </p:tgtEl>
                                        <p:attrNameLst>
                                          <p:attrName>style.visibility</p:attrName>
                                        </p:attrNameLst>
                                      </p:cBhvr>
                                      <p:to>
                                        <p:strVal val="visible"/>
                                      </p:to>
                                    </p:set>
                                    <p:animEffect transition="in" filter="blinds(horizontal)">
                                      <p:cBhvr>
                                        <p:cTn id="38" dur="500"/>
                                        <p:tgtEl>
                                          <p:spTgt spid="14950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3"/>
          <p:cNvSpPr>
            <a:spLocks noGrp="1"/>
          </p:cNvSpPr>
          <p:nvPr>
            <p:ph type="sldNum" sz="quarter" idx="12"/>
          </p:nvPr>
        </p:nvSpPr>
        <p:spPr/>
        <p:txBody>
          <a:bodyPr/>
          <a:lstStyle/>
          <a:p>
            <a:fld id="{384C2CCC-F0D1-4880-84A2-18195C55F0B5}" type="slidenum">
              <a:rPr lang="zh-CN" altLang="en-US"/>
              <a:pPr/>
              <a:t>22</a:t>
            </a:fld>
            <a:endParaRPr lang="en-US" altLang="zh-CN"/>
          </a:p>
        </p:txBody>
      </p:sp>
      <p:sp>
        <p:nvSpPr>
          <p:cNvPr id="150531" name="Rectangle 3"/>
          <p:cNvSpPr>
            <a:spLocks noChangeArrowheads="1"/>
          </p:cNvSpPr>
          <p:nvPr/>
        </p:nvSpPr>
        <p:spPr bwMode="auto">
          <a:xfrm>
            <a:off x="1752600" y="1760538"/>
            <a:ext cx="8737600" cy="66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lnSpc>
                <a:spcPct val="120000"/>
              </a:lnSpc>
              <a:buFont typeface="Wingdings 2" panose="05020102010507070707" pitchFamily="18" charset="2"/>
              <a:buNone/>
            </a:pPr>
            <a:r>
              <a:rPr lang="en-US" altLang="zh-CN" sz="2800" b="1" dirty="0">
                <a:solidFill>
                  <a:srgbClr val="FFC000"/>
                </a:solidFill>
                <a:latin typeface="Times New Roman" panose="02020603050405020304" pitchFamily="18" charset="0"/>
                <a:ea typeface="楷体_GB2312" pitchFamily="49" charset="-122"/>
              </a:rPr>
              <a:t>2</a:t>
            </a:r>
            <a:r>
              <a:rPr lang="zh-CN" altLang="en-US" sz="2800" b="1" dirty="0">
                <a:solidFill>
                  <a:srgbClr val="FFC000"/>
                </a:solidFill>
                <a:latin typeface="Times New Roman" panose="02020603050405020304" pitchFamily="18" charset="0"/>
                <a:ea typeface="楷体_GB2312" pitchFamily="49" charset="-122"/>
              </a:rPr>
              <a:t>、工作原理           </a:t>
            </a:r>
            <a:r>
              <a:rPr lang="zh-CN" altLang="en-US" sz="2400" b="1" dirty="0">
                <a:solidFill>
                  <a:srgbClr val="FFC000"/>
                </a:solidFill>
                <a:latin typeface="Times New Roman" panose="02020603050405020304" pitchFamily="18" charset="0"/>
                <a:ea typeface="楷体_GB2312" pitchFamily="49" charset="-122"/>
              </a:rPr>
              <a:t>       </a:t>
            </a:r>
          </a:p>
        </p:txBody>
      </p:sp>
      <p:sp>
        <p:nvSpPr>
          <p:cNvPr id="150532" name="Rectangle 4"/>
          <p:cNvSpPr>
            <a:spLocks noChangeArrowheads="1"/>
          </p:cNvSpPr>
          <p:nvPr/>
        </p:nvSpPr>
        <p:spPr bwMode="auto">
          <a:xfrm>
            <a:off x="2057400" y="2555876"/>
            <a:ext cx="7924800" cy="2016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50000"/>
              </a:lnSpc>
            </a:pPr>
            <a:r>
              <a:rPr lang="zh-CN" altLang="en-US" sz="2800" b="1">
                <a:latin typeface="楷体_GB2312" pitchFamily="49" charset="-122"/>
                <a:ea typeface="楷体_GB2312" pitchFamily="49" charset="-122"/>
              </a:rPr>
              <a:t>    向前搜索由起始指示器和搜索指示器协同工作，搜索指示器一直向前搜索直到可以判断单词类别后再退回原来位置。</a:t>
            </a:r>
          </a:p>
        </p:txBody>
      </p:sp>
      <p:sp>
        <p:nvSpPr>
          <p:cNvPr id="150533" name="Rectangle 5"/>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§3.2    </a:t>
            </a:r>
            <a:r>
              <a:rPr lang="zh-CN" altLang="en-US" sz="3600" b="1" dirty="0">
                <a:solidFill>
                  <a:srgbClr val="FFC000"/>
                </a:solidFill>
                <a:latin typeface="Times New Roman" panose="02020603050405020304" pitchFamily="18" charset="0"/>
              </a:rPr>
              <a:t>词法分析</a:t>
            </a:r>
            <a:r>
              <a:rPr lang="en-US" altLang="zh-CN" sz="3600" b="1" dirty="0" err="1">
                <a:solidFill>
                  <a:srgbClr val="FFC000"/>
                </a:solidFill>
                <a:latin typeface="Times New Roman" panose="02020603050405020304" pitchFamily="18" charset="0"/>
              </a:rPr>
              <a:t>过程</a:t>
            </a:r>
            <a:r>
              <a:rPr lang="zh-CN" altLang="en-US" sz="3600" b="1" dirty="0">
                <a:solidFill>
                  <a:srgbClr val="FFC000"/>
                </a:solidFill>
                <a:latin typeface="Times New Roman" panose="02020603050405020304" pitchFamily="18" charset="0"/>
              </a:rPr>
              <a:t>中的操作</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三</a:t>
            </a:r>
            <a:r>
              <a:rPr lang="en-US" altLang="zh-CN" sz="3200" b="1" dirty="0">
                <a:effectLst>
                  <a:outerShdw blurRad="38100" dist="38100" dir="2700000" algn="tl">
                    <a:srgbClr val="000000"/>
                  </a:outerShdw>
                </a:effectLst>
                <a:latin typeface="Times New Roman" panose="02020603050405020304" pitchFamily="18" charset="0"/>
              </a:rPr>
              <a:t>、</a:t>
            </a:r>
            <a:r>
              <a:rPr lang="zh-CN" altLang="en-US" sz="3200" b="1" dirty="0">
                <a:effectLst>
                  <a:outerShdw blurRad="38100" dist="38100" dir="2700000" algn="tl">
                    <a:srgbClr val="000000"/>
                  </a:outerShdw>
                </a:effectLst>
                <a:latin typeface="Times New Roman" panose="02020603050405020304" pitchFamily="18" charset="0"/>
              </a:rPr>
              <a:t>超前搜索</a:t>
            </a: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Tree>
    <p:extLst>
      <p:ext uri="{BB962C8B-B14F-4D97-AF65-F5344CB8AC3E}">
        <p14:creationId xmlns:p14="http://schemas.microsoft.com/office/powerpoint/2010/main" val="18877115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50531">
                                            <p:txEl>
                                              <p:pRg st="0" end="0"/>
                                            </p:txEl>
                                          </p:spTgt>
                                        </p:tgtEl>
                                        <p:attrNameLst>
                                          <p:attrName>style.visibility</p:attrName>
                                        </p:attrNameLst>
                                      </p:cBhvr>
                                      <p:to>
                                        <p:strVal val="visible"/>
                                      </p:to>
                                    </p:set>
                                    <p:animEffect transition="in" filter="blinds(horizontal)">
                                      <p:cBhvr>
                                        <p:cTn id="7" dur="500"/>
                                        <p:tgtEl>
                                          <p:spTgt spid="150531">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150532">
                                            <p:txEl>
                                              <p:pRg st="0" end="0"/>
                                            </p:txEl>
                                          </p:spTgt>
                                        </p:tgtEl>
                                        <p:attrNameLst>
                                          <p:attrName>style.visibility</p:attrName>
                                        </p:attrNameLst>
                                      </p:cBhvr>
                                      <p:to>
                                        <p:strVal val="visible"/>
                                      </p:to>
                                    </p:set>
                                    <p:animEffect transition="in" filter="blinds(horizontal)">
                                      <p:cBhvr>
                                        <p:cTn id="12" dur="500"/>
                                        <p:tgtEl>
                                          <p:spTgt spid="15053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922399AF-99A9-443A-8AC0-0047E5371D5C}" type="slidenum">
              <a:rPr lang="zh-CN" altLang="en-US"/>
              <a:pPr/>
              <a:t>23</a:t>
            </a:fld>
            <a:endParaRPr lang="en-US" altLang="zh-CN"/>
          </a:p>
        </p:txBody>
      </p:sp>
      <p:sp>
        <p:nvSpPr>
          <p:cNvPr id="16386" name="内容占位符 2"/>
          <p:cNvSpPr>
            <a:spLocks noGrp="1"/>
          </p:cNvSpPr>
          <p:nvPr>
            <p:ph idx="4294967295"/>
          </p:nvPr>
        </p:nvSpPr>
        <p:spPr>
          <a:xfrm>
            <a:off x="2826726" y="1069832"/>
            <a:ext cx="6954837" cy="4789487"/>
          </a:xfrm>
        </p:spPr>
        <p:txBody>
          <a:bodyPr>
            <a:normAutofit fontScale="92500" lnSpcReduction="20000"/>
          </a:bodyPr>
          <a:lstStyle/>
          <a:p>
            <a:pPr>
              <a:lnSpc>
                <a:spcPct val="200000"/>
              </a:lnSpc>
              <a:buFont typeface="Wingdings 2" panose="05020102010507070707" pitchFamily="18" charset="2"/>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§3.1 </a:t>
            </a:r>
            <a:r>
              <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rPr>
              <a:t>引言</a:t>
            </a:r>
          </a:p>
          <a:p>
            <a:pPr>
              <a:lnSpc>
                <a:spcPct val="200000"/>
              </a:lnSpc>
              <a:buFont typeface="Wingdings 2" panose="05020102010507070707" pitchFamily="18" charset="2"/>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§3.2 </a:t>
            </a:r>
            <a:r>
              <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rPr>
              <a:t>词法分析过程中的操作</a:t>
            </a:r>
          </a:p>
          <a:p>
            <a:pPr eaLnBrk="1" hangingPunct="1">
              <a:lnSpc>
                <a:spcPct val="200000"/>
              </a:lnSpc>
              <a:spcBef>
                <a:spcPct val="0"/>
              </a:spcBef>
              <a:buClrTx/>
              <a:buSzTx/>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ea typeface="楷体_GB2312" pitchFamily="49" charset="-122"/>
              </a:rPr>
              <a:t>§3.3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ea typeface="楷体_GB2312" pitchFamily="49" charset="-122"/>
              </a:rPr>
              <a:t>正规文法和状态转换</a:t>
            </a:r>
            <a:r>
              <a:rPr lang="zh-CN" altLang="en-US" sz="3600" b="1" dirty="0" smtClean="0">
                <a:solidFill>
                  <a:srgbClr val="FFC000"/>
                </a:solidFill>
                <a:effectLst>
                  <a:outerShdw blurRad="38100" dist="38100" dir="2700000" algn="tl">
                    <a:srgbClr val="000000"/>
                  </a:outerShdw>
                </a:effectLst>
                <a:latin typeface="Times New Roman" panose="02020603050405020304" pitchFamily="18" charset="0"/>
                <a:ea typeface="楷体_GB2312" pitchFamily="49" charset="-122"/>
              </a:rPr>
              <a:t>图</a:t>
            </a:r>
            <a:endParaRPr lang="en-US" altLang="zh-CN" sz="3600" b="1" dirty="0" smtClean="0">
              <a:solidFill>
                <a:srgbClr val="FFC000"/>
              </a:solidFill>
              <a:effectLst>
                <a:outerShdw blurRad="38100" dist="38100" dir="2700000" algn="tl">
                  <a:srgbClr val="000000"/>
                </a:outerShdw>
              </a:effectLst>
              <a:latin typeface="Times New Roman" panose="02020603050405020304" pitchFamily="18" charset="0"/>
              <a:ea typeface="楷体_GB2312" pitchFamily="49" charset="-122"/>
            </a:endParaRPr>
          </a:p>
          <a:p>
            <a:pPr>
              <a:lnSpc>
                <a:spcPct val="200000"/>
              </a:lnSpc>
              <a:spcBef>
                <a:spcPct val="0"/>
              </a:spcBef>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a:t>
            </a:r>
            <a:r>
              <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rPr>
              <a:t>3.4 </a:t>
            </a:r>
            <a:r>
              <a:rPr lang="zh-CN" altLang="en-US" sz="3600" b="1" dirty="0" smtClean="0">
                <a:effectLst>
                  <a:outerShdw blurRad="38100" dist="38100" dir="2700000" algn="tl">
                    <a:srgbClr val="000000"/>
                  </a:outerShdw>
                </a:effectLst>
                <a:latin typeface="Times New Roman" panose="02020603050405020304" pitchFamily="18" charset="0"/>
                <a:ea typeface="楷体_GB2312" pitchFamily="49" charset="-122"/>
              </a:rPr>
              <a:t>有穷自动机（</a:t>
            </a:r>
            <a:r>
              <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rPr>
              <a:t>DFA\NFA</a:t>
            </a:r>
            <a:r>
              <a:rPr lang="zh-CN" altLang="en-US" sz="3600" b="1" dirty="0" smtClean="0">
                <a:effectLst>
                  <a:outerShdw blurRad="38100" dist="38100" dir="2700000" algn="tl">
                    <a:srgbClr val="000000"/>
                  </a:outerShdw>
                </a:effectLst>
                <a:latin typeface="Times New Roman" panose="02020603050405020304" pitchFamily="18" charset="0"/>
                <a:ea typeface="楷体_GB2312" pitchFamily="49" charset="-122"/>
              </a:rPr>
              <a:t>）</a:t>
            </a:r>
            <a:endPar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endParaRPr>
          </a:p>
          <a:p>
            <a:pPr>
              <a:lnSpc>
                <a:spcPct val="200000"/>
              </a:lnSpc>
              <a:spcBef>
                <a:spcPct val="0"/>
              </a:spcBef>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a:t>
            </a:r>
            <a:r>
              <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rPr>
              <a:t>3.5 </a:t>
            </a:r>
            <a:r>
              <a:rPr lang="zh-CN" altLang="en-US" sz="3600" b="1" dirty="0" smtClean="0">
                <a:effectLst>
                  <a:outerShdw blurRad="38100" dist="38100" dir="2700000" algn="tl">
                    <a:srgbClr val="000000"/>
                  </a:outerShdw>
                </a:effectLst>
                <a:latin typeface="Times New Roman" panose="02020603050405020304" pitchFamily="18" charset="0"/>
                <a:ea typeface="楷体_GB2312" pitchFamily="49" charset="-122"/>
              </a:rPr>
              <a:t>正规表达式</a:t>
            </a:r>
            <a:endPar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endParaRPr>
          </a:p>
          <a:p>
            <a:pPr eaLnBrk="1" hangingPunct="1">
              <a:lnSpc>
                <a:spcPct val="200000"/>
              </a:lnSpc>
              <a:spcBef>
                <a:spcPct val="0"/>
              </a:spcBef>
              <a:buClrTx/>
              <a:buSzTx/>
              <a:buFont typeface="Wingdings 2" panose="05020102010507070707" pitchFamily="18" charset="2"/>
              <a:buNone/>
            </a:pPr>
            <a:endPar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endParaRPr>
          </a:p>
        </p:txBody>
      </p:sp>
      <p:sp>
        <p:nvSpPr>
          <p:cNvPr id="16387" name="标题 1"/>
          <p:cNvSpPr>
            <a:spLocks noChangeArrowheads="1"/>
          </p:cNvSpPr>
          <p:nvPr/>
        </p:nvSpPr>
        <p:spPr bwMode="auto">
          <a:xfrm>
            <a:off x="2157413" y="84138"/>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nchor="ctr"/>
          <a:lstStyle>
            <a:lvl1pPr eaLnBrk="0" hangingPunct="0">
              <a:defRPr sz="4600">
                <a:solidFill>
                  <a:schemeClr val="tx1"/>
                </a:solidFill>
                <a:latin typeface="Franklin Gothic Book" panose="020B0503020102020204" pitchFamily="34" charset="0"/>
                <a:ea typeface="宋体" panose="02010600030101010101" pitchFamily="2" charset="-122"/>
              </a:defRPr>
            </a:lvl1pPr>
            <a:lvl2pPr eaLnBrk="0" hangingPunct="0">
              <a:defRPr sz="4600">
                <a:solidFill>
                  <a:schemeClr val="tx1"/>
                </a:solidFill>
                <a:latin typeface="Franklin Gothic Book" panose="020B0503020102020204" pitchFamily="34" charset="0"/>
                <a:ea typeface="宋体" panose="02010600030101010101" pitchFamily="2" charset="-122"/>
              </a:defRPr>
            </a:lvl2pPr>
            <a:lvl3pPr eaLnBrk="0" hangingPunct="0">
              <a:defRPr sz="4600">
                <a:solidFill>
                  <a:schemeClr val="tx1"/>
                </a:solidFill>
                <a:latin typeface="Franklin Gothic Book" panose="020B0503020102020204" pitchFamily="34" charset="0"/>
                <a:ea typeface="宋体" panose="02010600030101010101" pitchFamily="2" charset="-122"/>
              </a:defRPr>
            </a:lvl3pPr>
            <a:lvl4pPr eaLnBrk="0" hangingPunct="0">
              <a:defRPr sz="4600">
                <a:solidFill>
                  <a:schemeClr val="tx1"/>
                </a:solidFill>
                <a:latin typeface="Franklin Gothic Book" panose="020B0503020102020204" pitchFamily="34" charset="0"/>
                <a:ea typeface="宋体" panose="02010600030101010101" pitchFamily="2" charset="-122"/>
              </a:defRPr>
            </a:lvl4pPr>
            <a:lvl5pPr eaLnBrk="0" hangingPunct="0">
              <a:defRPr sz="4600">
                <a:solidFill>
                  <a:schemeClr val="tx1"/>
                </a:solidFill>
                <a:latin typeface="Franklin Gothic Book" panose="020B0503020102020204" pitchFamily="34" charset="0"/>
                <a:ea typeface="宋体" panose="02010600030101010101" pitchFamily="2" charset="-122"/>
              </a:defRPr>
            </a:lvl5pPr>
            <a:lvl6pPr marL="4572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6pPr>
            <a:lvl7pPr marL="9144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7pPr>
            <a:lvl8pPr marL="13716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8pPr>
            <a:lvl9pPr marL="18288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9pPr>
          </a:lstStyle>
          <a:p>
            <a:pPr algn="ctr" eaLnBrk="1" hangingPunct="1">
              <a:buFontTx/>
              <a:buNone/>
            </a:pPr>
            <a:r>
              <a:rPr lang="zh-CN" altLang="en-US" sz="4800" b="1" dirty="0">
                <a:latin typeface="Times New Roman" panose="02020603050405020304" pitchFamily="18" charset="0"/>
                <a:ea typeface="黑体" panose="02010609060101010101" pitchFamily="49" charset="-122"/>
              </a:rPr>
              <a:t>第三章  </a:t>
            </a:r>
            <a:r>
              <a:rPr lang="zh-CN" altLang="en-US" sz="4800" b="1" dirty="0" smtClean="0">
                <a:latin typeface="Times New Roman" panose="02020603050405020304" pitchFamily="18" charset="0"/>
                <a:ea typeface="黑体" panose="02010609060101010101" pitchFamily="49" charset="-122"/>
              </a:rPr>
              <a:t>词法分析</a:t>
            </a:r>
            <a:endParaRPr lang="en-US" altLang="zh-CN" sz="4800" b="1" dirty="0">
              <a:latin typeface="Times New Roman" panose="02020603050405020304" pitchFamily="18" charset="0"/>
              <a:ea typeface="黑体" panose="02010609060101010101" pitchFamily="49" charset="-122"/>
            </a:endParaRPr>
          </a:p>
        </p:txBody>
      </p:sp>
    </p:spTree>
    <p:extLst>
      <p:ext uri="{BB962C8B-B14F-4D97-AF65-F5344CB8AC3E}">
        <p14:creationId xmlns:p14="http://schemas.microsoft.com/office/powerpoint/2010/main" val="31831898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EDBCF6C4-43F2-4127-A80D-024FA1010C63}" type="slidenum">
              <a:rPr lang="zh-CN" altLang="en-US"/>
              <a:pPr/>
              <a:t>24</a:t>
            </a:fld>
            <a:endParaRPr lang="en-US" altLang="zh-CN"/>
          </a:p>
        </p:txBody>
      </p:sp>
      <p:sp>
        <p:nvSpPr>
          <p:cNvPr id="30722" name="Rectangle 2"/>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§3.3    </a:t>
            </a:r>
            <a:r>
              <a:rPr lang="zh-CN" altLang="en-US" sz="3600" b="1" dirty="0">
                <a:solidFill>
                  <a:srgbClr val="FFC000"/>
                </a:solidFill>
                <a:latin typeface="Times New Roman" panose="02020603050405020304" pitchFamily="18" charset="0"/>
              </a:rPr>
              <a:t>正规文法和状态转换图</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一、正规文法</a:t>
            </a:r>
            <a:endParaRPr lang="zh-CN" altLang="en-US" sz="2800" b="1" dirty="0">
              <a:effectLst>
                <a:outerShdw blurRad="38100" dist="38100" dir="2700000" algn="tl">
                  <a:srgbClr val="000000"/>
                </a:outerShdw>
              </a:effectLst>
              <a:latin typeface="楷体_GB2312" pitchFamily="49" charset="-122"/>
              <a:ea typeface="楷体_GB2312" pitchFamily="49" charset="-122"/>
            </a:endParaRPr>
          </a:p>
          <a:p>
            <a:pPr>
              <a:lnSpc>
                <a:spcPct val="120000"/>
              </a:lnSpc>
              <a:buFont typeface="Wingdings 2" panose="05020102010507070707" pitchFamily="18" charset="2"/>
              <a:buNone/>
            </a:pPr>
            <a:endParaRPr lang="zh-CN" altLang="en-US" sz="2800" b="1" dirty="0">
              <a:effectLst>
                <a:outerShdw blurRad="38100" dist="38100" dir="2700000" algn="tl">
                  <a:srgbClr val="000000"/>
                </a:outerShdw>
              </a:effectLst>
              <a:latin typeface="楷体_GB2312" pitchFamily="49" charset="-122"/>
              <a:ea typeface="楷体_GB2312" pitchFamily="49" charset="-122"/>
            </a:endParaRPr>
          </a:p>
        </p:txBody>
      </p:sp>
      <p:sp>
        <p:nvSpPr>
          <p:cNvPr id="30723" name="Rectangle 3"/>
          <p:cNvSpPr>
            <a:spLocks noChangeArrowheads="1"/>
          </p:cNvSpPr>
          <p:nvPr/>
        </p:nvSpPr>
        <p:spPr bwMode="auto">
          <a:xfrm>
            <a:off x="1701800" y="1689100"/>
            <a:ext cx="8699500"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lnSpc>
                <a:spcPct val="140000"/>
              </a:lnSpc>
              <a:buFont typeface="Wingdings 2" panose="05020102010507070707" pitchFamily="18" charset="2"/>
              <a:buNone/>
            </a:pPr>
            <a:r>
              <a:rPr lang="zh-CN" altLang="en-US" sz="2800" b="1" dirty="0">
                <a:latin typeface="Times New Roman" panose="02020603050405020304" pitchFamily="18" charset="0"/>
                <a:ea typeface="楷体_GB2312" pitchFamily="49" charset="-122"/>
              </a:rPr>
              <a:t>      </a:t>
            </a:r>
            <a:r>
              <a:rPr lang="en-US" altLang="zh-CN" sz="2800" b="1" dirty="0">
                <a:latin typeface="Times New Roman" panose="02020603050405020304" pitchFamily="18" charset="0"/>
                <a:ea typeface="楷体_GB2312" pitchFamily="49" charset="-122"/>
              </a:rPr>
              <a:t>  </a:t>
            </a:r>
            <a:r>
              <a:rPr lang="zh-CN" altLang="en-US" sz="2800" b="1" dirty="0">
                <a:latin typeface="Times New Roman" panose="02020603050405020304" pitchFamily="18" charset="0"/>
                <a:ea typeface="楷体_GB2312" pitchFamily="49" charset="-122"/>
              </a:rPr>
              <a:t>正规文法就是乔姆斯基文法分类中的</a:t>
            </a:r>
            <a:r>
              <a:rPr lang="en-US" altLang="zh-CN" sz="2800" b="1" dirty="0">
                <a:latin typeface="Times New Roman" panose="02020603050405020304" pitchFamily="18" charset="0"/>
                <a:ea typeface="楷体_GB2312" pitchFamily="49" charset="-122"/>
              </a:rPr>
              <a:t>3</a:t>
            </a:r>
            <a:r>
              <a:rPr lang="zh-CN" altLang="en-US" sz="2800" b="1" dirty="0">
                <a:latin typeface="Times New Roman" panose="02020603050405020304" pitchFamily="18" charset="0"/>
                <a:ea typeface="楷体_GB2312" pitchFamily="49" charset="-122"/>
              </a:rPr>
              <a:t>型文法</a:t>
            </a:r>
            <a:endParaRPr lang="en-US" altLang="zh-CN" sz="2800" b="1" dirty="0">
              <a:latin typeface="Times New Roman" panose="02020603050405020304" pitchFamily="18" charset="0"/>
              <a:ea typeface="楷体_GB2312" pitchFamily="49" charset="-122"/>
            </a:endParaRPr>
          </a:p>
          <a:p>
            <a:pPr algn="just">
              <a:lnSpc>
                <a:spcPct val="140000"/>
              </a:lnSpc>
              <a:buFont typeface="Wingdings 2" panose="05020102010507070707" pitchFamily="18" charset="2"/>
              <a:buNone/>
            </a:pPr>
            <a:r>
              <a:rPr lang="zh-CN" altLang="en-US" sz="2800" b="1" dirty="0">
                <a:latin typeface="Times New Roman" panose="02020603050405020304" pitchFamily="18" charset="0"/>
                <a:ea typeface="楷体_GB2312" pitchFamily="49" charset="-122"/>
              </a:rPr>
              <a:t>如果</a:t>
            </a:r>
            <a:r>
              <a:rPr lang="en-US" altLang="zh-CN" sz="2800" b="1" dirty="0">
                <a:latin typeface="Times New Roman" panose="02020603050405020304" pitchFamily="18" charset="0"/>
                <a:ea typeface="楷体_GB2312" pitchFamily="49" charset="-122"/>
              </a:rPr>
              <a:t>P</a:t>
            </a:r>
            <a:r>
              <a:rPr lang="zh-CN" altLang="en-US" sz="2800" b="1" dirty="0">
                <a:latin typeface="Times New Roman" panose="02020603050405020304" pitchFamily="18" charset="0"/>
                <a:ea typeface="楷体_GB2312" pitchFamily="49" charset="-122"/>
              </a:rPr>
              <a:t>中规则，形式为 ： </a:t>
            </a:r>
            <a:r>
              <a:rPr lang="en-US" altLang="zh-CN" sz="2800" b="1" dirty="0">
                <a:latin typeface="Times New Roman" panose="02020603050405020304" pitchFamily="18" charset="0"/>
                <a:ea typeface="楷体_GB2312" pitchFamily="49" charset="-122"/>
              </a:rPr>
              <a:t>A∷=</a:t>
            </a:r>
            <a:r>
              <a:rPr lang="en-US" altLang="zh-CN" sz="2800" b="1" dirty="0" err="1">
                <a:latin typeface="Times New Roman" panose="02020603050405020304" pitchFamily="18" charset="0"/>
                <a:ea typeface="楷体_GB2312" pitchFamily="49" charset="-122"/>
              </a:rPr>
              <a:t>aB</a:t>
            </a:r>
            <a:r>
              <a:rPr lang="en-US" altLang="zh-CN" sz="2800" b="1" dirty="0">
                <a:latin typeface="Times New Roman" panose="02020603050405020304" pitchFamily="18" charset="0"/>
                <a:ea typeface="楷体_GB2312" pitchFamily="49" charset="-122"/>
              </a:rPr>
              <a:t>  </a:t>
            </a:r>
            <a:r>
              <a:rPr lang="zh-CN" altLang="en-US" sz="2800" b="1" dirty="0">
                <a:latin typeface="Times New Roman" panose="02020603050405020304" pitchFamily="18" charset="0"/>
                <a:ea typeface="楷体_GB2312" pitchFamily="49" charset="-122"/>
              </a:rPr>
              <a:t>或  </a:t>
            </a:r>
            <a:r>
              <a:rPr lang="en-US" altLang="zh-CN" sz="2800" b="1" dirty="0">
                <a:latin typeface="Times New Roman" panose="02020603050405020304" pitchFamily="18" charset="0"/>
                <a:ea typeface="楷体_GB2312" pitchFamily="49" charset="-122"/>
              </a:rPr>
              <a:t>A∷=a</a:t>
            </a:r>
          </a:p>
          <a:p>
            <a:pPr algn="just">
              <a:lnSpc>
                <a:spcPct val="140000"/>
              </a:lnSpc>
              <a:buFont typeface="Wingdings 2" panose="05020102010507070707" pitchFamily="18" charset="2"/>
              <a:buNone/>
            </a:pPr>
            <a:r>
              <a:rPr lang="zh-CN" altLang="en-US" sz="2800" b="1" dirty="0">
                <a:latin typeface="Times New Roman" panose="02020603050405020304" pitchFamily="18" charset="0"/>
                <a:ea typeface="楷体_GB2312" pitchFamily="49" charset="-122"/>
              </a:rPr>
              <a:t>        其中</a:t>
            </a:r>
            <a:r>
              <a:rPr lang="en-US" altLang="zh-CN" sz="2800" b="1" dirty="0">
                <a:latin typeface="Times New Roman" panose="02020603050405020304" pitchFamily="18" charset="0"/>
                <a:ea typeface="楷体_GB2312" pitchFamily="49" charset="-122"/>
              </a:rPr>
              <a:t>A, B∈V</a:t>
            </a:r>
            <a:r>
              <a:rPr lang="en-US" altLang="zh-CN" sz="2800" b="1" baseline="-25000" dirty="0">
                <a:latin typeface="Times New Roman" panose="02020603050405020304" pitchFamily="18" charset="0"/>
                <a:ea typeface="楷体_GB2312" pitchFamily="49" charset="-122"/>
              </a:rPr>
              <a:t>N</a:t>
            </a:r>
            <a:r>
              <a:rPr lang="zh-CN" altLang="en-US" sz="2800" b="1" dirty="0">
                <a:latin typeface="Times New Roman" panose="02020603050405020304" pitchFamily="18" charset="0"/>
                <a:ea typeface="楷体_GB2312" pitchFamily="49" charset="-122"/>
              </a:rPr>
              <a:t>，</a:t>
            </a:r>
            <a:r>
              <a:rPr lang="en-US" altLang="zh-CN" sz="2800" b="1" dirty="0" err="1">
                <a:latin typeface="Times New Roman" panose="02020603050405020304" pitchFamily="18" charset="0"/>
                <a:ea typeface="楷体_GB2312" pitchFamily="49" charset="-122"/>
              </a:rPr>
              <a:t>a∈V</a:t>
            </a:r>
            <a:r>
              <a:rPr lang="en-US" altLang="zh-CN" sz="2800" b="1" baseline="-25000" dirty="0" err="1">
                <a:latin typeface="Times New Roman" panose="02020603050405020304" pitchFamily="18" charset="0"/>
                <a:ea typeface="楷体_GB2312" pitchFamily="49" charset="-122"/>
              </a:rPr>
              <a:t>T</a:t>
            </a:r>
            <a:r>
              <a:rPr lang="zh-CN" altLang="en-US" sz="2800" b="1" dirty="0">
                <a:latin typeface="Times New Roman" panose="02020603050405020304" pitchFamily="18" charset="0"/>
                <a:ea typeface="楷体_GB2312" pitchFamily="49" charset="-122"/>
              </a:rPr>
              <a:t>，则称文法</a:t>
            </a:r>
            <a:r>
              <a:rPr lang="en-US" altLang="zh-CN" sz="2800" b="1" dirty="0">
                <a:latin typeface="Times New Roman" panose="02020603050405020304" pitchFamily="18" charset="0"/>
                <a:ea typeface="楷体_GB2312" pitchFamily="49" charset="-122"/>
              </a:rPr>
              <a:t>G</a:t>
            </a:r>
            <a:r>
              <a:rPr lang="zh-CN" altLang="en-US" sz="2800" b="1" dirty="0">
                <a:latin typeface="Times New Roman" panose="02020603050405020304" pitchFamily="18" charset="0"/>
                <a:ea typeface="楷体_GB2312" pitchFamily="49" charset="-122"/>
              </a:rPr>
              <a:t>为右线性文法</a:t>
            </a:r>
          </a:p>
          <a:p>
            <a:pPr algn="just">
              <a:lnSpc>
                <a:spcPct val="140000"/>
              </a:lnSpc>
              <a:buFont typeface="Wingdings 2" panose="05020102010507070707" pitchFamily="18" charset="2"/>
              <a:buNone/>
            </a:pPr>
            <a:r>
              <a:rPr lang="zh-CN" altLang="en-US" sz="2800" b="1" dirty="0">
                <a:latin typeface="Times New Roman" panose="02020603050405020304" pitchFamily="18" charset="0"/>
                <a:ea typeface="楷体_GB2312" pitchFamily="49" charset="-122"/>
              </a:rPr>
              <a:t>如</a:t>
            </a:r>
            <a:r>
              <a:rPr lang="en-US" altLang="zh-CN" sz="2800" b="1" dirty="0">
                <a:latin typeface="Times New Roman" panose="02020603050405020304" pitchFamily="18" charset="0"/>
                <a:ea typeface="楷体_GB2312" pitchFamily="49" charset="-122"/>
              </a:rPr>
              <a:t>P</a:t>
            </a:r>
            <a:r>
              <a:rPr lang="zh-CN" altLang="en-US" sz="2800" b="1" dirty="0">
                <a:latin typeface="Times New Roman" panose="02020603050405020304" pitchFamily="18" charset="0"/>
                <a:ea typeface="楷体_GB2312" pitchFamily="49" charset="-122"/>
              </a:rPr>
              <a:t>中规则形式为</a:t>
            </a:r>
            <a:r>
              <a:rPr lang="en-US" altLang="zh-CN" sz="2800" b="1" dirty="0">
                <a:latin typeface="Times New Roman" panose="02020603050405020304" pitchFamily="18" charset="0"/>
                <a:ea typeface="楷体_GB2312" pitchFamily="49" charset="-122"/>
              </a:rPr>
              <a:t>:</a:t>
            </a:r>
          </a:p>
          <a:p>
            <a:pPr algn="just">
              <a:lnSpc>
                <a:spcPct val="140000"/>
              </a:lnSpc>
              <a:buFont typeface="Wingdings 2" panose="05020102010507070707" pitchFamily="18" charset="2"/>
              <a:buNone/>
            </a:pPr>
            <a:r>
              <a:rPr lang="en-US" altLang="zh-CN" sz="2800" b="1" dirty="0">
                <a:latin typeface="Times New Roman" panose="02020603050405020304" pitchFamily="18" charset="0"/>
                <a:ea typeface="楷体_GB2312" pitchFamily="49" charset="-122"/>
              </a:rPr>
              <a:t>         A∷=Ba </a:t>
            </a:r>
            <a:r>
              <a:rPr lang="zh-CN" altLang="en-US" sz="2800" b="1" dirty="0">
                <a:latin typeface="Times New Roman" panose="02020603050405020304" pitchFamily="18" charset="0"/>
                <a:ea typeface="楷体_GB2312" pitchFamily="49" charset="-122"/>
              </a:rPr>
              <a:t>或 </a:t>
            </a:r>
            <a:r>
              <a:rPr lang="en-US" altLang="zh-CN" sz="2800" b="1" dirty="0">
                <a:latin typeface="Times New Roman" panose="02020603050405020304" pitchFamily="18" charset="0"/>
                <a:ea typeface="楷体_GB2312" pitchFamily="49" charset="-122"/>
              </a:rPr>
              <a:t>A∷=a</a:t>
            </a:r>
            <a:r>
              <a:rPr lang="zh-CN" altLang="en-US" sz="2800" b="1" dirty="0">
                <a:latin typeface="Times New Roman" panose="02020603050405020304" pitchFamily="18" charset="0"/>
                <a:ea typeface="楷体_GB2312" pitchFamily="49" charset="-122"/>
              </a:rPr>
              <a:t>，则称文法</a:t>
            </a:r>
            <a:r>
              <a:rPr lang="en-US" altLang="zh-CN" sz="2800" b="1" dirty="0">
                <a:latin typeface="Times New Roman" panose="02020603050405020304" pitchFamily="18" charset="0"/>
                <a:ea typeface="楷体_GB2312" pitchFamily="49" charset="-122"/>
              </a:rPr>
              <a:t>G</a:t>
            </a:r>
            <a:r>
              <a:rPr lang="zh-CN" altLang="en-US" sz="2800" b="1" dirty="0">
                <a:latin typeface="Times New Roman" panose="02020603050405020304" pitchFamily="18" charset="0"/>
                <a:ea typeface="楷体_GB2312" pitchFamily="49" charset="-122"/>
              </a:rPr>
              <a:t>为左线性文法 。</a:t>
            </a:r>
          </a:p>
          <a:p>
            <a:pPr algn="just">
              <a:lnSpc>
                <a:spcPct val="140000"/>
              </a:lnSpc>
              <a:buFont typeface="Wingdings 2" panose="05020102010507070707" pitchFamily="18" charset="2"/>
              <a:buNone/>
            </a:pPr>
            <a:r>
              <a:rPr lang="en-US" altLang="zh-CN" sz="2800" b="1" dirty="0">
                <a:solidFill>
                  <a:srgbClr val="FFC000"/>
                </a:solidFill>
                <a:latin typeface="Times New Roman" panose="02020603050405020304" pitchFamily="18" charset="0"/>
                <a:ea typeface="楷体_GB2312" pitchFamily="49" charset="-122"/>
              </a:rPr>
              <a:t>3</a:t>
            </a:r>
            <a:r>
              <a:rPr lang="zh-CN" altLang="en-US" sz="2800" b="1" dirty="0">
                <a:solidFill>
                  <a:srgbClr val="FFC000"/>
                </a:solidFill>
                <a:latin typeface="Times New Roman" panose="02020603050405020304" pitchFamily="18" charset="0"/>
                <a:ea typeface="楷体_GB2312" pitchFamily="49" charset="-122"/>
              </a:rPr>
              <a:t>型文法与词法分析密切相关</a:t>
            </a:r>
          </a:p>
        </p:txBody>
      </p:sp>
    </p:spTree>
    <p:extLst>
      <p:ext uri="{BB962C8B-B14F-4D97-AF65-F5344CB8AC3E}">
        <p14:creationId xmlns:p14="http://schemas.microsoft.com/office/powerpoint/2010/main" val="27210950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0722">
                                            <p:txEl>
                                              <p:pRg st="1" end="1"/>
                                            </p:txEl>
                                          </p:spTgt>
                                        </p:tgtEl>
                                        <p:attrNameLst>
                                          <p:attrName>style.visibility</p:attrName>
                                        </p:attrNameLst>
                                      </p:cBhvr>
                                      <p:to>
                                        <p:strVal val="visible"/>
                                      </p:to>
                                    </p:set>
                                    <p:animEffect transition="in" filter="blinds(horizontal)">
                                      <p:cBhvr>
                                        <p:cTn id="7" dur="500"/>
                                        <p:tgtEl>
                                          <p:spTgt spid="30722">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0723">
                                            <p:txEl>
                                              <p:pRg st="0" end="0"/>
                                            </p:txEl>
                                          </p:spTgt>
                                        </p:tgtEl>
                                        <p:attrNameLst>
                                          <p:attrName>style.visibility</p:attrName>
                                        </p:attrNameLst>
                                      </p:cBhvr>
                                      <p:to>
                                        <p:strVal val="visible"/>
                                      </p:to>
                                    </p:set>
                                    <p:animEffect transition="in" filter="blinds(horizontal)">
                                      <p:cBhvr>
                                        <p:cTn id="12" dur="500"/>
                                        <p:tgtEl>
                                          <p:spTgt spid="30723">
                                            <p:txEl>
                                              <p:pRg st="0" end="0"/>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30723">
                                            <p:txEl>
                                              <p:pRg st="1" end="1"/>
                                            </p:txEl>
                                          </p:spTgt>
                                        </p:tgtEl>
                                        <p:attrNameLst>
                                          <p:attrName>style.visibility</p:attrName>
                                        </p:attrNameLst>
                                      </p:cBhvr>
                                      <p:to>
                                        <p:strVal val="visible"/>
                                      </p:to>
                                    </p:set>
                                    <p:animEffect transition="in" filter="blinds(horizontal)">
                                      <p:cBhvr>
                                        <p:cTn id="15" dur="500"/>
                                        <p:tgtEl>
                                          <p:spTgt spid="30723">
                                            <p:txEl>
                                              <p:pRg st="1" end="1"/>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30723">
                                            <p:txEl>
                                              <p:pRg st="2" end="2"/>
                                            </p:txEl>
                                          </p:spTgt>
                                        </p:tgtEl>
                                        <p:attrNameLst>
                                          <p:attrName>style.visibility</p:attrName>
                                        </p:attrNameLst>
                                      </p:cBhvr>
                                      <p:to>
                                        <p:strVal val="visible"/>
                                      </p:to>
                                    </p:set>
                                    <p:animEffect transition="in" filter="blinds(horizontal)">
                                      <p:cBhvr>
                                        <p:cTn id="18" dur="500"/>
                                        <p:tgtEl>
                                          <p:spTgt spid="30723">
                                            <p:txEl>
                                              <p:pRg st="2" end="2"/>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30723">
                                            <p:txEl>
                                              <p:pRg st="3" end="3"/>
                                            </p:txEl>
                                          </p:spTgt>
                                        </p:tgtEl>
                                        <p:attrNameLst>
                                          <p:attrName>style.visibility</p:attrName>
                                        </p:attrNameLst>
                                      </p:cBhvr>
                                      <p:to>
                                        <p:strVal val="visible"/>
                                      </p:to>
                                    </p:set>
                                    <p:animEffect transition="in" filter="blinds(horizontal)">
                                      <p:cBhvr>
                                        <p:cTn id="21" dur="500"/>
                                        <p:tgtEl>
                                          <p:spTgt spid="30723">
                                            <p:txEl>
                                              <p:pRg st="3" end="3"/>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30723">
                                            <p:txEl>
                                              <p:pRg st="4" end="4"/>
                                            </p:txEl>
                                          </p:spTgt>
                                        </p:tgtEl>
                                        <p:attrNameLst>
                                          <p:attrName>style.visibility</p:attrName>
                                        </p:attrNameLst>
                                      </p:cBhvr>
                                      <p:to>
                                        <p:strVal val="visible"/>
                                      </p:to>
                                    </p:set>
                                    <p:animEffect transition="in" filter="blinds(horizontal)">
                                      <p:cBhvr>
                                        <p:cTn id="24" dur="500"/>
                                        <p:tgtEl>
                                          <p:spTgt spid="30723">
                                            <p:txEl>
                                              <p:pRg st="4" end="4"/>
                                            </p:txEl>
                                          </p:spTgt>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3" presetClass="entr" presetSubtype="10" fill="hold" nodeType="clickEffect">
                                  <p:stCondLst>
                                    <p:cond delay="0"/>
                                  </p:stCondLst>
                                  <p:childTnLst>
                                    <p:set>
                                      <p:cBhvr>
                                        <p:cTn id="28" dur="1" fill="hold">
                                          <p:stCondLst>
                                            <p:cond delay="0"/>
                                          </p:stCondLst>
                                        </p:cTn>
                                        <p:tgtEl>
                                          <p:spTgt spid="30723">
                                            <p:txEl>
                                              <p:pRg st="5" end="5"/>
                                            </p:txEl>
                                          </p:spTgt>
                                        </p:tgtEl>
                                        <p:attrNameLst>
                                          <p:attrName>style.visibility</p:attrName>
                                        </p:attrNameLst>
                                      </p:cBhvr>
                                      <p:to>
                                        <p:strVal val="visible"/>
                                      </p:to>
                                    </p:set>
                                    <p:animEffect transition="in" filter="blinds(horizontal)">
                                      <p:cBhvr>
                                        <p:cTn id="29" dur="500"/>
                                        <p:tgtEl>
                                          <p:spTgt spid="3072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灯片编号占位符 3"/>
          <p:cNvSpPr>
            <a:spLocks noGrp="1"/>
          </p:cNvSpPr>
          <p:nvPr>
            <p:ph type="sldNum" sz="quarter" idx="12"/>
          </p:nvPr>
        </p:nvSpPr>
        <p:spPr/>
        <p:txBody>
          <a:bodyPr/>
          <a:lstStyle/>
          <a:p>
            <a:fld id="{D6AE437C-B97C-4E70-BCA5-E9D630D1A955}" type="slidenum">
              <a:rPr lang="zh-CN" altLang="en-US"/>
              <a:pPr/>
              <a:t>25</a:t>
            </a:fld>
            <a:endParaRPr lang="en-US" altLang="zh-CN"/>
          </a:p>
        </p:txBody>
      </p:sp>
      <p:sp>
        <p:nvSpPr>
          <p:cNvPr id="31746" name="Rectangle 2"/>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§3.3    </a:t>
            </a:r>
            <a:r>
              <a:rPr lang="zh-CN" altLang="en-US" sz="3600" b="1" dirty="0">
                <a:solidFill>
                  <a:srgbClr val="FFC000"/>
                </a:solidFill>
                <a:latin typeface="Times New Roman" panose="02020603050405020304" pitchFamily="18" charset="0"/>
              </a:rPr>
              <a:t>正规文法和状态转换图</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二、状态转换图</a:t>
            </a:r>
          </a:p>
          <a:p>
            <a:pPr>
              <a:lnSpc>
                <a:spcPct val="120000"/>
              </a:lnSpc>
              <a:buFont typeface="Wingdings 2" panose="05020102010507070707" pitchFamily="18" charset="2"/>
              <a:buNone/>
            </a:pP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1</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、定义</a:t>
            </a:r>
          </a:p>
          <a:p>
            <a:pPr>
              <a:lnSpc>
                <a:spcPct val="120000"/>
              </a:lnSpc>
              <a:buFont typeface="Wingdings 2" panose="05020102010507070707" pitchFamily="18" charset="2"/>
              <a:buNone/>
            </a:pP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
        <p:nvSpPr>
          <p:cNvPr id="31747" name="Rectangle 3"/>
          <p:cNvSpPr>
            <a:spLocks noChangeArrowheads="1"/>
          </p:cNvSpPr>
          <p:nvPr/>
        </p:nvSpPr>
        <p:spPr bwMode="auto">
          <a:xfrm>
            <a:off x="1905000" y="2159000"/>
            <a:ext cx="8763000" cy="236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lnSpc>
                <a:spcPct val="120000"/>
              </a:lnSpc>
              <a:buFont typeface="Wingdings 2" panose="05020102010507070707" pitchFamily="18" charset="2"/>
              <a:buNone/>
            </a:pPr>
            <a:r>
              <a:rPr lang="zh-CN" altLang="en-US" sz="2600" b="1">
                <a:latin typeface="Times New Roman" panose="02020603050405020304" pitchFamily="18" charset="0"/>
                <a:ea typeface="楷体_GB2312" pitchFamily="49" charset="-122"/>
              </a:rPr>
              <a:t>       转换图实际上是一个有限方向图，图中结点代表状态，</a:t>
            </a:r>
          </a:p>
          <a:p>
            <a:pPr algn="just">
              <a:lnSpc>
                <a:spcPct val="120000"/>
              </a:lnSpc>
              <a:buFont typeface="Wingdings 2" panose="05020102010507070707" pitchFamily="18" charset="2"/>
              <a:buNone/>
            </a:pPr>
            <a:r>
              <a:rPr lang="zh-CN" altLang="en-US" sz="2600" b="1">
                <a:latin typeface="Times New Roman" panose="02020603050405020304" pitchFamily="18" charset="0"/>
                <a:ea typeface="楷体_GB2312" pitchFamily="49" charset="-122"/>
              </a:rPr>
              <a:t>用圆圈表示。状态之间用箭弧连接，箭弧上标记（字符如</a:t>
            </a:r>
          </a:p>
          <a:p>
            <a:pPr algn="just">
              <a:lnSpc>
                <a:spcPct val="120000"/>
              </a:lnSpc>
              <a:buFont typeface="Wingdings 2" panose="05020102010507070707" pitchFamily="18" charset="2"/>
              <a:buNone/>
            </a:pPr>
            <a:r>
              <a:rPr lang="en-US" altLang="zh-CN" sz="2600" b="1">
                <a:latin typeface="Times New Roman" panose="02020603050405020304" pitchFamily="18" charset="0"/>
                <a:ea typeface="楷体_GB2312" pitchFamily="49" charset="-122"/>
              </a:rPr>
              <a:t>x</a:t>
            </a:r>
            <a:r>
              <a:rPr lang="zh-CN" altLang="en-US" sz="2600" b="1">
                <a:latin typeface="Times New Roman" panose="02020603050405020304" pitchFamily="18" charset="0"/>
                <a:ea typeface="楷体_GB2312" pitchFamily="49" charset="-122"/>
              </a:rPr>
              <a:t>，</a:t>
            </a:r>
            <a:r>
              <a:rPr lang="en-US" altLang="zh-CN" sz="2600" b="1">
                <a:latin typeface="Times New Roman" panose="02020603050405020304" pitchFamily="18" charset="0"/>
                <a:ea typeface="楷体_GB2312" pitchFamily="49" charset="-122"/>
              </a:rPr>
              <a:t>y</a:t>
            </a:r>
            <a:r>
              <a:rPr lang="zh-CN" altLang="en-US" sz="2600" b="1">
                <a:latin typeface="Times New Roman" panose="02020603050405020304" pitchFamily="18" charset="0"/>
                <a:ea typeface="楷体_GB2312" pitchFamily="49" charset="-122"/>
              </a:rPr>
              <a:t>）代表射出结（即箭弧始结）状态下可能出现的输入</a:t>
            </a:r>
          </a:p>
          <a:p>
            <a:pPr algn="just">
              <a:lnSpc>
                <a:spcPct val="120000"/>
              </a:lnSpc>
              <a:buFont typeface="Wingdings 2" panose="05020102010507070707" pitchFamily="18" charset="2"/>
              <a:buNone/>
            </a:pPr>
            <a:r>
              <a:rPr lang="zh-CN" altLang="en-US" sz="2600" b="1">
                <a:latin typeface="Times New Roman" panose="02020603050405020304" pitchFamily="18" charset="0"/>
                <a:ea typeface="楷体_GB2312" pitchFamily="49" charset="-122"/>
              </a:rPr>
              <a:t>字符。</a:t>
            </a:r>
            <a:endParaRPr lang="en-US" altLang="zh-CN" sz="2600" b="1">
              <a:latin typeface="Times New Roman" panose="02020603050405020304" pitchFamily="18" charset="0"/>
              <a:ea typeface="楷体_GB2312" pitchFamily="49" charset="-122"/>
            </a:endParaRPr>
          </a:p>
          <a:p>
            <a:pPr algn="just">
              <a:lnSpc>
                <a:spcPct val="120000"/>
              </a:lnSpc>
              <a:buFont typeface="Wingdings 2" panose="05020102010507070707" pitchFamily="18" charset="2"/>
              <a:buNone/>
            </a:pPr>
            <a:r>
              <a:rPr lang="zh-CN" altLang="en-US" sz="2600" b="1">
                <a:latin typeface="Times New Roman" panose="02020603050405020304" pitchFamily="18" charset="0"/>
                <a:ea typeface="楷体_GB2312" pitchFamily="49" charset="-122"/>
              </a:rPr>
              <a:t>如：</a:t>
            </a:r>
          </a:p>
        </p:txBody>
      </p:sp>
      <p:sp>
        <p:nvSpPr>
          <p:cNvPr id="31748" name="Oval 4"/>
          <p:cNvSpPr>
            <a:spLocks noChangeArrowheads="1"/>
          </p:cNvSpPr>
          <p:nvPr/>
        </p:nvSpPr>
        <p:spPr bwMode="auto">
          <a:xfrm>
            <a:off x="2438401" y="5064126"/>
            <a:ext cx="538163" cy="538163"/>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folHlink"/>
              </a:buClr>
              <a:buSzPct val="60000"/>
              <a:buFont typeface="Wingdings" panose="05000000000000000000" pitchFamily="2" charset="2"/>
              <a:buNone/>
            </a:pPr>
            <a:r>
              <a:rPr lang="en-US" altLang="zh-CN" sz="3200" b="1">
                <a:effectLst>
                  <a:outerShdw blurRad="38100" dist="38100" dir="2700000" algn="tl">
                    <a:srgbClr val="000000"/>
                  </a:outerShdw>
                </a:effectLst>
                <a:latin typeface="Times New Roman" panose="02020603050405020304" pitchFamily="18" charset="0"/>
              </a:rPr>
              <a:t>1</a:t>
            </a:r>
          </a:p>
        </p:txBody>
      </p:sp>
      <p:sp>
        <p:nvSpPr>
          <p:cNvPr id="31749" name="Text Box 5"/>
          <p:cNvSpPr txBox="1">
            <a:spLocks noChangeArrowheads="1"/>
          </p:cNvSpPr>
          <p:nvPr/>
        </p:nvSpPr>
        <p:spPr bwMode="auto">
          <a:xfrm>
            <a:off x="3522664" y="4625975"/>
            <a:ext cx="357187"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sz="3200" b="1">
                <a:effectLst>
                  <a:outerShdw blurRad="38100" dist="38100" dir="2700000" algn="tl">
                    <a:srgbClr val="000000"/>
                  </a:outerShdw>
                </a:effectLst>
                <a:latin typeface="Times New Roman" panose="02020603050405020304" pitchFamily="18" charset="0"/>
              </a:rPr>
              <a:t>X</a:t>
            </a:r>
          </a:p>
        </p:txBody>
      </p:sp>
      <p:sp>
        <p:nvSpPr>
          <p:cNvPr id="31750" name="Oval 6"/>
          <p:cNvSpPr>
            <a:spLocks noChangeArrowheads="1"/>
          </p:cNvSpPr>
          <p:nvPr/>
        </p:nvSpPr>
        <p:spPr bwMode="auto">
          <a:xfrm>
            <a:off x="4525963" y="4344988"/>
            <a:ext cx="538162" cy="538162"/>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folHlink"/>
              </a:buClr>
              <a:buSzPct val="60000"/>
              <a:buFont typeface="Wingdings" panose="05000000000000000000" pitchFamily="2" charset="2"/>
              <a:buNone/>
            </a:pPr>
            <a:r>
              <a:rPr lang="en-US" altLang="zh-CN" sz="3200" b="1">
                <a:effectLst>
                  <a:outerShdw blurRad="38100" dist="38100" dir="2700000" algn="tl">
                    <a:srgbClr val="000000"/>
                  </a:outerShdw>
                </a:effectLst>
                <a:latin typeface="Times New Roman" panose="02020603050405020304" pitchFamily="18" charset="0"/>
              </a:rPr>
              <a:t>2</a:t>
            </a:r>
            <a:endParaRPr lang="en-US" altLang="zh-CN" sz="3200" b="1" baseline="-25000">
              <a:effectLst>
                <a:outerShdw blurRad="38100" dist="38100" dir="2700000" algn="tl">
                  <a:srgbClr val="000000"/>
                </a:outerShdw>
              </a:effectLst>
              <a:latin typeface="Times New Roman" panose="02020603050405020304" pitchFamily="18" charset="0"/>
            </a:endParaRPr>
          </a:p>
        </p:txBody>
      </p:sp>
      <p:sp>
        <p:nvSpPr>
          <p:cNvPr id="31751" name="Oval 7"/>
          <p:cNvSpPr>
            <a:spLocks noChangeArrowheads="1"/>
          </p:cNvSpPr>
          <p:nvPr/>
        </p:nvSpPr>
        <p:spPr bwMode="auto">
          <a:xfrm>
            <a:off x="4525963" y="5640388"/>
            <a:ext cx="538162" cy="538162"/>
          </a:xfrm>
          <a:prstGeom prst="ellipse">
            <a:avLst/>
          </a:prstGeom>
          <a:noFill/>
          <a:ln w="317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folHlink"/>
              </a:buClr>
              <a:buSzPct val="60000"/>
              <a:buFont typeface="Wingdings" panose="05000000000000000000" pitchFamily="2" charset="2"/>
              <a:buNone/>
            </a:pPr>
            <a:r>
              <a:rPr lang="en-US" altLang="zh-CN" sz="3200" b="1">
                <a:effectLst>
                  <a:outerShdw blurRad="38100" dist="38100" dir="2700000" algn="tl">
                    <a:srgbClr val="000000"/>
                  </a:outerShdw>
                </a:effectLst>
                <a:latin typeface="Times New Roman" panose="02020603050405020304" pitchFamily="18" charset="0"/>
              </a:rPr>
              <a:t>3</a:t>
            </a:r>
          </a:p>
        </p:txBody>
      </p:sp>
      <p:sp>
        <p:nvSpPr>
          <p:cNvPr id="31752" name="未知"/>
          <p:cNvSpPr>
            <a:spLocks/>
          </p:cNvSpPr>
          <p:nvPr/>
        </p:nvSpPr>
        <p:spPr bwMode="auto">
          <a:xfrm>
            <a:off x="2801939" y="4627563"/>
            <a:ext cx="1698625" cy="436562"/>
          </a:xfrm>
          <a:custGeom>
            <a:avLst/>
            <a:gdLst>
              <a:gd name="T0" fmla="*/ 0 w 1134"/>
              <a:gd name="T1" fmla="*/ 363 h 363"/>
              <a:gd name="T2" fmla="*/ 454 w 1134"/>
              <a:gd name="T3" fmla="*/ 91 h 363"/>
              <a:gd name="T4" fmla="*/ 1134 w 1134"/>
              <a:gd name="T5" fmla="*/ 0 h 363"/>
            </a:gdLst>
            <a:ahLst/>
            <a:cxnLst>
              <a:cxn ang="0">
                <a:pos x="T0" y="T1"/>
              </a:cxn>
              <a:cxn ang="0">
                <a:pos x="T2" y="T3"/>
              </a:cxn>
              <a:cxn ang="0">
                <a:pos x="T4" y="T5"/>
              </a:cxn>
            </a:cxnLst>
            <a:rect l="0" t="0" r="r" b="b"/>
            <a:pathLst>
              <a:path w="1134" h="363">
                <a:moveTo>
                  <a:pt x="0" y="363"/>
                </a:moveTo>
                <a:cubicBezTo>
                  <a:pt x="132" y="257"/>
                  <a:pt x="265" y="151"/>
                  <a:pt x="454" y="91"/>
                </a:cubicBezTo>
                <a:cubicBezTo>
                  <a:pt x="643" y="31"/>
                  <a:pt x="888" y="15"/>
                  <a:pt x="1134" y="0"/>
                </a:cubicBezTo>
              </a:path>
            </a:pathLst>
          </a:custGeom>
          <a:noFill/>
          <a:ln w="31750" cap="flat" cmpd="sng">
            <a:solidFill>
              <a:schemeClr val="tx1"/>
            </a:solidFill>
            <a:round/>
            <a:headEn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1753" name="未知"/>
          <p:cNvSpPr>
            <a:spLocks/>
          </p:cNvSpPr>
          <p:nvPr/>
        </p:nvSpPr>
        <p:spPr bwMode="auto">
          <a:xfrm flipV="1">
            <a:off x="2827339" y="5602288"/>
            <a:ext cx="1673225" cy="355600"/>
          </a:xfrm>
          <a:custGeom>
            <a:avLst/>
            <a:gdLst>
              <a:gd name="T0" fmla="*/ 0 w 1134"/>
              <a:gd name="T1" fmla="*/ 363 h 363"/>
              <a:gd name="T2" fmla="*/ 454 w 1134"/>
              <a:gd name="T3" fmla="*/ 91 h 363"/>
              <a:gd name="T4" fmla="*/ 1134 w 1134"/>
              <a:gd name="T5" fmla="*/ 0 h 363"/>
            </a:gdLst>
            <a:ahLst/>
            <a:cxnLst>
              <a:cxn ang="0">
                <a:pos x="T0" y="T1"/>
              </a:cxn>
              <a:cxn ang="0">
                <a:pos x="T2" y="T3"/>
              </a:cxn>
              <a:cxn ang="0">
                <a:pos x="T4" y="T5"/>
              </a:cxn>
            </a:cxnLst>
            <a:rect l="0" t="0" r="r" b="b"/>
            <a:pathLst>
              <a:path w="1134" h="363">
                <a:moveTo>
                  <a:pt x="0" y="363"/>
                </a:moveTo>
                <a:cubicBezTo>
                  <a:pt x="132" y="257"/>
                  <a:pt x="265" y="151"/>
                  <a:pt x="454" y="91"/>
                </a:cubicBezTo>
                <a:cubicBezTo>
                  <a:pt x="643" y="31"/>
                  <a:pt x="888" y="15"/>
                  <a:pt x="1134" y="0"/>
                </a:cubicBezTo>
              </a:path>
            </a:pathLst>
          </a:custGeom>
          <a:noFill/>
          <a:ln w="31750" cap="flat" cmpd="sng">
            <a:solidFill>
              <a:schemeClr val="tx1"/>
            </a:solidFill>
            <a:round/>
            <a:headEn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1754" name="Text Box 10"/>
          <p:cNvSpPr txBox="1">
            <a:spLocks noChangeArrowheads="1"/>
          </p:cNvSpPr>
          <p:nvPr/>
        </p:nvSpPr>
        <p:spPr bwMode="auto">
          <a:xfrm>
            <a:off x="3562350" y="5822950"/>
            <a:ext cx="357188"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sz="3200" b="1">
                <a:effectLst>
                  <a:outerShdw blurRad="38100" dist="38100" dir="2700000" algn="tl">
                    <a:srgbClr val="000000"/>
                  </a:outerShdw>
                </a:effectLst>
                <a:latin typeface="Times New Roman" panose="02020603050405020304" pitchFamily="18" charset="0"/>
              </a:rPr>
              <a:t>Y</a:t>
            </a:r>
          </a:p>
        </p:txBody>
      </p:sp>
      <p:sp>
        <p:nvSpPr>
          <p:cNvPr id="31755" name="Rectangle 11"/>
          <p:cNvSpPr>
            <a:spLocks noChangeArrowheads="1"/>
          </p:cNvSpPr>
          <p:nvPr/>
        </p:nvSpPr>
        <p:spPr bwMode="auto">
          <a:xfrm>
            <a:off x="5951538" y="4325938"/>
            <a:ext cx="3389312"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0000"/>
              </a:lnSpc>
            </a:pPr>
            <a:r>
              <a:rPr lang="zh-CN" altLang="en-US" sz="2400" b="1" dirty="0">
                <a:solidFill>
                  <a:srgbClr val="FFC000"/>
                </a:solidFill>
                <a:latin typeface="Times New Roman" panose="02020603050405020304" pitchFamily="18" charset="0"/>
                <a:ea typeface="楷体_GB2312" pitchFamily="49" charset="-122"/>
              </a:rPr>
              <a:t>该状态转换图表示在状态</a:t>
            </a:r>
            <a:r>
              <a:rPr lang="en-US" altLang="zh-CN" sz="2400" b="1" dirty="0">
                <a:solidFill>
                  <a:srgbClr val="FFC000"/>
                </a:solidFill>
                <a:latin typeface="Times New Roman" panose="02020603050405020304" pitchFamily="18" charset="0"/>
                <a:ea typeface="楷体_GB2312" pitchFamily="49" charset="-122"/>
              </a:rPr>
              <a:t>1</a:t>
            </a:r>
            <a:r>
              <a:rPr lang="zh-CN" altLang="en-US" sz="2400" b="1" dirty="0">
                <a:solidFill>
                  <a:srgbClr val="FFC000"/>
                </a:solidFill>
                <a:latin typeface="Times New Roman" panose="02020603050405020304" pitchFamily="18" charset="0"/>
                <a:ea typeface="楷体_GB2312" pitchFamily="49" charset="-122"/>
              </a:rPr>
              <a:t>下读入</a:t>
            </a:r>
            <a:r>
              <a:rPr lang="en-US" altLang="zh-CN" sz="2400" b="1" dirty="0">
                <a:solidFill>
                  <a:srgbClr val="FFC000"/>
                </a:solidFill>
                <a:latin typeface="Times New Roman" panose="02020603050405020304" pitchFamily="18" charset="0"/>
                <a:ea typeface="楷体_GB2312" pitchFamily="49" charset="-122"/>
              </a:rPr>
              <a:t>x</a:t>
            </a:r>
            <a:r>
              <a:rPr lang="zh-CN" altLang="en-US" sz="2400" b="1" dirty="0">
                <a:solidFill>
                  <a:srgbClr val="FFC000"/>
                </a:solidFill>
                <a:latin typeface="Times New Roman" panose="02020603050405020304" pitchFamily="18" charset="0"/>
                <a:ea typeface="楷体_GB2312" pitchFamily="49" charset="-122"/>
              </a:rPr>
              <a:t>转到状态</a:t>
            </a:r>
            <a:r>
              <a:rPr lang="en-US" altLang="zh-CN" sz="2400" b="1" dirty="0">
                <a:solidFill>
                  <a:srgbClr val="FFC000"/>
                </a:solidFill>
                <a:latin typeface="Times New Roman" panose="02020603050405020304" pitchFamily="18" charset="0"/>
                <a:ea typeface="楷体_GB2312" pitchFamily="49" charset="-122"/>
              </a:rPr>
              <a:t>2</a:t>
            </a:r>
            <a:r>
              <a:rPr lang="zh-CN" altLang="en-US" sz="2400" b="1" dirty="0">
                <a:solidFill>
                  <a:srgbClr val="FFC000"/>
                </a:solidFill>
                <a:latin typeface="Times New Roman" panose="02020603050405020304" pitchFamily="18" charset="0"/>
                <a:ea typeface="楷体_GB2312" pitchFamily="49" charset="-122"/>
              </a:rPr>
              <a:t>，若在状态</a:t>
            </a:r>
            <a:r>
              <a:rPr lang="en-US" altLang="zh-CN" sz="2400" b="1" dirty="0">
                <a:solidFill>
                  <a:srgbClr val="FFC000"/>
                </a:solidFill>
                <a:latin typeface="Times New Roman" panose="02020603050405020304" pitchFamily="18" charset="0"/>
                <a:ea typeface="楷体_GB2312" pitchFamily="49" charset="-122"/>
              </a:rPr>
              <a:t>1</a:t>
            </a:r>
            <a:r>
              <a:rPr lang="zh-CN" altLang="en-US" sz="2400" b="1" dirty="0">
                <a:solidFill>
                  <a:srgbClr val="FFC000"/>
                </a:solidFill>
                <a:latin typeface="Times New Roman" panose="02020603050405020304" pitchFamily="18" charset="0"/>
                <a:ea typeface="楷体_GB2312" pitchFamily="49" charset="-122"/>
              </a:rPr>
              <a:t>下读入字符</a:t>
            </a:r>
            <a:r>
              <a:rPr lang="en-US" altLang="zh-CN" sz="2400" b="1" dirty="0">
                <a:solidFill>
                  <a:srgbClr val="FFC000"/>
                </a:solidFill>
                <a:latin typeface="Times New Roman" panose="02020603050405020304" pitchFamily="18" charset="0"/>
                <a:ea typeface="楷体_GB2312" pitchFamily="49" charset="-122"/>
              </a:rPr>
              <a:t>y</a:t>
            </a:r>
            <a:r>
              <a:rPr lang="zh-CN" altLang="en-US" sz="2400" b="1" dirty="0">
                <a:solidFill>
                  <a:srgbClr val="FFC000"/>
                </a:solidFill>
                <a:latin typeface="Times New Roman" panose="02020603050405020304" pitchFamily="18" charset="0"/>
                <a:ea typeface="楷体_GB2312" pitchFamily="49" charset="-122"/>
              </a:rPr>
              <a:t>，则转到状态</a:t>
            </a:r>
            <a:r>
              <a:rPr lang="en-US" altLang="zh-CN" sz="2400" b="1" dirty="0">
                <a:solidFill>
                  <a:srgbClr val="FFC000"/>
                </a:solidFill>
                <a:latin typeface="Times New Roman" panose="02020603050405020304" pitchFamily="18" charset="0"/>
                <a:ea typeface="楷体_GB2312" pitchFamily="49" charset="-122"/>
              </a:rPr>
              <a:t>3</a:t>
            </a:r>
            <a:r>
              <a:rPr lang="zh-CN" altLang="en-US" sz="2400" b="1" dirty="0">
                <a:solidFill>
                  <a:srgbClr val="FFC000"/>
                </a:solidFill>
                <a:latin typeface="Times New Roman" panose="02020603050405020304" pitchFamily="18" charset="0"/>
                <a:ea typeface="楷体_GB2312" pitchFamily="49" charset="-122"/>
              </a:rPr>
              <a:t>。</a:t>
            </a:r>
          </a:p>
        </p:txBody>
      </p:sp>
    </p:spTree>
    <p:extLst>
      <p:ext uri="{BB962C8B-B14F-4D97-AF65-F5344CB8AC3E}">
        <p14:creationId xmlns:p14="http://schemas.microsoft.com/office/powerpoint/2010/main" val="3505907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755"/>
                                        </p:tgtEl>
                                        <p:attrNameLst>
                                          <p:attrName>style.visibility</p:attrName>
                                        </p:attrNameLst>
                                      </p:cBhvr>
                                      <p:to>
                                        <p:strVal val="visible"/>
                                      </p:to>
                                    </p:set>
                                    <p:animEffect transition="in" filter="blinds(horizontal)">
                                      <p:cBhvr>
                                        <p:cTn id="7" dur="500"/>
                                        <p:tgtEl>
                                          <p:spTgt spid="317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55" grpId="0"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灯片编号占位符 3"/>
          <p:cNvSpPr>
            <a:spLocks noGrp="1"/>
          </p:cNvSpPr>
          <p:nvPr>
            <p:ph type="sldNum" sz="quarter" idx="12"/>
          </p:nvPr>
        </p:nvSpPr>
        <p:spPr/>
        <p:txBody>
          <a:bodyPr/>
          <a:lstStyle/>
          <a:p>
            <a:fld id="{D81C8556-0D42-4140-A481-ACDE1AF09AB7}" type="slidenum">
              <a:rPr lang="zh-CN" altLang="en-US"/>
              <a:pPr/>
              <a:t>26</a:t>
            </a:fld>
            <a:endParaRPr lang="en-US" altLang="zh-CN"/>
          </a:p>
        </p:txBody>
      </p:sp>
      <p:sp>
        <p:nvSpPr>
          <p:cNvPr id="32770" name="Rectangle 2"/>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§3.3    </a:t>
            </a:r>
            <a:r>
              <a:rPr lang="zh-CN" altLang="en-US" sz="3600" b="1" dirty="0">
                <a:solidFill>
                  <a:srgbClr val="FFC000"/>
                </a:solidFill>
                <a:latin typeface="Times New Roman" panose="02020603050405020304" pitchFamily="18" charset="0"/>
              </a:rPr>
              <a:t>正规文法和状态转换图</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二、状态转换图</a:t>
            </a:r>
          </a:p>
          <a:p>
            <a:pPr>
              <a:lnSpc>
                <a:spcPct val="120000"/>
              </a:lnSpc>
              <a:buFont typeface="Wingdings 2" panose="05020102010507070707" pitchFamily="18" charset="2"/>
              <a:buNone/>
            </a:pP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2</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、功能</a:t>
            </a:r>
          </a:p>
          <a:p>
            <a:pPr>
              <a:lnSpc>
                <a:spcPct val="120000"/>
              </a:lnSpc>
              <a:buFont typeface="Wingdings 2" panose="05020102010507070707" pitchFamily="18" charset="2"/>
              <a:buNone/>
            </a:pP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
        <p:nvSpPr>
          <p:cNvPr id="32771" name="Rectangle 3"/>
          <p:cNvSpPr>
            <a:spLocks noChangeArrowheads="1"/>
          </p:cNvSpPr>
          <p:nvPr/>
        </p:nvSpPr>
        <p:spPr bwMode="auto">
          <a:xfrm>
            <a:off x="1879600" y="2374900"/>
            <a:ext cx="861060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lnSpc>
                <a:spcPct val="130000"/>
              </a:lnSpc>
              <a:buFont typeface="Wingdings 2" panose="05020102010507070707" pitchFamily="18" charset="2"/>
              <a:buNone/>
            </a:pPr>
            <a:r>
              <a:rPr lang="zh-CN" altLang="en-US" sz="2800" b="1">
                <a:effectLst>
                  <a:outerShdw blurRad="38100" dist="38100" dir="2700000" algn="tl">
                    <a:srgbClr val="000000"/>
                  </a:outerShdw>
                </a:effectLst>
                <a:latin typeface="楷体_GB2312" pitchFamily="49" charset="-122"/>
                <a:ea typeface="楷体_GB2312" pitchFamily="49" charset="-122"/>
              </a:rPr>
              <a:t>    一个状态转换图可以用于识别（或接受）一定</a:t>
            </a:r>
          </a:p>
          <a:p>
            <a:pPr algn="just">
              <a:lnSpc>
                <a:spcPct val="130000"/>
              </a:lnSpc>
              <a:buFont typeface="Wingdings 2" panose="05020102010507070707" pitchFamily="18" charset="2"/>
              <a:buNone/>
            </a:pPr>
            <a:r>
              <a:rPr lang="zh-CN" altLang="en-US" sz="2800" b="1">
                <a:effectLst>
                  <a:outerShdw blurRad="38100" dist="38100" dir="2700000" algn="tl">
                    <a:srgbClr val="000000"/>
                  </a:outerShdw>
                </a:effectLst>
                <a:latin typeface="楷体_GB2312" pitchFamily="49" charset="-122"/>
                <a:ea typeface="楷体_GB2312" pitchFamily="49" charset="-122"/>
              </a:rPr>
              <a:t>的字符串。例如：识别标识符的转换图如下图所示</a:t>
            </a:r>
            <a:r>
              <a:rPr lang="en-US" altLang="zh-CN" sz="2800" b="1">
                <a:effectLst>
                  <a:outerShdw blurRad="38100" dist="38100" dir="2700000" algn="tl">
                    <a:srgbClr val="000000"/>
                  </a:outerShdw>
                </a:effectLst>
                <a:latin typeface="楷体_GB2312" pitchFamily="49" charset="-122"/>
                <a:ea typeface="楷体_GB2312" pitchFamily="49" charset="-122"/>
              </a:rPr>
              <a:t>:</a:t>
            </a:r>
          </a:p>
          <a:p>
            <a:pPr algn="just">
              <a:buClr>
                <a:schemeClr val="folHlink"/>
              </a:buClr>
              <a:buSzPct val="60000"/>
              <a:buFont typeface="Wingdings" panose="05000000000000000000" pitchFamily="2" charset="2"/>
              <a:buNone/>
            </a:pPr>
            <a:endParaRPr lang="zh-CN" altLang="en-US" sz="2800" b="1">
              <a:latin typeface="楷体_GB2312" pitchFamily="49" charset="-122"/>
              <a:ea typeface="楷体_GB2312" pitchFamily="49" charset="-122"/>
            </a:endParaRPr>
          </a:p>
        </p:txBody>
      </p:sp>
      <p:sp>
        <p:nvSpPr>
          <p:cNvPr id="32772" name="Oval 4"/>
          <p:cNvSpPr>
            <a:spLocks noChangeArrowheads="1"/>
          </p:cNvSpPr>
          <p:nvPr/>
        </p:nvSpPr>
        <p:spPr bwMode="auto">
          <a:xfrm>
            <a:off x="3500438" y="5170488"/>
            <a:ext cx="569912" cy="569912"/>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folHlink"/>
              </a:buClr>
              <a:buSzPct val="60000"/>
              <a:buFont typeface="Wingdings" panose="05000000000000000000" pitchFamily="2" charset="2"/>
              <a:buNone/>
            </a:pPr>
            <a:r>
              <a:rPr lang="en-US" altLang="zh-CN" sz="3200" b="1">
                <a:effectLst>
                  <a:outerShdw blurRad="38100" dist="38100" dir="2700000" algn="tl">
                    <a:srgbClr val="000000"/>
                  </a:outerShdw>
                </a:effectLst>
                <a:latin typeface="宋体" panose="02010600030101010101" pitchFamily="2" charset="-122"/>
              </a:rPr>
              <a:t>0</a:t>
            </a:r>
            <a:endParaRPr lang="en-US" altLang="zh-CN" sz="3200" b="1" baseline="-25000">
              <a:effectLst>
                <a:outerShdw blurRad="38100" dist="38100" dir="2700000" algn="tl">
                  <a:srgbClr val="000000"/>
                </a:outerShdw>
              </a:effectLst>
              <a:latin typeface="宋体" panose="02010600030101010101" pitchFamily="2" charset="-122"/>
            </a:endParaRPr>
          </a:p>
        </p:txBody>
      </p:sp>
      <p:sp>
        <p:nvSpPr>
          <p:cNvPr id="32773" name="Line 5"/>
          <p:cNvSpPr>
            <a:spLocks noChangeShapeType="1"/>
          </p:cNvSpPr>
          <p:nvPr/>
        </p:nvSpPr>
        <p:spPr bwMode="auto">
          <a:xfrm>
            <a:off x="4062414" y="5449889"/>
            <a:ext cx="1512887" cy="1587"/>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2774" name="Text Box 6"/>
          <p:cNvSpPr txBox="1">
            <a:spLocks noChangeArrowheads="1"/>
          </p:cNvSpPr>
          <p:nvPr/>
        </p:nvSpPr>
        <p:spPr bwMode="auto">
          <a:xfrm>
            <a:off x="4348164" y="4945063"/>
            <a:ext cx="973137"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zh-CN" altLang="en-US" sz="2800" b="1">
                <a:effectLst>
                  <a:outerShdw blurRad="38100" dist="38100" dir="2700000" algn="tl">
                    <a:srgbClr val="000000"/>
                  </a:outerShdw>
                </a:effectLst>
                <a:latin typeface="楷体_GB2312" pitchFamily="49" charset="-122"/>
                <a:ea typeface="楷体_GB2312" pitchFamily="49" charset="-122"/>
              </a:rPr>
              <a:t>字母</a:t>
            </a:r>
          </a:p>
        </p:txBody>
      </p:sp>
      <p:sp>
        <p:nvSpPr>
          <p:cNvPr id="32775" name="未知"/>
          <p:cNvSpPr>
            <a:spLocks/>
          </p:cNvSpPr>
          <p:nvPr/>
        </p:nvSpPr>
        <p:spPr bwMode="auto">
          <a:xfrm>
            <a:off x="5537201" y="4722814"/>
            <a:ext cx="606425" cy="473075"/>
          </a:xfrm>
          <a:custGeom>
            <a:avLst/>
            <a:gdLst>
              <a:gd name="T0" fmla="*/ 432 w 515"/>
              <a:gd name="T1" fmla="*/ 226 h 226"/>
              <a:gd name="T2" fmla="*/ 477 w 515"/>
              <a:gd name="T3" fmla="*/ 90 h 226"/>
              <a:gd name="T4" fmla="*/ 205 w 515"/>
              <a:gd name="T5" fmla="*/ 0 h 226"/>
              <a:gd name="T6" fmla="*/ 23 w 515"/>
              <a:gd name="T7" fmla="*/ 90 h 226"/>
              <a:gd name="T8" fmla="*/ 69 w 515"/>
              <a:gd name="T9" fmla="*/ 226 h 226"/>
            </a:gdLst>
            <a:ahLst/>
            <a:cxnLst>
              <a:cxn ang="0">
                <a:pos x="T0" y="T1"/>
              </a:cxn>
              <a:cxn ang="0">
                <a:pos x="T2" y="T3"/>
              </a:cxn>
              <a:cxn ang="0">
                <a:pos x="T4" y="T5"/>
              </a:cxn>
              <a:cxn ang="0">
                <a:pos x="T6" y="T7"/>
              </a:cxn>
              <a:cxn ang="0">
                <a:pos x="T8" y="T9"/>
              </a:cxn>
            </a:cxnLst>
            <a:rect l="0" t="0" r="r" b="b"/>
            <a:pathLst>
              <a:path w="515" h="226">
                <a:moveTo>
                  <a:pt x="432" y="226"/>
                </a:moveTo>
                <a:cubicBezTo>
                  <a:pt x="473" y="177"/>
                  <a:pt x="515" y="128"/>
                  <a:pt x="477" y="90"/>
                </a:cubicBezTo>
                <a:cubicBezTo>
                  <a:pt x="439" y="52"/>
                  <a:pt x="281" y="0"/>
                  <a:pt x="205" y="0"/>
                </a:cubicBezTo>
                <a:cubicBezTo>
                  <a:pt x="129" y="0"/>
                  <a:pt x="46" y="53"/>
                  <a:pt x="23" y="90"/>
                </a:cubicBezTo>
                <a:cubicBezTo>
                  <a:pt x="0" y="127"/>
                  <a:pt x="34" y="176"/>
                  <a:pt x="69" y="226"/>
                </a:cubicBezTo>
              </a:path>
            </a:pathLst>
          </a:custGeom>
          <a:noFill/>
          <a:ln w="38100" cap="flat" cmpd="sng">
            <a:solidFill>
              <a:schemeClr val="tx1"/>
            </a:solidFill>
            <a:round/>
            <a:headEn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2776" name="Text Box 8"/>
          <p:cNvSpPr txBox="1">
            <a:spLocks noChangeArrowheads="1"/>
          </p:cNvSpPr>
          <p:nvPr/>
        </p:nvSpPr>
        <p:spPr bwMode="auto">
          <a:xfrm>
            <a:off x="4873626" y="4229101"/>
            <a:ext cx="2606675"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zh-CN" altLang="en-US" sz="2800" b="1">
                <a:effectLst>
                  <a:outerShdw blurRad="38100" dist="38100" dir="2700000" algn="tl">
                    <a:srgbClr val="000000"/>
                  </a:outerShdw>
                </a:effectLst>
                <a:latin typeface="楷体_GB2312" pitchFamily="49" charset="-122"/>
                <a:ea typeface="楷体_GB2312" pitchFamily="49" charset="-122"/>
              </a:rPr>
              <a:t>字母或数字</a:t>
            </a:r>
          </a:p>
        </p:txBody>
      </p:sp>
      <p:sp>
        <p:nvSpPr>
          <p:cNvPr id="32777" name="Line 9"/>
          <p:cNvSpPr>
            <a:spLocks noChangeShapeType="1"/>
          </p:cNvSpPr>
          <p:nvPr/>
        </p:nvSpPr>
        <p:spPr bwMode="auto">
          <a:xfrm>
            <a:off x="6172200" y="5445125"/>
            <a:ext cx="1512888" cy="1588"/>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2778" name="Text Box 10"/>
          <p:cNvSpPr txBox="1">
            <a:spLocks noChangeArrowheads="1"/>
          </p:cNvSpPr>
          <p:nvPr/>
        </p:nvSpPr>
        <p:spPr bwMode="auto">
          <a:xfrm>
            <a:off x="6478588" y="4913313"/>
            <a:ext cx="10414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zh-CN" altLang="en-US" sz="2800" b="1">
                <a:effectLst>
                  <a:outerShdw blurRad="38100" dist="38100" dir="2700000" algn="tl">
                    <a:srgbClr val="000000"/>
                  </a:outerShdw>
                </a:effectLst>
                <a:latin typeface="楷体_GB2312" pitchFamily="49" charset="-122"/>
                <a:ea typeface="楷体_GB2312" pitchFamily="49" charset="-122"/>
              </a:rPr>
              <a:t>其他</a:t>
            </a:r>
          </a:p>
        </p:txBody>
      </p:sp>
      <p:grpSp>
        <p:nvGrpSpPr>
          <p:cNvPr id="32779" name="Group 11"/>
          <p:cNvGrpSpPr>
            <a:grpSpLocks/>
          </p:cNvGrpSpPr>
          <p:nvPr/>
        </p:nvGrpSpPr>
        <p:grpSpPr bwMode="auto">
          <a:xfrm>
            <a:off x="7658100" y="5062539"/>
            <a:ext cx="795338" cy="795337"/>
            <a:chOff x="0" y="0"/>
            <a:chExt cx="317" cy="317"/>
          </a:xfrm>
        </p:grpSpPr>
        <p:sp>
          <p:nvSpPr>
            <p:cNvPr id="32780" name="Oval 12"/>
            <p:cNvSpPr>
              <a:spLocks noChangeArrowheads="1"/>
            </p:cNvSpPr>
            <p:nvPr/>
          </p:nvSpPr>
          <p:spPr bwMode="auto">
            <a:xfrm>
              <a:off x="0" y="0"/>
              <a:ext cx="317" cy="31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2781" name="Oval 13"/>
            <p:cNvSpPr>
              <a:spLocks noChangeArrowheads="1"/>
            </p:cNvSpPr>
            <p:nvPr/>
          </p:nvSpPr>
          <p:spPr bwMode="auto">
            <a:xfrm>
              <a:off x="45" y="45"/>
              <a:ext cx="227" cy="22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folHlink"/>
                </a:buClr>
                <a:buSzPct val="60000"/>
                <a:buFont typeface="Wingdings" panose="05000000000000000000" pitchFamily="2" charset="2"/>
                <a:buNone/>
              </a:pPr>
              <a:r>
                <a:rPr lang="en-US" altLang="zh-CN" sz="3200" b="1">
                  <a:effectLst>
                    <a:outerShdw blurRad="38100" dist="38100" dir="2700000" algn="tl">
                      <a:srgbClr val="000000"/>
                    </a:outerShdw>
                  </a:effectLst>
                  <a:latin typeface="宋体" panose="02010600030101010101" pitchFamily="2" charset="-122"/>
                </a:rPr>
                <a:t>2</a:t>
              </a:r>
            </a:p>
          </p:txBody>
        </p:sp>
      </p:grpSp>
      <p:sp>
        <p:nvSpPr>
          <p:cNvPr id="32782" name="Text Box 14"/>
          <p:cNvSpPr txBox="1">
            <a:spLocks noChangeArrowheads="1"/>
          </p:cNvSpPr>
          <p:nvPr/>
        </p:nvSpPr>
        <p:spPr bwMode="auto">
          <a:xfrm>
            <a:off x="8331201" y="4892675"/>
            <a:ext cx="360363"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zh-CN" altLang="en-US" sz="3200" b="1">
                <a:effectLst>
                  <a:outerShdw blurRad="38100" dist="38100" dir="2700000" algn="tl">
                    <a:srgbClr val="000000"/>
                  </a:outerShdw>
                </a:effectLst>
                <a:latin typeface="宋体" panose="02010600030101010101" pitchFamily="2" charset="-122"/>
              </a:rPr>
              <a:t>*</a:t>
            </a:r>
          </a:p>
        </p:txBody>
      </p:sp>
      <p:sp>
        <p:nvSpPr>
          <p:cNvPr id="32783" name="Oval 15"/>
          <p:cNvSpPr>
            <a:spLocks noChangeArrowheads="1"/>
          </p:cNvSpPr>
          <p:nvPr/>
        </p:nvSpPr>
        <p:spPr bwMode="auto">
          <a:xfrm>
            <a:off x="5559426" y="5164138"/>
            <a:ext cx="569913" cy="569912"/>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folHlink"/>
              </a:buClr>
              <a:buSzPct val="60000"/>
              <a:buFont typeface="Wingdings" panose="05000000000000000000" pitchFamily="2" charset="2"/>
              <a:buNone/>
            </a:pPr>
            <a:r>
              <a:rPr lang="en-US" altLang="zh-CN" sz="3200" b="1">
                <a:effectLst>
                  <a:outerShdw blurRad="38100" dist="38100" dir="2700000" algn="tl">
                    <a:srgbClr val="000000"/>
                  </a:outerShdw>
                </a:effectLst>
                <a:latin typeface="宋体" panose="02010600030101010101" pitchFamily="2" charset="-122"/>
              </a:rPr>
              <a:t>1</a:t>
            </a:r>
          </a:p>
        </p:txBody>
      </p:sp>
      <p:sp>
        <p:nvSpPr>
          <p:cNvPr id="32784" name="Text Box 16"/>
          <p:cNvSpPr txBox="1">
            <a:spLocks noChangeArrowheads="1"/>
          </p:cNvSpPr>
          <p:nvPr/>
        </p:nvSpPr>
        <p:spPr bwMode="auto">
          <a:xfrm>
            <a:off x="6448426" y="1128714"/>
            <a:ext cx="3198813" cy="598487"/>
          </a:xfrm>
          <a:prstGeom prst="rect">
            <a:avLst/>
          </a:prstGeom>
          <a:noFill/>
          <a:ln w="19050">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200" b="1">
                <a:latin typeface="Times New Roman" panose="02020603050405020304" pitchFamily="18" charset="0"/>
              </a:rPr>
              <a:t>… int a7d; …</a:t>
            </a:r>
          </a:p>
        </p:txBody>
      </p:sp>
      <p:sp>
        <p:nvSpPr>
          <p:cNvPr id="32786" name="Line 18"/>
          <p:cNvSpPr>
            <a:spLocks noChangeShapeType="1"/>
          </p:cNvSpPr>
          <p:nvPr/>
        </p:nvSpPr>
        <p:spPr bwMode="auto">
          <a:xfrm flipV="1">
            <a:off x="7597776" y="1762126"/>
            <a:ext cx="68263" cy="358775"/>
          </a:xfrm>
          <a:prstGeom prst="line">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87" name="Line 19"/>
          <p:cNvSpPr>
            <a:spLocks noChangeShapeType="1"/>
          </p:cNvSpPr>
          <p:nvPr/>
        </p:nvSpPr>
        <p:spPr bwMode="auto">
          <a:xfrm flipH="1" flipV="1">
            <a:off x="7764463" y="1757363"/>
            <a:ext cx="76200" cy="381000"/>
          </a:xfrm>
          <a:prstGeom prst="line">
            <a:avLst/>
          </a:prstGeom>
          <a:noFill/>
          <a:ln w="25400">
            <a:solidFill>
              <a:srgbClr val="00FFFF"/>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88" name="Line 20"/>
          <p:cNvSpPr>
            <a:spLocks noChangeShapeType="1"/>
          </p:cNvSpPr>
          <p:nvPr/>
        </p:nvSpPr>
        <p:spPr bwMode="auto">
          <a:xfrm flipH="1" flipV="1">
            <a:off x="7964488" y="1774825"/>
            <a:ext cx="76200" cy="381000"/>
          </a:xfrm>
          <a:prstGeom prst="line">
            <a:avLst/>
          </a:prstGeom>
          <a:noFill/>
          <a:ln w="25400">
            <a:solidFill>
              <a:srgbClr val="00FFFF"/>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89" name="Line 21"/>
          <p:cNvSpPr>
            <a:spLocks noChangeShapeType="1"/>
          </p:cNvSpPr>
          <p:nvPr/>
        </p:nvSpPr>
        <p:spPr bwMode="auto">
          <a:xfrm flipH="1" flipV="1">
            <a:off x="8186738" y="1774825"/>
            <a:ext cx="76200" cy="381000"/>
          </a:xfrm>
          <a:prstGeom prst="line">
            <a:avLst/>
          </a:prstGeom>
          <a:noFill/>
          <a:ln w="25400">
            <a:solidFill>
              <a:srgbClr val="00FFFF"/>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90" name="Line 22"/>
          <p:cNvSpPr>
            <a:spLocks noChangeShapeType="1"/>
          </p:cNvSpPr>
          <p:nvPr/>
        </p:nvSpPr>
        <p:spPr bwMode="auto">
          <a:xfrm flipH="1" flipV="1">
            <a:off x="8362950" y="1768475"/>
            <a:ext cx="76200" cy="381000"/>
          </a:xfrm>
          <a:prstGeom prst="line">
            <a:avLst/>
          </a:prstGeom>
          <a:noFill/>
          <a:ln w="25400">
            <a:solidFill>
              <a:srgbClr val="00FFFF"/>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extLst>
      <p:ext uri="{BB962C8B-B14F-4D97-AF65-F5344CB8AC3E}">
        <p14:creationId xmlns:p14="http://schemas.microsoft.com/office/powerpoint/2010/main" val="35437695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2784"/>
                                        </p:tgtEl>
                                        <p:attrNameLst>
                                          <p:attrName>style.visibility</p:attrName>
                                        </p:attrNameLst>
                                      </p:cBhvr>
                                      <p:to>
                                        <p:strVal val="visible"/>
                                      </p:to>
                                    </p:set>
                                    <p:animEffect transition="in" filter="blinds(horizontal)">
                                      <p:cBhvr>
                                        <p:cTn id="7" dur="500"/>
                                        <p:tgtEl>
                                          <p:spTgt spid="3278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2786"/>
                                        </p:tgtEl>
                                        <p:attrNameLst>
                                          <p:attrName>style.visibility</p:attrName>
                                        </p:attrNameLst>
                                      </p:cBhvr>
                                      <p:to>
                                        <p:strVal val="visible"/>
                                      </p:to>
                                    </p:set>
                                    <p:animEffect transition="in" filter="blinds(horizontal)">
                                      <p:cBhvr>
                                        <p:cTn id="12" dur="500"/>
                                        <p:tgtEl>
                                          <p:spTgt spid="3278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2787"/>
                                        </p:tgtEl>
                                        <p:attrNameLst>
                                          <p:attrName>style.visibility</p:attrName>
                                        </p:attrNameLst>
                                      </p:cBhvr>
                                      <p:to>
                                        <p:strVal val="visible"/>
                                      </p:to>
                                    </p:set>
                                    <p:animEffect transition="in" filter="blinds(horizontal)">
                                      <p:cBhvr>
                                        <p:cTn id="17" dur="500"/>
                                        <p:tgtEl>
                                          <p:spTgt spid="3278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 presetClass="exit" presetSubtype="0" fill="hold" nodeType="clickEffect">
                                  <p:stCondLst>
                                    <p:cond delay="0"/>
                                  </p:stCondLst>
                                  <p:childTnLst>
                                    <p:set>
                                      <p:cBhvr>
                                        <p:cTn id="21" dur="1" fill="hold">
                                          <p:stCondLst>
                                            <p:cond delay="0"/>
                                          </p:stCondLst>
                                        </p:cTn>
                                        <p:tgtEl>
                                          <p:spTgt spid="32787"/>
                                        </p:tgtEl>
                                        <p:attrNameLst>
                                          <p:attrName>style.visibility</p:attrName>
                                        </p:attrNameLst>
                                      </p:cBhvr>
                                      <p:to>
                                        <p:strVal val="hidden"/>
                                      </p:to>
                                    </p:set>
                                  </p:childTnLst>
                                </p:cTn>
                              </p:par>
                            </p:childTnLst>
                          </p:cTn>
                        </p:par>
                      </p:childTnLst>
                    </p:cTn>
                  </p:par>
                  <p:par>
                    <p:cTn id="22" fill="hold" nodeType="clickPar">
                      <p:stCondLst>
                        <p:cond delay="indefinite"/>
                      </p:stCondLst>
                      <p:childTnLst>
                        <p:par>
                          <p:cTn id="23" fill="hold" nodeType="withGroup">
                            <p:stCondLst>
                              <p:cond delay="0"/>
                            </p:stCondLst>
                            <p:childTnLst>
                              <p:par>
                                <p:cTn id="24" presetID="3" presetClass="entr" presetSubtype="10" fill="hold" nodeType="clickEffect">
                                  <p:stCondLst>
                                    <p:cond delay="0"/>
                                  </p:stCondLst>
                                  <p:childTnLst>
                                    <p:set>
                                      <p:cBhvr>
                                        <p:cTn id="25" dur="1" fill="hold">
                                          <p:stCondLst>
                                            <p:cond delay="0"/>
                                          </p:stCondLst>
                                        </p:cTn>
                                        <p:tgtEl>
                                          <p:spTgt spid="32788"/>
                                        </p:tgtEl>
                                        <p:attrNameLst>
                                          <p:attrName>style.visibility</p:attrName>
                                        </p:attrNameLst>
                                      </p:cBhvr>
                                      <p:to>
                                        <p:strVal val="visible"/>
                                      </p:to>
                                    </p:set>
                                    <p:animEffect transition="in" filter="blinds(horizontal)">
                                      <p:cBhvr>
                                        <p:cTn id="26" dur="500"/>
                                        <p:tgtEl>
                                          <p:spTgt spid="32788"/>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xit" presetSubtype="0" fill="hold" nodeType="clickEffect">
                                  <p:stCondLst>
                                    <p:cond delay="0"/>
                                  </p:stCondLst>
                                  <p:childTnLst>
                                    <p:set>
                                      <p:cBhvr>
                                        <p:cTn id="30" dur="1" fill="hold">
                                          <p:stCondLst>
                                            <p:cond delay="0"/>
                                          </p:stCondLst>
                                        </p:cTn>
                                        <p:tgtEl>
                                          <p:spTgt spid="32788"/>
                                        </p:tgtEl>
                                        <p:attrNameLst>
                                          <p:attrName>style.visibility</p:attrName>
                                        </p:attrNameLst>
                                      </p:cBhvr>
                                      <p:to>
                                        <p:strVal val="hidden"/>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3" presetClass="entr" presetSubtype="10" fill="hold" nodeType="clickEffect">
                                  <p:stCondLst>
                                    <p:cond delay="0"/>
                                  </p:stCondLst>
                                  <p:childTnLst>
                                    <p:set>
                                      <p:cBhvr>
                                        <p:cTn id="34" dur="1" fill="hold">
                                          <p:stCondLst>
                                            <p:cond delay="0"/>
                                          </p:stCondLst>
                                        </p:cTn>
                                        <p:tgtEl>
                                          <p:spTgt spid="32789"/>
                                        </p:tgtEl>
                                        <p:attrNameLst>
                                          <p:attrName>style.visibility</p:attrName>
                                        </p:attrNameLst>
                                      </p:cBhvr>
                                      <p:to>
                                        <p:strVal val="visible"/>
                                      </p:to>
                                    </p:set>
                                    <p:animEffect transition="in" filter="blinds(horizontal)">
                                      <p:cBhvr>
                                        <p:cTn id="35" dur="500"/>
                                        <p:tgtEl>
                                          <p:spTgt spid="32789"/>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1" presetClass="exit" presetSubtype="0" fill="hold" nodeType="clickEffect">
                                  <p:stCondLst>
                                    <p:cond delay="0"/>
                                  </p:stCondLst>
                                  <p:childTnLst>
                                    <p:set>
                                      <p:cBhvr>
                                        <p:cTn id="39" dur="1" fill="hold">
                                          <p:stCondLst>
                                            <p:cond delay="0"/>
                                          </p:stCondLst>
                                        </p:cTn>
                                        <p:tgtEl>
                                          <p:spTgt spid="32789"/>
                                        </p:tgtEl>
                                        <p:attrNameLst>
                                          <p:attrName>style.visibility</p:attrName>
                                        </p:attrNameLst>
                                      </p:cBhvr>
                                      <p:to>
                                        <p:strVal val="hidden"/>
                                      </p:to>
                                    </p:set>
                                  </p:childTnLst>
                                </p:cTn>
                              </p:par>
                            </p:childTnLst>
                          </p:cTn>
                        </p:par>
                      </p:childTnLst>
                    </p:cTn>
                  </p:par>
                  <p:par>
                    <p:cTn id="40" fill="hold" nodeType="clickPar">
                      <p:stCondLst>
                        <p:cond delay="indefinite"/>
                      </p:stCondLst>
                      <p:childTnLst>
                        <p:par>
                          <p:cTn id="41" fill="hold" nodeType="withGroup">
                            <p:stCondLst>
                              <p:cond delay="0"/>
                            </p:stCondLst>
                            <p:childTnLst>
                              <p:par>
                                <p:cTn id="42" presetID="3" presetClass="entr" presetSubtype="10" fill="hold" nodeType="clickEffect">
                                  <p:stCondLst>
                                    <p:cond delay="0"/>
                                  </p:stCondLst>
                                  <p:childTnLst>
                                    <p:set>
                                      <p:cBhvr>
                                        <p:cTn id="43" dur="1" fill="hold">
                                          <p:stCondLst>
                                            <p:cond delay="0"/>
                                          </p:stCondLst>
                                        </p:cTn>
                                        <p:tgtEl>
                                          <p:spTgt spid="32790"/>
                                        </p:tgtEl>
                                        <p:attrNameLst>
                                          <p:attrName>style.visibility</p:attrName>
                                        </p:attrNameLst>
                                      </p:cBhvr>
                                      <p:to>
                                        <p:strVal val="visible"/>
                                      </p:to>
                                    </p:set>
                                    <p:animEffect transition="in" filter="blinds(horizontal)">
                                      <p:cBhvr>
                                        <p:cTn id="44" dur="500"/>
                                        <p:tgtEl>
                                          <p:spTgt spid="327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8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17D3442-A567-4384-AA53-76745929FA1C}" type="slidenum">
              <a:rPr lang="zh-CN" altLang="en-US"/>
              <a:pPr/>
              <a:t>27</a:t>
            </a:fld>
            <a:endParaRPr lang="en-US" altLang="zh-CN"/>
          </a:p>
        </p:txBody>
      </p:sp>
      <p:sp>
        <p:nvSpPr>
          <p:cNvPr id="33794" name="Rectangle 2"/>
          <p:cNvSpPr>
            <a:spLocks noChangeArrowheads="1"/>
          </p:cNvSpPr>
          <p:nvPr/>
        </p:nvSpPr>
        <p:spPr bwMode="auto">
          <a:xfrm>
            <a:off x="1638299" y="193675"/>
            <a:ext cx="8812213" cy="1572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§3.3    </a:t>
            </a:r>
            <a:r>
              <a:rPr lang="zh-CN" altLang="en-US" sz="3600" b="1" dirty="0">
                <a:solidFill>
                  <a:srgbClr val="FFC000"/>
                </a:solidFill>
                <a:latin typeface="Times New Roman" panose="02020603050405020304" pitchFamily="18" charset="0"/>
              </a:rPr>
              <a:t>正规文法和状态转换图</a:t>
            </a:r>
          </a:p>
          <a:p>
            <a:pPr>
              <a:lnSpc>
                <a:spcPct val="120000"/>
              </a:lnSpc>
              <a:buFont typeface="Wingdings 2" panose="05020102010507070707" pitchFamily="18" charset="2"/>
              <a:buNone/>
            </a:pPr>
            <a:r>
              <a:rPr lang="zh-CN" altLang="en-US" sz="3200" b="1" dirty="0">
                <a:latin typeface="Times New Roman" panose="02020603050405020304" pitchFamily="18" charset="0"/>
              </a:rPr>
              <a:t>二、状态转换图</a:t>
            </a:r>
          </a:p>
          <a:p>
            <a:pPr>
              <a:lnSpc>
                <a:spcPct val="120000"/>
              </a:lnSpc>
              <a:buFont typeface="Wingdings 2" panose="05020102010507070707" pitchFamily="18" charset="2"/>
              <a:buNone/>
            </a:pPr>
            <a:r>
              <a:rPr lang="en-US" altLang="zh-CN" sz="2800" b="1" dirty="0">
                <a:solidFill>
                  <a:srgbClr val="FFC000"/>
                </a:solidFill>
                <a:latin typeface="楷体_GB2312" pitchFamily="49" charset="-122"/>
                <a:ea typeface="楷体_GB2312" pitchFamily="49" charset="-122"/>
              </a:rPr>
              <a:t>2</a:t>
            </a:r>
            <a:r>
              <a:rPr lang="zh-CN" altLang="en-US" sz="2800" b="1" dirty="0">
                <a:solidFill>
                  <a:srgbClr val="FFC000"/>
                </a:solidFill>
                <a:latin typeface="楷体_GB2312" pitchFamily="49" charset="-122"/>
                <a:ea typeface="楷体_GB2312" pitchFamily="49" charset="-122"/>
              </a:rPr>
              <a:t>、功能</a:t>
            </a:r>
          </a:p>
          <a:p>
            <a:pPr>
              <a:lnSpc>
                <a:spcPct val="120000"/>
              </a:lnSpc>
              <a:buFont typeface="Wingdings 2" panose="05020102010507070707" pitchFamily="18" charset="2"/>
              <a:buNone/>
            </a:pPr>
            <a:endParaRPr lang="zh-CN" altLang="en-US" sz="2800" b="1" dirty="0">
              <a:solidFill>
                <a:srgbClr val="FFFF00"/>
              </a:solidFill>
              <a:latin typeface="楷体_GB2312" pitchFamily="49" charset="-122"/>
              <a:ea typeface="楷体_GB2312" pitchFamily="49" charset="-122"/>
            </a:endParaRPr>
          </a:p>
        </p:txBody>
      </p:sp>
      <p:sp>
        <p:nvSpPr>
          <p:cNvPr id="33795" name="Rectangle 3"/>
          <p:cNvSpPr>
            <a:spLocks noChangeArrowheads="1"/>
          </p:cNvSpPr>
          <p:nvPr/>
        </p:nvSpPr>
        <p:spPr bwMode="auto">
          <a:xfrm>
            <a:off x="1638300" y="2176463"/>
            <a:ext cx="8864600"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spcBef>
                <a:spcPct val="10000"/>
              </a:spcBef>
              <a:buFont typeface="Wingdings 2" panose="05020102010507070707" pitchFamily="18" charset="2"/>
              <a:buNone/>
            </a:pPr>
            <a:r>
              <a:rPr lang="zh-CN" altLang="en-US" sz="2200" b="1" dirty="0">
                <a:latin typeface="Times New Roman" panose="02020603050405020304" pitchFamily="18" charset="0"/>
                <a:ea typeface="楷体_GB2312" pitchFamily="49" charset="-122"/>
              </a:rPr>
              <a:t>        其中０为初态，２为终态（双圆圈表示）。这个转换图识别（接</a:t>
            </a:r>
          </a:p>
          <a:p>
            <a:pPr algn="just">
              <a:spcBef>
                <a:spcPct val="10000"/>
              </a:spcBef>
              <a:buFont typeface="Wingdings 2" panose="05020102010507070707" pitchFamily="18" charset="2"/>
              <a:buNone/>
            </a:pPr>
            <a:r>
              <a:rPr lang="zh-CN" altLang="en-US" sz="2200" b="1" dirty="0">
                <a:latin typeface="Times New Roman" panose="02020603050405020304" pitchFamily="18" charset="0"/>
                <a:ea typeface="楷体_GB2312" pitchFamily="49" charset="-122"/>
              </a:rPr>
              <a:t>受）标识符过程是：</a:t>
            </a:r>
          </a:p>
          <a:p>
            <a:pPr algn="just">
              <a:spcBef>
                <a:spcPct val="10000"/>
              </a:spcBef>
              <a:buFont typeface="Wingdings 2" panose="05020102010507070707" pitchFamily="18" charset="2"/>
              <a:buNone/>
            </a:pPr>
            <a:r>
              <a:rPr lang="zh-CN" altLang="en-US" sz="2200" b="1" dirty="0">
                <a:latin typeface="Times New Roman" panose="02020603050405020304" pitchFamily="18" charset="0"/>
                <a:ea typeface="楷体_GB2312" pitchFamily="49" charset="-122"/>
              </a:rPr>
              <a:t> （</a:t>
            </a:r>
            <a:r>
              <a:rPr lang="en-US" altLang="zh-CN" sz="2200" b="1" dirty="0">
                <a:latin typeface="Times New Roman" panose="02020603050405020304" pitchFamily="18" charset="0"/>
                <a:ea typeface="楷体_GB2312" pitchFamily="49" charset="-122"/>
              </a:rPr>
              <a:t>1</a:t>
            </a:r>
            <a:r>
              <a:rPr lang="zh-CN" altLang="en-US" sz="2200" b="1" dirty="0">
                <a:latin typeface="Times New Roman" panose="02020603050405020304" pitchFamily="18" charset="0"/>
                <a:ea typeface="楷体_GB2312" pitchFamily="49" charset="-122"/>
              </a:rPr>
              <a:t>）从初态０开始，若在状态０下输入字符是一个字母则转入状态１</a:t>
            </a:r>
          </a:p>
          <a:p>
            <a:pPr algn="just">
              <a:spcBef>
                <a:spcPct val="10000"/>
              </a:spcBef>
              <a:buFont typeface="Wingdings 2" panose="05020102010507070707" pitchFamily="18" charset="2"/>
              <a:buNone/>
            </a:pPr>
            <a:r>
              <a:rPr lang="zh-CN" altLang="en-US" sz="2200" b="1" dirty="0">
                <a:latin typeface="Times New Roman" panose="02020603050405020304" pitchFamily="18" charset="0"/>
                <a:ea typeface="楷体_GB2312" pitchFamily="49" charset="-122"/>
              </a:rPr>
              <a:t> （</a:t>
            </a:r>
            <a:r>
              <a:rPr lang="en-US" altLang="zh-CN" sz="2200" b="1" dirty="0">
                <a:latin typeface="Times New Roman" panose="02020603050405020304" pitchFamily="18" charset="0"/>
                <a:ea typeface="楷体_GB2312" pitchFamily="49" charset="-122"/>
              </a:rPr>
              <a:t>2</a:t>
            </a:r>
            <a:r>
              <a:rPr lang="zh-CN" altLang="en-US" sz="2200" b="1" dirty="0">
                <a:latin typeface="Times New Roman" panose="02020603050405020304" pitchFamily="18" charset="0"/>
                <a:ea typeface="楷体_GB2312" pitchFamily="49" charset="-122"/>
              </a:rPr>
              <a:t>）在状态１之下，若下一个输入字符为字母或数字，则读进它，并     </a:t>
            </a:r>
          </a:p>
          <a:p>
            <a:pPr algn="just">
              <a:spcBef>
                <a:spcPct val="10000"/>
              </a:spcBef>
              <a:buFont typeface="Wingdings 2" panose="05020102010507070707" pitchFamily="18" charset="2"/>
              <a:buNone/>
            </a:pPr>
            <a:r>
              <a:rPr lang="zh-CN" altLang="en-US" sz="2200" b="1" dirty="0">
                <a:latin typeface="Times New Roman" panose="02020603050405020304" pitchFamily="18" charset="0"/>
                <a:ea typeface="楷体_GB2312" pitchFamily="49" charset="-122"/>
              </a:rPr>
              <a:t>           重新进入状态</a:t>
            </a:r>
            <a:r>
              <a:rPr lang="en-US" altLang="zh-CN" sz="2200" b="1" dirty="0">
                <a:latin typeface="Times New Roman" panose="02020603050405020304" pitchFamily="18" charset="0"/>
                <a:ea typeface="楷体_GB2312" pitchFamily="49" charset="-122"/>
              </a:rPr>
              <a:t>1</a:t>
            </a:r>
            <a:r>
              <a:rPr lang="zh-CN" altLang="en-US" sz="2200" b="1" dirty="0">
                <a:latin typeface="Times New Roman" panose="02020603050405020304" pitchFamily="18" charset="0"/>
                <a:ea typeface="楷体_GB2312" pitchFamily="49" charset="-122"/>
              </a:rPr>
              <a:t>。</a:t>
            </a:r>
          </a:p>
          <a:p>
            <a:pPr algn="just">
              <a:spcBef>
                <a:spcPct val="10000"/>
              </a:spcBef>
              <a:buFont typeface="Wingdings 2" panose="05020102010507070707" pitchFamily="18" charset="2"/>
              <a:buNone/>
            </a:pPr>
            <a:r>
              <a:rPr lang="zh-CN" altLang="en-US" sz="2200" b="1" dirty="0">
                <a:latin typeface="Times New Roman" panose="02020603050405020304" pitchFamily="18" charset="0"/>
                <a:ea typeface="楷体_GB2312" pitchFamily="49" charset="-122"/>
              </a:rPr>
              <a:t> （</a:t>
            </a:r>
            <a:r>
              <a:rPr lang="en-US" altLang="zh-CN" sz="2200" b="1" dirty="0">
                <a:latin typeface="Times New Roman" panose="02020603050405020304" pitchFamily="18" charset="0"/>
                <a:ea typeface="楷体_GB2312" pitchFamily="49" charset="-122"/>
              </a:rPr>
              <a:t>3</a:t>
            </a:r>
            <a:r>
              <a:rPr lang="zh-CN" altLang="en-US" sz="2200" b="1" dirty="0">
                <a:latin typeface="Times New Roman" panose="02020603050405020304" pitchFamily="18" charset="0"/>
                <a:ea typeface="楷体_GB2312" pitchFamily="49" charset="-122"/>
              </a:rPr>
              <a:t>）重复（</a:t>
            </a:r>
            <a:r>
              <a:rPr lang="en-US" altLang="zh-CN" sz="2200" b="1" dirty="0">
                <a:latin typeface="Times New Roman" panose="02020603050405020304" pitchFamily="18" charset="0"/>
                <a:ea typeface="楷体_GB2312" pitchFamily="49" charset="-122"/>
              </a:rPr>
              <a:t>2</a:t>
            </a:r>
            <a:r>
              <a:rPr lang="zh-CN" altLang="en-US" sz="2200" b="1" dirty="0">
                <a:latin typeface="Times New Roman" panose="02020603050405020304" pitchFamily="18" charset="0"/>
                <a:ea typeface="楷体_GB2312" pitchFamily="49" charset="-122"/>
              </a:rPr>
              <a:t>），直到状态１发现输入字符不再是字母或数字时就进</a:t>
            </a:r>
          </a:p>
          <a:p>
            <a:pPr algn="just">
              <a:spcBef>
                <a:spcPct val="10000"/>
              </a:spcBef>
              <a:buFont typeface="Wingdings 2" panose="05020102010507070707" pitchFamily="18" charset="2"/>
              <a:buNone/>
            </a:pPr>
            <a:r>
              <a:rPr lang="zh-CN" altLang="en-US" sz="2200" b="1" dirty="0">
                <a:latin typeface="Times New Roman" panose="02020603050405020304" pitchFamily="18" charset="0"/>
                <a:ea typeface="楷体_GB2312" pitchFamily="49" charset="-122"/>
              </a:rPr>
              <a:t>           入状态２。状２是终态，它意味着到此已识别出一个标识符，识</a:t>
            </a:r>
          </a:p>
          <a:p>
            <a:pPr algn="just">
              <a:spcBef>
                <a:spcPct val="10000"/>
              </a:spcBef>
              <a:buFont typeface="Wingdings 2" panose="05020102010507070707" pitchFamily="18" charset="2"/>
              <a:buNone/>
            </a:pPr>
            <a:r>
              <a:rPr lang="zh-CN" altLang="en-US" sz="2200" b="1" dirty="0">
                <a:latin typeface="Times New Roman" panose="02020603050405020304" pitchFamily="18" charset="0"/>
                <a:ea typeface="楷体_GB2312" pitchFamily="49" charset="-122"/>
              </a:rPr>
              <a:t>           别过程宣告终止。</a:t>
            </a:r>
          </a:p>
          <a:p>
            <a:pPr algn="just">
              <a:spcBef>
                <a:spcPct val="10000"/>
              </a:spcBef>
              <a:buFont typeface="Wingdings 2" panose="05020102010507070707" pitchFamily="18" charset="2"/>
              <a:buNone/>
            </a:pPr>
            <a:r>
              <a:rPr lang="zh-CN" altLang="en-US" sz="2200" b="1" dirty="0">
                <a:latin typeface="Times New Roman" panose="02020603050405020304" pitchFamily="18" charset="0"/>
                <a:ea typeface="楷体_GB2312" pitchFamily="49" charset="-122"/>
              </a:rPr>
              <a:t>        </a:t>
            </a:r>
            <a:r>
              <a:rPr lang="zh-CN" altLang="en-US" sz="2200" b="1" i="1" dirty="0">
                <a:solidFill>
                  <a:srgbClr val="FFC000"/>
                </a:solidFill>
                <a:latin typeface="Times New Roman" panose="02020603050405020304" pitchFamily="18" charset="0"/>
                <a:ea typeface="楷体_GB2312" pitchFamily="49" charset="-122"/>
              </a:rPr>
              <a:t>终态上打个星号，表示多读进一个不属于标识符的字符，应把它退还给输入串。</a:t>
            </a:r>
          </a:p>
          <a:p>
            <a:pPr algn="just">
              <a:spcBef>
                <a:spcPct val="10000"/>
              </a:spcBef>
              <a:buFont typeface="Wingdings 2" panose="05020102010507070707" pitchFamily="18" charset="2"/>
              <a:buNone/>
            </a:pPr>
            <a:r>
              <a:rPr lang="zh-CN" altLang="en-US" sz="2200" b="1" dirty="0">
                <a:latin typeface="Times New Roman" panose="02020603050405020304" pitchFamily="18" charset="0"/>
                <a:ea typeface="楷体_GB2312" pitchFamily="49" charset="-122"/>
              </a:rPr>
              <a:t> （</a:t>
            </a:r>
            <a:r>
              <a:rPr lang="en-US" altLang="zh-CN" sz="2200" b="1" dirty="0">
                <a:latin typeface="Times New Roman" panose="02020603050405020304" pitchFamily="18" charset="0"/>
                <a:ea typeface="楷体_GB2312" pitchFamily="49" charset="-122"/>
              </a:rPr>
              <a:t>4</a:t>
            </a:r>
            <a:r>
              <a:rPr lang="zh-CN" altLang="en-US" sz="2200" b="1" dirty="0">
                <a:latin typeface="Times New Roman" panose="02020603050405020304" pitchFamily="18" charset="0"/>
                <a:ea typeface="楷体_GB2312" pitchFamily="49" charset="-122"/>
              </a:rPr>
              <a:t>）如果在开始状态</a:t>
            </a:r>
            <a:r>
              <a:rPr lang="en-US" altLang="zh-CN" sz="2200" b="1" dirty="0">
                <a:latin typeface="Times New Roman" panose="02020603050405020304" pitchFamily="18" charset="0"/>
                <a:ea typeface="楷体_GB2312" pitchFamily="49" charset="-122"/>
              </a:rPr>
              <a:t>0</a:t>
            </a:r>
            <a:r>
              <a:rPr lang="zh-CN" altLang="en-US" sz="2200" b="1" dirty="0">
                <a:latin typeface="Times New Roman" panose="02020603050405020304" pitchFamily="18" charset="0"/>
                <a:ea typeface="楷体_GB2312" pitchFamily="49" charset="-122"/>
              </a:rPr>
              <a:t>下，输入字符不是字母，则意味着识别不出标   </a:t>
            </a:r>
          </a:p>
          <a:p>
            <a:pPr algn="just">
              <a:spcBef>
                <a:spcPct val="10000"/>
              </a:spcBef>
              <a:buFont typeface="Wingdings 2" panose="05020102010507070707" pitchFamily="18" charset="2"/>
              <a:buNone/>
            </a:pPr>
            <a:r>
              <a:rPr lang="zh-CN" altLang="en-US" sz="2200" b="1" dirty="0">
                <a:latin typeface="Times New Roman" panose="02020603050405020304" pitchFamily="18" charset="0"/>
                <a:ea typeface="楷体_GB2312" pitchFamily="49" charset="-122"/>
              </a:rPr>
              <a:t>           识符。</a:t>
            </a:r>
          </a:p>
        </p:txBody>
      </p:sp>
    </p:spTree>
    <p:extLst>
      <p:ext uri="{BB962C8B-B14F-4D97-AF65-F5344CB8AC3E}">
        <p14:creationId xmlns:p14="http://schemas.microsoft.com/office/powerpoint/2010/main" val="7337765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灯片编号占位符 5"/>
          <p:cNvSpPr>
            <a:spLocks noGrp="1"/>
          </p:cNvSpPr>
          <p:nvPr>
            <p:ph type="sldNum" sz="quarter" idx="11"/>
          </p:nvPr>
        </p:nvSpPr>
        <p:spPr>
          <a:xfrm>
            <a:off x="4648200" y="6248400"/>
            <a:ext cx="2895600" cy="4762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accent2"/>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accent2"/>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ctr">
              <a:spcBef>
                <a:spcPct val="0"/>
              </a:spcBef>
              <a:buClrTx/>
              <a:buSzTx/>
              <a:buFontTx/>
              <a:buNone/>
            </a:pPr>
            <a:fld id="{F5FEC295-0A08-4972-A854-28E1D7A0E7ED}" type="slidenum">
              <a:rPr lang="en-US" altLang="zh-CN" sz="1200">
                <a:latin typeface="Arial" panose="020B0604020202020204" pitchFamily="34" charset="0"/>
              </a:rPr>
              <a:pPr algn="ctr">
                <a:spcBef>
                  <a:spcPct val="0"/>
                </a:spcBef>
                <a:buClrTx/>
                <a:buSzTx/>
                <a:buFontTx/>
                <a:buNone/>
              </a:pPr>
              <a:t>28</a:t>
            </a:fld>
            <a:endParaRPr lang="en-US" altLang="zh-CN" sz="1200">
              <a:latin typeface="Arial" panose="020B0604020202020204" pitchFamily="34" charset="0"/>
            </a:endParaRPr>
          </a:p>
        </p:txBody>
      </p:sp>
      <p:sp>
        <p:nvSpPr>
          <p:cNvPr id="569348" name="Rectangle 4"/>
          <p:cNvSpPr>
            <a:spLocks noGrp="1" noChangeArrowheads="1"/>
          </p:cNvSpPr>
          <p:nvPr>
            <p:ph type="body" idx="1"/>
          </p:nvPr>
        </p:nvSpPr>
        <p:spPr>
          <a:xfrm>
            <a:off x="1930400" y="2387601"/>
            <a:ext cx="5226050" cy="4194175"/>
          </a:xfrm>
          <a:solidFill>
            <a:schemeClr val="accent2"/>
          </a:solidFill>
          <a:ln>
            <a:solidFill>
              <a:srgbClr val="FFFF00"/>
            </a:solidFill>
          </a:ln>
        </p:spPr>
        <p:txBody>
          <a:bodyPr>
            <a:normAutofit fontScale="92500" lnSpcReduction="20000"/>
          </a:bodyPr>
          <a:lstStyle/>
          <a:p>
            <a:pPr>
              <a:lnSpc>
                <a:spcPct val="80000"/>
              </a:lnSpc>
              <a:defRPr/>
            </a:pPr>
            <a:r>
              <a:rPr lang="en-US" altLang="zh-CN" sz="2000" b="1" dirty="0"/>
              <a:t>(1)&lt;</a:t>
            </a:r>
            <a:r>
              <a:rPr lang="zh-CN" altLang="en-US" sz="2000" b="1" dirty="0"/>
              <a:t>整数</a:t>
            </a:r>
            <a:r>
              <a:rPr lang="en-US" altLang="zh-CN" sz="2000" b="1" dirty="0"/>
              <a:t>&gt;∷=&lt;</a:t>
            </a:r>
            <a:r>
              <a:rPr lang="zh-CN" altLang="en-US" sz="2000" b="1" dirty="0"/>
              <a:t>数字串</a:t>
            </a:r>
            <a:r>
              <a:rPr lang="en-US" altLang="zh-CN" sz="2000" b="1" dirty="0"/>
              <a:t>&gt;        </a:t>
            </a:r>
          </a:p>
          <a:p>
            <a:pPr>
              <a:lnSpc>
                <a:spcPct val="80000"/>
              </a:lnSpc>
              <a:defRPr/>
            </a:pPr>
            <a:r>
              <a:rPr lang="en-US" altLang="zh-CN" sz="2000" b="1" dirty="0"/>
              <a:t>(2)&lt;</a:t>
            </a:r>
            <a:r>
              <a:rPr lang="zh-CN" altLang="en-US" sz="2000" b="1" dirty="0"/>
              <a:t>数字串</a:t>
            </a:r>
            <a:r>
              <a:rPr lang="en-US" altLang="zh-CN" sz="2000" b="1" dirty="0"/>
              <a:t>&gt;∷=&lt;</a:t>
            </a:r>
            <a:r>
              <a:rPr lang="zh-CN" altLang="en-US" sz="2000" b="1" dirty="0"/>
              <a:t>数字串</a:t>
            </a:r>
            <a:r>
              <a:rPr lang="en-US" altLang="zh-CN" sz="2000" b="1" dirty="0"/>
              <a:t>&gt;&lt;</a:t>
            </a:r>
            <a:r>
              <a:rPr lang="zh-CN" altLang="en-US" sz="2000" b="1" dirty="0"/>
              <a:t>数字</a:t>
            </a:r>
            <a:r>
              <a:rPr lang="en-US" altLang="zh-CN" sz="2000" b="1" dirty="0"/>
              <a:t>&gt;</a:t>
            </a:r>
          </a:p>
          <a:p>
            <a:pPr>
              <a:lnSpc>
                <a:spcPct val="80000"/>
              </a:lnSpc>
              <a:defRPr/>
            </a:pPr>
            <a:r>
              <a:rPr lang="en-US" altLang="zh-CN" sz="2000" b="1" dirty="0"/>
              <a:t>(3)&lt;</a:t>
            </a:r>
            <a:r>
              <a:rPr lang="zh-CN" altLang="en-US" sz="2000" b="1" dirty="0"/>
              <a:t>数字串</a:t>
            </a:r>
            <a:r>
              <a:rPr lang="en-US" altLang="zh-CN" sz="2000" b="1" dirty="0"/>
              <a:t>&gt;∷=&lt;</a:t>
            </a:r>
            <a:r>
              <a:rPr lang="zh-CN" altLang="en-US" sz="2000" b="1" dirty="0"/>
              <a:t>数字</a:t>
            </a:r>
            <a:r>
              <a:rPr lang="en-US" altLang="zh-CN" sz="2000" b="1" dirty="0"/>
              <a:t>&gt; </a:t>
            </a:r>
          </a:p>
          <a:p>
            <a:pPr>
              <a:lnSpc>
                <a:spcPct val="80000"/>
              </a:lnSpc>
              <a:defRPr/>
            </a:pPr>
            <a:r>
              <a:rPr lang="en-US" altLang="zh-CN" sz="2000" b="1" dirty="0"/>
              <a:t>(4)&lt;</a:t>
            </a:r>
            <a:r>
              <a:rPr lang="zh-CN" altLang="en-US" sz="2000" b="1" dirty="0"/>
              <a:t>数字</a:t>
            </a:r>
            <a:r>
              <a:rPr lang="en-US" altLang="zh-CN" sz="2000" b="1" dirty="0"/>
              <a:t>&gt;∷=0  </a:t>
            </a:r>
          </a:p>
          <a:p>
            <a:pPr>
              <a:lnSpc>
                <a:spcPct val="80000"/>
              </a:lnSpc>
              <a:defRPr/>
            </a:pPr>
            <a:r>
              <a:rPr lang="en-US" altLang="zh-CN" sz="2000" b="1" dirty="0"/>
              <a:t>(5)&lt;</a:t>
            </a:r>
            <a:r>
              <a:rPr lang="zh-CN" altLang="en-US" sz="2000" b="1" dirty="0"/>
              <a:t>数字</a:t>
            </a:r>
            <a:r>
              <a:rPr lang="en-US" altLang="zh-CN" sz="2000" b="1" dirty="0"/>
              <a:t>&gt;∷=1</a:t>
            </a:r>
          </a:p>
          <a:p>
            <a:pPr>
              <a:lnSpc>
                <a:spcPct val="80000"/>
              </a:lnSpc>
              <a:defRPr/>
            </a:pPr>
            <a:r>
              <a:rPr lang="en-US" altLang="zh-CN" sz="2000" b="1" dirty="0"/>
              <a:t>(6)&lt;</a:t>
            </a:r>
            <a:r>
              <a:rPr lang="zh-CN" altLang="en-US" sz="2000" b="1" dirty="0"/>
              <a:t>数字</a:t>
            </a:r>
            <a:r>
              <a:rPr lang="en-US" altLang="zh-CN" sz="2000" b="1" dirty="0"/>
              <a:t>&gt;∷=2</a:t>
            </a:r>
          </a:p>
          <a:p>
            <a:pPr>
              <a:lnSpc>
                <a:spcPct val="80000"/>
              </a:lnSpc>
              <a:defRPr/>
            </a:pPr>
            <a:r>
              <a:rPr lang="en-US" altLang="zh-CN" sz="2000" b="1" dirty="0"/>
              <a:t>(7)&lt;</a:t>
            </a:r>
            <a:r>
              <a:rPr lang="zh-CN" altLang="en-US" sz="2000" b="1" dirty="0"/>
              <a:t>数字</a:t>
            </a:r>
            <a:r>
              <a:rPr lang="en-US" altLang="zh-CN" sz="2000" b="1" dirty="0"/>
              <a:t>&gt;∷=3 </a:t>
            </a:r>
          </a:p>
          <a:p>
            <a:pPr>
              <a:lnSpc>
                <a:spcPct val="80000"/>
              </a:lnSpc>
              <a:defRPr/>
            </a:pPr>
            <a:r>
              <a:rPr lang="en-US" altLang="zh-CN" sz="2000" b="1" dirty="0"/>
              <a:t>(8)&lt;</a:t>
            </a:r>
            <a:r>
              <a:rPr lang="zh-CN" altLang="en-US" sz="2000" b="1" dirty="0"/>
              <a:t>数字</a:t>
            </a:r>
            <a:r>
              <a:rPr lang="en-US" altLang="zh-CN" sz="2000" b="1" dirty="0"/>
              <a:t>&gt;∷=4   </a:t>
            </a:r>
          </a:p>
          <a:p>
            <a:pPr>
              <a:lnSpc>
                <a:spcPct val="80000"/>
              </a:lnSpc>
              <a:defRPr/>
            </a:pPr>
            <a:r>
              <a:rPr lang="en-US" altLang="zh-CN" sz="2000" b="1" dirty="0"/>
              <a:t>(9)&lt;</a:t>
            </a:r>
            <a:r>
              <a:rPr lang="zh-CN" altLang="en-US" sz="2000" b="1" dirty="0"/>
              <a:t>数字</a:t>
            </a:r>
            <a:r>
              <a:rPr lang="en-US" altLang="zh-CN" sz="2000" b="1" dirty="0"/>
              <a:t>&gt;∷=5        </a:t>
            </a:r>
          </a:p>
          <a:p>
            <a:pPr>
              <a:lnSpc>
                <a:spcPct val="80000"/>
              </a:lnSpc>
              <a:defRPr/>
            </a:pPr>
            <a:r>
              <a:rPr lang="en-US" altLang="zh-CN" sz="2000" b="1" dirty="0"/>
              <a:t>(10)&lt;</a:t>
            </a:r>
            <a:r>
              <a:rPr lang="zh-CN" altLang="en-US" sz="2000" b="1" dirty="0"/>
              <a:t>数字</a:t>
            </a:r>
            <a:r>
              <a:rPr lang="en-US" altLang="zh-CN" sz="2000" b="1" dirty="0"/>
              <a:t>&gt;∷=6</a:t>
            </a:r>
          </a:p>
          <a:p>
            <a:pPr>
              <a:lnSpc>
                <a:spcPct val="80000"/>
              </a:lnSpc>
              <a:defRPr/>
            </a:pPr>
            <a:r>
              <a:rPr lang="en-US" altLang="zh-CN" sz="2000" b="1" dirty="0"/>
              <a:t>(11)&lt;</a:t>
            </a:r>
            <a:r>
              <a:rPr lang="zh-CN" altLang="en-US" sz="2000" b="1" dirty="0"/>
              <a:t>数字</a:t>
            </a:r>
            <a:r>
              <a:rPr lang="en-US" altLang="zh-CN" sz="2000" b="1" dirty="0"/>
              <a:t>&gt;∷=7  </a:t>
            </a:r>
          </a:p>
          <a:p>
            <a:pPr>
              <a:lnSpc>
                <a:spcPct val="80000"/>
              </a:lnSpc>
              <a:defRPr/>
            </a:pPr>
            <a:r>
              <a:rPr lang="en-US" altLang="zh-CN" sz="2000" b="1" dirty="0"/>
              <a:t>(12)&lt;</a:t>
            </a:r>
            <a:r>
              <a:rPr lang="zh-CN" altLang="en-US" sz="2000" b="1" dirty="0"/>
              <a:t>数字</a:t>
            </a:r>
            <a:r>
              <a:rPr lang="en-US" altLang="zh-CN" sz="2000" b="1" dirty="0"/>
              <a:t>&gt;∷=8 </a:t>
            </a:r>
          </a:p>
          <a:p>
            <a:pPr>
              <a:lnSpc>
                <a:spcPct val="80000"/>
              </a:lnSpc>
              <a:defRPr/>
            </a:pPr>
            <a:r>
              <a:rPr lang="en-US" altLang="zh-CN" sz="2000" b="1" dirty="0"/>
              <a:t>(13)&lt;</a:t>
            </a:r>
            <a:r>
              <a:rPr lang="zh-CN" altLang="en-US" sz="2000" b="1" dirty="0"/>
              <a:t>数字</a:t>
            </a:r>
            <a:r>
              <a:rPr lang="en-US" altLang="zh-CN" sz="2000" b="1" dirty="0"/>
              <a:t>&gt;∷=9</a:t>
            </a:r>
          </a:p>
        </p:txBody>
      </p:sp>
      <p:sp>
        <p:nvSpPr>
          <p:cNvPr id="44036" name="矩形 1"/>
          <p:cNvSpPr>
            <a:spLocks noChangeArrowheads="1"/>
          </p:cNvSpPr>
          <p:nvPr/>
        </p:nvSpPr>
        <p:spPr bwMode="auto">
          <a:xfrm>
            <a:off x="2863850" y="420688"/>
            <a:ext cx="5729288" cy="341312"/>
          </a:xfrm>
          <a:prstGeom prst="rect">
            <a:avLst/>
          </a:prstGeom>
          <a:solidFill>
            <a:srgbClr val="92D050"/>
          </a:solidFill>
          <a:ln w="9525">
            <a:solidFill>
              <a:srgbClr val="92D050"/>
            </a:solidFill>
            <a:miter lim="800000"/>
            <a:headEnd/>
            <a:tailEnd/>
          </a:ln>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accent2"/>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accent2"/>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nSpc>
                <a:spcPct val="90000"/>
              </a:lnSpc>
              <a:spcBef>
                <a:spcPct val="0"/>
              </a:spcBef>
              <a:buClrTx/>
              <a:buSzTx/>
              <a:buFontTx/>
              <a:buNone/>
            </a:pPr>
            <a:r>
              <a:rPr lang="zh-CN" altLang="en-US" sz="1800" b="1">
                <a:latin typeface="Arial" panose="020B0604020202020204" pitchFamily="34" charset="0"/>
              </a:rPr>
              <a:t> </a:t>
            </a:r>
            <a:r>
              <a:rPr lang="en-US" altLang="zh-CN" sz="1800" b="1">
                <a:latin typeface="Arial" panose="020B0604020202020204" pitchFamily="34" charset="0"/>
              </a:rPr>
              <a:t>&lt;</a:t>
            </a:r>
            <a:r>
              <a:rPr lang="zh-CN" altLang="en-US" sz="1800" b="1">
                <a:latin typeface="Arial" panose="020B0604020202020204" pitchFamily="34" charset="0"/>
              </a:rPr>
              <a:t>标识符</a:t>
            </a:r>
            <a:r>
              <a:rPr lang="en-US" altLang="zh-CN" sz="1800" b="1">
                <a:latin typeface="Arial" panose="020B0604020202020204" pitchFamily="34" charset="0"/>
              </a:rPr>
              <a:t>&gt; ∷=</a:t>
            </a:r>
            <a:r>
              <a:rPr lang="zh-CN" altLang="en-US" sz="1800" b="1">
                <a:latin typeface="Arial" panose="020B0604020202020204" pitchFamily="34" charset="0"/>
              </a:rPr>
              <a:t>字母</a:t>
            </a:r>
            <a:r>
              <a:rPr lang="en-US" altLang="zh-CN" sz="1800" b="1">
                <a:latin typeface="Arial" panose="020B0604020202020204" pitchFamily="34" charset="0"/>
              </a:rPr>
              <a:t>|&lt;</a:t>
            </a:r>
            <a:r>
              <a:rPr lang="zh-CN" altLang="en-US" sz="1800" b="1">
                <a:latin typeface="Arial" panose="020B0604020202020204" pitchFamily="34" charset="0"/>
              </a:rPr>
              <a:t>标识符</a:t>
            </a:r>
            <a:r>
              <a:rPr lang="en-US" altLang="zh-CN" sz="1800" b="1">
                <a:latin typeface="Arial" panose="020B0604020202020204" pitchFamily="34" charset="0"/>
              </a:rPr>
              <a:t>&gt;</a:t>
            </a:r>
            <a:r>
              <a:rPr lang="zh-CN" altLang="en-US" sz="1800" b="1">
                <a:latin typeface="Arial" panose="020B0604020202020204" pitchFamily="34" charset="0"/>
              </a:rPr>
              <a:t>字母</a:t>
            </a:r>
            <a:r>
              <a:rPr lang="en-US" altLang="zh-CN" sz="1800" b="1">
                <a:latin typeface="Arial" panose="020B0604020202020204" pitchFamily="34" charset="0"/>
              </a:rPr>
              <a:t>|&lt;</a:t>
            </a:r>
            <a:r>
              <a:rPr lang="zh-CN" altLang="en-US" sz="1800" b="1">
                <a:latin typeface="Arial" panose="020B0604020202020204" pitchFamily="34" charset="0"/>
              </a:rPr>
              <a:t>标识符</a:t>
            </a:r>
            <a:r>
              <a:rPr lang="en-US" altLang="zh-CN" sz="1800" b="1">
                <a:latin typeface="Arial" panose="020B0604020202020204" pitchFamily="34" charset="0"/>
              </a:rPr>
              <a:t>&gt;</a:t>
            </a:r>
            <a:r>
              <a:rPr lang="zh-CN" altLang="en-US" sz="1800" b="1">
                <a:latin typeface="Arial" panose="020B0604020202020204" pitchFamily="34" charset="0"/>
              </a:rPr>
              <a:t>数字</a:t>
            </a:r>
          </a:p>
        </p:txBody>
      </p:sp>
      <p:grpSp>
        <p:nvGrpSpPr>
          <p:cNvPr id="44037" name="组合 3"/>
          <p:cNvGrpSpPr>
            <a:grpSpLocks/>
          </p:cNvGrpSpPr>
          <p:nvPr/>
        </p:nvGrpSpPr>
        <p:grpSpPr bwMode="auto">
          <a:xfrm>
            <a:off x="3914776" y="1046164"/>
            <a:ext cx="5546725" cy="968375"/>
            <a:chOff x="1116013" y="4260850"/>
            <a:chExt cx="5546725" cy="968375"/>
          </a:xfrm>
        </p:grpSpPr>
        <p:sp>
          <p:nvSpPr>
            <p:cNvPr id="7" name="Oval 5"/>
            <p:cNvSpPr>
              <a:spLocks noChangeArrowheads="1"/>
            </p:cNvSpPr>
            <p:nvPr/>
          </p:nvSpPr>
          <p:spPr bwMode="auto">
            <a:xfrm>
              <a:off x="1836738" y="4706937"/>
              <a:ext cx="360363" cy="360363"/>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ct val="20000"/>
                </a:spcBef>
                <a:buClr>
                  <a:schemeClr val="folHlink"/>
                </a:buClr>
                <a:buSzPct val="60000"/>
                <a:buFont typeface="Wingdings" panose="05000000000000000000" pitchFamily="2" charset="2"/>
                <a:buNone/>
                <a:defRPr/>
              </a:pPr>
              <a:r>
                <a:rPr lang="en-US" altLang="zh-CN" sz="1600" b="1">
                  <a:effectLst>
                    <a:outerShdw blurRad="38100" dist="38100" dir="2700000" algn="tl">
                      <a:srgbClr val="000000"/>
                    </a:outerShdw>
                  </a:effectLst>
                  <a:latin typeface="宋体" panose="02010600030101010101" pitchFamily="2" charset="-122"/>
                </a:rPr>
                <a:t>0</a:t>
              </a:r>
              <a:endParaRPr lang="en-US" altLang="zh-CN" sz="1600" b="1" baseline="-25000">
                <a:effectLst>
                  <a:outerShdw blurRad="38100" dist="38100" dir="2700000" algn="tl">
                    <a:srgbClr val="000000"/>
                  </a:outerShdw>
                </a:effectLst>
                <a:latin typeface="宋体" panose="02010600030101010101" pitchFamily="2" charset="-122"/>
              </a:endParaRPr>
            </a:p>
          </p:txBody>
        </p:sp>
        <p:sp>
          <p:nvSpPr>
            <p:cNvPr id="44039" name="Line 7"/>
            <p:cNvSpPr>
              <a:spLocks noChangeShapeType="1"/>
            </p:cNvSpPr>
            <p:nvPr/>
          </p:nvSpPr>
          <p:spPr bwMode="auto">
            <a:xfrm>
              <a:off x="2197100" y="4922838"/>
              <a:ext cx="1512888"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9" name="Text Box 8"/>
            <p:cNvSpPr txBox="1">
              <a:spLocks noChangeArrowheads="1"/>
            </p:cNvSpPr>
            <p:nvPr/>
          </p:nvSpPr>
          <p:spPr bwMode="auto">
            <a:xfrm>
              <a:off x="2630488" y="4621212"/>
              <a:ext cx="719138"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spcBef>
                  <a:spcPct val="50000"/>
                </a:spcBef>
                <a:buClr>
                  <a:schemeClr val="folHlink"/>
                </a:buClr>
                <a:buSzPct val="60000"/>
                <a:buFont typeface="Wingdings" panose="05000000000000000000" pitchFamily="2" charset="2"/>
                <a:buNone/>
                <a:defRPr/>
              </a:pPr>
              <a:r>
                <a:rPr lang="zh-CN" altLang="en-US" sz="1600" dirty="0">
                  <a:effectLst>
                    <a:outerShdw blurRad="38100" dist="38100" dir="2700000" algn="tl">
                      <a:srgbClr val="000000"/>
                    </a:outerShdw>
                  </a:effectLst>
                  <a:latin typeface="宋体" panose="02010600030101010101" pitchFamily="2" charset="-122"/>
                </a:rPr>
                <a:t>字母</a:t>
              </a:r>
            </a:p>
          </p:txBody>
        </p:sp>
        <p:sp>
          <p:nvSpPr>
            <p:cNvPr id="44041" name="Freeform 10"/>
            <p:cNvSpPr>
              <a:spLocks/>
            </p:cNvSpPr>
            <p:nvPr/>
          </p:nvSpPr>
          <p:spPr bwMode="auto">
            <a:xfrm>
              <a:off x="3779838" y="4525963"/>
              <a:ext cx="504825" cy="358775"/>
            </a:xfrm>
            <a:custGeom>
              <a:avLst/>
              <a:gdLst>
                <a:gd name="T0" fmla="*/ 415098483 w 515"/>
                <a:gd name="T1" fmla="*/ 569555313 h 226"/>
                <a:gd name="T2" fmla="*/ 458337969 w 515"/>
                <a:gd name="T3" fmla="*/ 226814063 h 226"/>
                <a:gd name="T4" fmla="*/ 196979774 w 515"/>
                <a:gd name="T5" fmla="*/ 0 h 226"/>
                <a:gd name="T6" fmla="*/ 22100552 w 515"/>
                <a:gd name="T7" fmla="*/ 226814063 h 226"/>
                <a:gd name="T8" fmla="*/ 66300677 w 515"/>
                <a:gd name="T9" fmla="*/ 569555313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15" h="226">
                  <a:moveTo>
                    <a:pt x="432" y="226"/>
                  </a:moveTo>
                  <a:cubicBezTo>
                    <a:pt x="473" y="177"/>
                    <a:pt x="515" y="128"/>
                    <a:pt x="477" y="90"/>
                  </a:cubicBezTo>
                  <a:cubicBezTo>
                    <a:pt x="439" y="52"/>
                    <a:pt x="281" y="0"/>
                    <a:pt x="205" y="0"/>
                  </a:cubicBezTo>
                  <a:cubicBezTo>
                    <a:pt x="129" y="0"/>
                    <a:pt x="46" y="53"/>
                    <a:pt x="23" y="90"/>
                  </a:cubicBezTo>
                  <a:cubicBezTo>
                    <a:pt x="0" y="127"/>
                    <a:pt x="34" y="176"/>
                    <a:pt x="69" y="226"/>
                  </a:cubicBezTo>
                </a:path>
              </a:pathLst>
            </a:custGeom>
            <a:noFill/>
            <a:ln w="9525" cap="flat"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11" name="Text Box 11"/>
            <p:cNvSpPr txBox="1">
              <a:spLocks noChangeArrowheads="1"/>
            </p:cNvSpPr>
            <p:nvPr/>
          </p:nvSpPr>
          <p:spPr bwMode="auto">
            <a:xfrm>
              <a:off x="3421063" y="4260850"/>
              <a:ext cx="122237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spcBef>
                  <a:spcPct val="50000"/>
                </a:spcBef>
                <a:buClr>
                  <a:schemeClr val="folHlink"/>
                </a:buClr>
                <a:buSzPct val="60000"/>
                <a:buFont typeface="Wingdings" panose="05000000000000000000" pitchFamily="2" charset="2"/>
                <a:buNone/>
                <a:defRPr/>
              </a:pPr>
              <a:r>
                <a:rPr lang="zh-CN" altLang="en-US" sz="1600">
                  <a:effectLst>
                    <a:outerShdw blurRad="38100" dist="38100" dir="2700000" algn="tl">
                      <a:srgbClr val="000000"/>
                    </a:outerShdw>
                  </a:effectLst>
                  <a:latin typeface="宋体" panose="02010600030101010101" pitchFamily="2" charset="-122"/>
                </a:rPr>
                <a:t>字母或数字</a:t>
              </a:r>
            </a:p>
          </p:txBody>
        </p:sp>
        <p:sp>
          <p:nvSpPr>
            <p:cNvPr id="44043" name="Line 13"/>
            <p:cNvSpPr>
              <a:spLocks noChangeShapeType="1"/>
            </p:cNvSpPr>
            <p:nvPr/>
          </p:nvSpPr>
          <p:spPr bwMode="auto">
            <a:xfrm>
              <a:off x="4357688" y="4956175"/>
              <a:ext cx="1512887"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13" name="Text Box 14"/>
            <p:cNvSpPr txBox="1">
              <a:spLocks noChangeArrowheads="1"/>
            </p:cNvSpPr>
            <p:nvPr/>
          </p:nvSpPr>
          <p:spPr bwMode="auto">
            <a:xfrm>
              <a:off x="4860926" y="4652962"/>
              <a:ext cx="6477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spcBef>
                  <a:spcPct val="50000"/>
                </a:spcBef>
                <a:buClr>
                  <a:schemeClr val="folHlink"/>
                </a:buClr>
                <a:buSzPct val="60000"/>
                <a:buFont typeface="Wingdings" panose="05000000000000000000" pitchFamily="2" charset="2"/>
                <a:buNone/>
                <a:defRPr/>
              </a:pPr>
              <a:r>
                <a:rPr lang="zh-CN" altLang="en-US" sz="1400">
                  <a:effectLst>
                    <a:outerShdw blurRad="38100" dist="38100" dir="2700000" algn="tl">
                      <a:srgbClr val="000000"/>
                    </a:outerShdw>
                  </a:effectLst>
                  <a:latin typeface="宋体" panose="02010600030101010101" pitchFamily="2" charset="-122"/>
                </a:rPr>
                <a:t>其他</a:t>
              </a:r>
            </a:p>
          </p:txBody>
        </p:sp>
        <p:grpSp>
          <p:nvGrpSpPr>
            <p:cNvPr id="44045" name="Group 15"/>
            <p:cNvGrpSpPr>
              <a:grpSpLocks/>
            </p:cNvGrpSpPr>
            <p:nvPr/>
          </p:nvGrpSpPr>
          <p:grpSpPr bwMode="auto">
            <a:xfrm>
              <a:off x="5868988" y="4725988"/>
              <a:ext cx="503237" cy="503237"/>
              <a:chOff x="4196" y="3294"/>
              <a:chExt cx="317" cy="317"/>
            </a:xfrm>
          </p:grpSpPr>
          <p:sp>
            <p:nvSpPr>
              <p:cNvPr id="44049" name="Oval 16"/>
              <p:cNvSpPr>
                <a:spLocks noChangeArrowheads="1"/>
              </p:cNvSpPr>
              <p:nvPr/>
            </p:nvSpPr>
            <p:spPr bwMode="auto">
              <a:xfrm>
                <a:off x="4196" y="3294"/>
                <a:ext cx="317" cy="317"/>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accent2"/>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tx2"/>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accent2"/>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spcBef>
                    <a:spcPct val="0"/>
                  </a:spcBef>
                  <a:buClrTx/>
                  <a:buSzTx/>
                  <a:buFontTx/>
                  <a:buNone/>
                </a:pPr>
                <a:endParaRPr lang="zh-CN" altLang="en-US" sz="1800">
                  <a:latin typeface="Arial" panose="020B0604020202020204" pitchFamily="34" charset="0"/>
                </a:endParaRPr>
              </a:p>
            </p:txBody>
          </p:sp>
          <p:sp>
            <p:nvSpPr>
              <p:cNvPr id="16" name="Oval 17"/>
              <p:cNvSpPr>
                <a:spLocks noChangeArrowheads="1"/>
              </p:cNvSpPr>
              <p:nvPr/>
            </p:nvSpPr>
            <p:spPr bwMode="auto">
              <a:xfrm>
                <a:off x="4241" y="3339"/>
                <a:ext cx="227" cy="227"/>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ct val="20000"/>
                  </a:spcBef>
                  <a:buClr>
                    <a:schemeClr val="folHlink"/>
                  </a:buClr>
                  <a:buSzPct val="60000"/>
                  <a:buFont typeface="Wingdings" panose="05000000000000000000" pitchFamily="2" charset="2"/>
                  <a:buNone/>
                  <a:defRPr/>
                </a:pPr>
                <a:r>
                  <a:rPr lang="en-US" altLang="zh-CN" sz="1400" b="1">
                    <a:effectLst>
                      <a:outerShdw blurRad="38100" dist="38100" dir="2700000" algn="tl">
                        <a:srgbClr val="000000"/>
                      </a:outerShdw>
                    </a:effectLst>
                    <a:latin typeface="宋体" panose="02010600030101010101" pitchFamily="2" charset="-122"/>
                  </a:rPr>
                  <a:t>2</a:t>
                </a:r>
                <a:endParaRPr lang="en-US" altLang="zh-CN" sz="1400" b="1" baseline="-25000">
                  <a:effectLst>
                    <a:outerShdw blurRad="38100" dist="38100" dir="2700000" algn="tl">
                      <a:srgbClr val="000000"/>
                    </a:outerShdw>
                  </a:effectLst>
                  <a:latin typeface="宋体" panose="02010600030101010101" pitchFamily="2" charset="-122"/>
                </a:endParaRPr>
              </a:p>
            </p:txBody>
          </p:sp>
        </p:grpSp>
        <p:sp>
          <p:nvSpPr>
            <p:cNvPr id="17" name="Text Box 18"/>
            <p:cNvSpPr txBox="1">
              <a:spLocks noChangeArrowheads="1"/>
            </p:cNvSpPr>
            <p:nvPr/>
          </p:nvSpPr>
          <p:spPr bwMode="auto">
            <a:xfrm>
              <a:off x="6302376" y="4581525"/>
              <a:ext cx="3603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spcBef>
                  <a:spcPct val="50000"/>
                </a:spcBef>
                <a:buClr>
                  <a:schemeClr val="folHlink"/>
                </a:buClr>
                <a:buSzPct val="60000"/>
                <a:buFont typeface="Wingdings" panose="05000000000000000000" pitchFamily="2" charset="2"/>
                <a:buNone/>
                <a:defRPr/>
              </a:pPr>
              <a:r>
                <a:rPr lang="en-US" altLang="zh-CN" sz="2000">
                  <a:effectLst>
                    <a:outerShdw blurRad="38100" dist="38100" dir="2700000" algn="tl">
                      <a:srgbClr val="000000"/>
                    </a:outerShdw>
                  </a:effectLst>
                  <a:latin typeface="宋体" panose="02010600030101010101" pitchFamily="2" charset="-122"/>
                </a:rPr>
                <a:t>*</a:t>
              </a:r>
            </a:p>
          </p:txBody>
        </p:sp>
        <p:sp>
          <p:nvSpPr>
            <p:cNvPr id="18" name="Oval 19"/>
            <p:cNvSpPr>
              <a:spLocks noChangeArrowheads="1"/>
            </p:cNvSpPr>
            <p:nvPr/>
          </p:nvSpPr>
          <p:spPr bwMode="auto">
            <a:xfrm>
              <a:off x="3852863" y="4725987"/>
              <a:ext cx="360363" cy="360363"/>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ct val="20000"/>
                </a:spcBef>
                <a:buClr>
                  <a:schemeClr val="folHlink"/>
                </a:buClr>
                <a:buSzPct val="60000"/>
                <a:buFont typeface="Wingdings" panose="05000000000000000000" pitchFamily="2" charset="2"/>
                <a:buNone/>
                <a:defRPr/>
              </a:pPr>
              <a:r>
                <a:rPr lang="en-US" altLang="zh-CN" sz="1600" b="1">
                  <a:effectLst>
                    <a:outerShdw blurRad="38100" dist="38100" dir="2700000" algn="tl">
                      <a:srgbClr val="000000"/>
                    </a:outerShdw>
                  </a:effectLst>
                  <a:latin typeface="宋体" panose="02010600030101010101" pitchFamily="2" charset="-122"/>
                </a:rPr>
                <a:t>1</a:t>
              </a:r>
              <a:endParaRPr lang="en-US" altLang="zh-CN" sz="1600" b="1" baseline="-25000">
                <a:effectLst>
                  <a:outerShdw blurRad="38100" dist="38100" dir="2700000" algn="tl">
                    <a:srgbClr val="000000"/>
                  </a:outerShdw>
                </a:effectLst>
                <a:latin typeface="宋体" panose="02010600030101010101" pitchFamily="2" charset="-122"/>
              </a:endParaRPr>
            </a:p>
          </p:txBody>
        </p:sp>
        <p:sp>
          <p:nvSpPr>
            <p:cNvPr id="44048" name="Line 20"/>
            <p:cNvSpPr>
              <a:spLocks noChangeShapeType="1"/>
            </p:cNvSpPr>
            <p:nvPr/>
          </p:nvSpPr>
          <p:spPr bwMode="auto">
            <a:xfrm>
              <a:off x="1116013" y="4868863"/>
              <a:ext cx="647700" cy="0"/>
            </a:xfrm>
            <a:prstGeom prst="line">
              <a:avLst/>
            </a:prstGeom>
            <a:noFill/>
            <a:ln w="9525">
              <a:solidFill>
                <a:srgbClr val="FF33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Tree>
    <p:extLst>
      <p:ext uri="{BB962C8B-B14F-4D97-AF65-F5344CB8AC3E}">
        <p14:creationId xmlns:p14="http://schemas.microsoft.com/office/powerpoint/2010/main" val="138005644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93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934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灯片编号占位符 3"/>
          <p:cNvSpPr>
            <a:spLocks noGrp="1"/>
          </p:cNvSpPr>
          <p:nvPr>
            <p:ph type="sldNum" sz="quarter" idx="12"/>
          </p:nvPr>
        </p:nvSpPr>
        <p:spPr/>
        <p:txBody>
          <a:bodyPr/>
          <a:lstStyle/>
          <a:p>
            <a:fld id="{11378A53-930D-4D46-B880-26F22DD5A00A}" type="slidenum">
              <a:rPr lang="zh-CN" altLang="en-US"/>
              <a:pPr/>
              <a:t>29</a:t>
            </a:fld>
            <a:endParaRPr lang="en-US" altLang="zh-CN"/>
          </a:p>
        </p:txBody>
      </p:sp>
      <p:sp>
        <p:nvSpPr>
          <p:cNvPr id="34819" name="Rectangle 3"/>
          <p:cNvSpPr>
            <a:spLocks noChangeArrowheads="1"/>
          </p:cNvSpPr>
          <p:nvPr/>
        </p:nvSpPr>
        <p:spPr bwMode="auto">
          <a:xfrm>
            <a:off x="1524001" y="2139950"/>
            <a:ext cx="8982075" cy="4235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lnSpc>
                <a:spcPct val="105000"/>
              </a:lnSpc>
              <a:buFont typeface="Wingdings 2" panose="05020102010507070707" pitchFamily="18" charset="2"/>
              <a:buNone/>
            </a:pPr>
            <a:r>
              <a:rPr lang="zh-CN" altLang="en-US" sz="2100" b="1" dirty="0"/>
              <a:t>          </a:t>
            </a:r>
            <a:r>
              <a:rPr lang="zh-CN" altLang="en-US" sz="2200" b="1" dirty="0">
                <a:latin typeface="Times New Roman" panose="02020603050405020304" pitchFamily="18" charset="0"/>
                <a:ea typeface="楷体_GB2312" pitchFamily="49" charset="-122"/>
              </a:rPr>
              <a:t>对于一个左线性文法</a:t>
            </a:r>
            <a:r>
              <a:rPr lang="en-US" altLang="zh-CN" sz="2200" b="1" dirty="0">
                <a:latin typeface="Times New Roman" panose="02020603050405020304" pitchFamily="18" charset="0"/>
                <a:ea typeface="楷体_GB2312" pitchFamily="49" charset="-122"/>
              </a:rPr>
              <a:t>G[E] </a:t>
            </a:r>
            <a:r>
              <a:rPr lang="zh-CN" altLang="en-US" sz="2200" b="1" dirty="0">
                <a:latin typeface="Times New Roman" panose="02020603050405020304" pitchFamily="18" charset="0"/>
                <a:ea typeface="楷体_GB2312" pitchFamily="49" charset="-122"/>
              </a:rPr>
              <a:t>：</a:t>
            </a:r>
          </a:p>
          <a:p>
            <a:pPr algn="just">
              <a:lnSpc>
                <a:spcPct val="105000"/>
              </a:lnSpc>
              <a:buFont typeface="Wingdings 2" panose="05020102010507070707" pitchFamily="18" charset="2"/>
              <a:buNone/>
            </a:pPr>
            <a:r>
              <a:rPr lang="zh-CN" altLang="en-US" sz="2200" b="1" dirty="0">
                <a:latin typeface="Times New Roman" panose="02020603050405020304" pitchFamily="18" charset="0"/>
                <a:ea typeface="楷体_GB2312" pitchFamily="49" charset="-122"/>
              </a:rPr>
              <a:t>          </a:t>
            </a:r>
            <a:r>
              <a:rPr lang="en-US" altLang="zh-CN" sz="2200" b="1" dirty="0">
                <a:latin typeface="Times New Roman" panose="02020603050405020304" pitchFamily="18" charset="0"/>
                <a:ea typeface="楷体_GB2312" pitchFamily="49" charset="-122"/>
              </a:rPr>
              <a:t>U ∷=a   </a:t>
            </a:r>
            <a:r>
              <a:rPr lang="zh-CN" altLang="en-US" sz="2200" b="1" dirty="0">
                <a:latin typeface="Times New Roman" panose="02020603050405020304" pitchFamily="18" charset="0"/>
                <a:ea typeface="楷体_GB2312" pitchFamily="49" charset="-122"/>
              </a:rPr>
              <a:t>或  </a:t>
            </a:r>
            <a:r>
              <a:rPr lang="en-US" altLang="zh-CN" sz="2200" b="1" dirty="0">
                <a:latin typeface="Times New Roman" panose="02020603050405020304" pitchFamily="18" charset="0"/>
                <a:ea typeface="楷体_GB2312" pitchFamily="49" charset="-122"/>
              </a:rPr>
              <a:t>U∷=Ba              U, B∈V</a:t>
            </a:r>
            <a:r>
              <a:rPr lang="en-US" altLang="zh-CN" sz="2200" b="1" baseline="-25000" dirty="0">
                <a:latin typeface="Times New Roman" panose="02020603050405020304" pitchFamily="18" charset="0"/>
                <a:ea typeface="楷体_GB2312" pitchFamily="49" charset="-122"/>
              </a:rPr>
              <a:t>N </a:t>
            </a:r>
            <a:r>
              <a:rPr lang="zh-CN" altLang="en-US" sz="2200" b="1" dirty="0">
                <a:latin typeface="Times New Roman" panose="02020603050405020304" pitchFamily="18" charset="0"/>
                <a:ea typeface="楷体_GB2312" pitchFamily="49" charset="-122"/>
              </a:rPr>
              <a:t>，</a:t>
            </a:r>
            <a:r>
              <a:rPr lang="en-US" altLang="zh-CN" sz="2200" b="1" dirty="0" err="1">
                <a:latin typeface="Times New Roman" panose="02020603050405020304" pitchFamily="18" charset="0"/>
                <a:ea typeface="楷体_GB2312" pitchFamily="49" charset="-122"/>
              </a:rPr>
              <a:t>a∈V</a:t>
            </a:r>
            <a:r>
              <a:rPr lang="en-US" altLang="zh-CN" sz="2200" b="1" baseline="-25000" dirty="0" err="1">
                <a:latin typeface="Times New Roman" panose="02020603050405020304" pitchFamily="18" charset="0"/>
                <a:ea typeface="楷体_GB2312" pitchFamily="49" charset="-122"/>
              </a:rPr>
              <a:t>T</a:t>
            </a:r>
            <a:endParaRPr lang="en-US" altLang="zh-CN" sz="2200" b="1" baseline="-25000" dirty="0">
              <a:latin typeface="Times New Roman" panose="02020603050405020304" pitchFamily="18" charset="0"/>
              <a:ea typeface="楷体_GB2312" pitchFamily="49" charset="-122"/>
            </a:endParaRPr>
          </a:p>
          <a:p>
            <a:pPr algn="just">
              <a:lnSpc>
                <a:spcPct val="105000"/>
              </a:lnSpc>
              <a:buFont typeface="Wingdings 2" panose="05020102010507070707" pitchFamily="18" charset="2"/>
              <a:buNone/>
            </a:pPr>
            <a:r>
              <a:rPr lang="en-US" altLang="zh-CN" sz="2200" b="1" dirty="0">
                <a:latin typeface="Times New Roman" panose="02020603050405020304" pitchFamily="18" charset="0"/>
                <a:ea typeface="楷体_GB2312" pitchFamily="49" charset="-122"/>
              </a:rPr>
              <a:t> </a:t>
            </a:r>
            <a:r>
              <a:rPr lang="zh-CN" altLang="en-US"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1</a:t>
            </a:r>
            <a:r>
              <a:rPr lang="zh-CN" altLang="en-US" sz="2200" b="1" dirty="0">
                <a:latin typeface="Times New Roman" panose="02020603050405020304" pitchFamily="18" charset="0"/>
                <a:ea typeface="楷体_GB2312" pitchFamily="49" charset="-122"/>
              </a:rPr>
              <a:t>）设一个开始状态</a:t>
            </a:r>
            <a:r>
              <a:rPr lang="en-US" altLang="zh-CN" sz="2200" b="1" dirty="0">
                <a:latin typeface="Times New Roman" panose="02020603050405020304" pitchFamily="18" charset="0"/>
                <a:ea typeface="楷体_GB2312" pitchFamily="49" charset="-122"/>
              </a:rPr>
              <a:t>S</a:t>
            </a:r>
            <a:r>
              <a:rPr lang="zh-CN" altLang="en-US" sz="2200" b="1" dirty="0">
                <a:latin typeface="Times New Roman" panose="02020603050405020304" pitchFamily="18" charset="0"/>
                <a:ea typeface="楷体_GB2312" pitchFamily="49" charset="-122"/>
              </a:rPr>
              <a:t>， </a:t>
            </a:r>
            <a:r>
              <a:rPr lang="en-US" altLang="zh-CN" sz="2200" b="1" dirty="0">
                <a:latin typeface="Times New Roman" panose="02020603050405020304" pitchFamily="18" charset="0"/>
                <a:ea typeface="楷体_GB2312" pitchFamily="49" charset="-122"/>
              </a:rPr>
              <a:t>S∈V</a:t>
            </a:r>
            <a:r>
              <a:rPr lang="en-US" altLang="zh-CN" sz="2200" b="1" baseline="-25000" dirty="0">
                <a:latin typeface="Times New Roman" panose="02020603050405020304" pitchFamily="18" charset="0"/>
                <a:ea typeface="楷体_GB2312" pitchFamily="49" charset="-122"/>
              </a:rPr>
              <a:t>N</a:t>
            </a:r>
          </a:p>
          <a:p>
            <a:pPr algn="just">
              <a:lnSpc>
                <a:spcPct val="105000"/>
              </a:lnSpc>
              <a:buFont typeface="Wingdings 2" panose="05020102010507070707" pitchFamily="18" charset="2"/>
              <a:buNone/>
            </a:pPr>
            <a:r>
              <a:rPr lang="en-US" altLang="zh-CN" sz="2200" b="1" dirty="0">
                <a:latin typeface="Times New Roman" panose="02020603050405020304" pitchFamily="18" charset="0"/>
                <a:ea typeface="楷体_GB2312" pitchFamily="49" charset="-122"/>
              </a:rPr>
              <a:t> </a:t>
            </a:r>
            <a:r>
              <a:rPr lang="zh-CN" altLang="en-US"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2</a:t>
            </a:r>
            <a:r>
              <a:rPr lang="zh-CN" altLang="en-US" sz="2200" b="1" dirty="0">
                <a:latin typeface="Times New Roman" panose="02020603050405020304" pitchFamily="18" charset="0"/>
                <a:ea typeface="楷体_GB2312" pitchFamily="49" charset="-122"/>
              </a:rPr>
              <a:t>）对于每一条规则</a:t>
            </a:r>
            <a:r>
              <a:rPr lang="en-US" altLang="zh-CN" sz="2200" b="1" dirty="0">
                <a:latin typeface="Times New Roman" panose="02020603050405020304" pitchFamily="18" charset="0"/>
                <a:ea typeface="楷体_GB2312" pitchFamily="49" charset="-122"/>
              </a:rPr>
              <a:t>U ∷=a </a:t>
            </a:r>
            <a:r>
              <a:rPr lang="zh-CN" altLang="en-US" sz="2200" b="1" dirty="0">
                <a:latin typeface="Times New Roman" panose="02020603050405020304" pitchFamily="18" charset="0"/>
                <a:ea typeface="楷体_GB2312" pitchFamily="49" charset="-122"/>
              </a:rPr>
              <a:t>，从状态</a:t>
            </a:r>
            <a:r>
              <a:rPr lang="en-US" altLang="zh-CN" sz="2200" b="1" dirty="0">
                <a:latin typeface="Times New Roman" panose="02020603050405020304" pitchFamily="18" charset="0"/>
                <a:ea typeface="楷体_GB2312" pitchFamily="49" charset="-122"/>
              </a:rPr>
              <a:t>S</a:t>
            </a:r>
            <a:r>
              <a:rPr lang="zh-CN" altLang="en-US" sz="2200" b="1" dirty="0">
                <a:latin typeface="Times New Roman" panose="02020603050405020304" pitchFamily="18" charset="0"/>
                <a:ea typeface="楷体_GB2312" pitchFamily="49" charset="-122"/>
              </a:rPr>
              <a:t>向状态</a:t>
            </a:r>
            <a:r>
              <a:rPr lang="en-US" altLang="zh-CN" sz="2200" b="1" dirty="0">
                <a:latin typeface="Times New Roman" panose="02020603050405020304" pitchFamily="18" charset="0"/>
                <a:ea typeface="楷体_GB2312" pitchFamily="49" charset="-122"/>
              </a:rPr>
              <a:t>U</a:t>
            </a:r>
            <a:r>
              <a:rPr lang="zh-CN" altLang="en-US" sz="2200" b="1" dirty="0">
                <a:latin typeface="Times New Roman" panose="02020603050405020304" pitchFamily="18" charset="0"/>
                <a:ea typeface="楷体_GB2312" pitchFamily="49" charset="-122"/>
              </a:rPr>
              <a:t>画一条箭弧，标记为</a:t>
            </a:r>
            <a:r>
              <a:rPr lang="en-US" altLang="zh-CN" sz="2200" b="1" dirty="0">
                <a:latin typeface="Times New Roman" panose="02020603050405020304" pitchFamily="18" charset="0"/>
                <a:ea typeface="楷体_GB2312" pitchFamily="49" charset="-122"/>
              </a:rPr>
              <a:t>a</a:t>
            </a:r>
          </a:p>
          <a:p>
            <a:pPr algn="just">
              <a:lnSpc>
                <a:spcPct val="105000"/>
              </a:lnSpc>
              <a:buFont typeface="Wingdings 2" panose="05020102010507070707" pitchFamily="18" charset="2"/>
              <a:buNone/>
            </a:pPr>
            <a:r>
              <a:rPr lang="en-US" altLang="zh-CN" sz="2200" b="1" dirty="0">
                <a:latin typeface="Times New Roman" panose="02020603050405020304" pitchFamily="18" charset="0"/>
                <a:ea typeface="楷体_GB2312" pitchFamily="49" charset="-122"/>
              </a:rPr>
              <a:t>                             </a:t>
            </a:r>
          </a:p>
          <a:p>
            <a:pPr algn="just">
              <a:lnSpc>
                <a:spcPct val="105000"/>
              </a:lnSpc>
              <a:buFont typeface="Wingdings 2" panose="05020102010507070707" pitchFamily="18" charset="2"/>
              <a:buNone/>
            </a:pPr>
            <a:endParaRPr lang="en-US" altLang="zh-CN" sz="2200" b="1" dirty="0">
              <a:latin typeface="Times New Roman" panose="02020603050405020304" pitchFamily="18" charset="0"/>
              <a:ea typeface="楷体_GB2312" pitchFamily="49" charset="-122"/>
            </a:endParaRPr>
          </a:p>
          <a:p>
            <a:pPr algn="just">
              <a:lnSpc>
                <a:spcPct val="105000"/>
              </a:lnSpc>
              <a:buFont typeface="Wingdings 2" panose="05020102010507070707" pitchFamily="18" charset="2"/>
              <a:buNone/>
            </a:pPr>
            <a:r>
              <a:rPr lang="en-US" altLang="zh-CN" sz="2200" b="1" dirty="0">
                <a:latin typeface="Times New Roman" panose="02020603050405020304" pitchFamily="18" charset="0"/>
                <a:ea typeface="楷体_GB2312" pitchFamily="49" charset="-122"/>
              </a:rPr>
              <a:t> </a:t>
            </a:r>
            <a:r>
              <a:rPr lang="zh-CN" altLang="en-US"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3</a:t>
            </a:r>
            <a:r>
              <a:rPr lang="zh-CN" altLang="en-US" sz="2200" b="1" dirty="0">
                <a:latin typeface="Times New Roman" panose="02020603050405020304" pitchFamily="18" charset="0"/>
                <a:ea typeface="楷体_GB2312" pitchFamily="49" charset="-122"/>
              </a:rPr>
              <a:t>）对于每一条规则</a:t>
            </a:r>
            <a:r>
              <a:rPr lang="en-US" altLang="zh-CN" sz="2200" b="1" dirty="0">
                <a:latin typeface="Times New Roman" panose="02020603050405020304" pitchFamily="18" charset="0"/>
                <a:ea typeface="楷体_GB2312" pitchFamily="49" charset="-122"/>
              </a:rPr>
              <a:t>U ∷=Ba </a:t>
            </a:r>
            <a:r>
              <a:rPr lang="zh-CN" altLang="en-US" sz="2200" b="1" dirty="0">
                <a:latin typeface="Times New Roman" panose="02020603050405020304" pitchFamily="18" charset="0"/>
                <a:ea typeface="楷体_GB2312" pitchFamily="49" charset="-122"/>
              </a:rPr>
              <a:t>，从状态</a:t>
            </a:r>
            <a:r>
              <a:rPr lang="en-US" altLang="zh-CN" sz="2200" b="1" dirty="0">
                <a:latin typeface="Times New Roman" panose="02020603050405020304" pitchFamily="18" charset="0"/>
                <a:ea typeface="楷体_GB2312" pitchFamily="49" charset="-122"/>
              </a:rPr>
              <a:t>B</a:t>
            </a:r>
            <a:r>
              <a:rPr lang="zh-CN" altLang="en-US" sz="2200" b="1" dirty="0">
                <a:latin typeface="Times New Roman" panose="02020603050405020304" pitchFamily="18" charset="0"/>
                <a:ea typeface="楷体_GB2312" pitchFamily="49" charset="-122"/>
              </a:rPr>
              <a:t>向状态</a:t>
            </a:r>
            <a:r>
              <a:rPr lang="en-US" altLang="zh-CN" sz="2200" b="1" dirty="0">
                <a:latin typeface="Times New Roman" panose="02020603050405020304" pitchFamily="18" charset="0"/>
                <a:ea typeface="楷体_GB2312" pitchFamily="49" charset="-122"/>
              </a:rPr>
              <a:t>U</a:t>
            </a:r>
            <a:r>
              <a:rPr lang="zh-CN" altLang="en-US" sz="2200" b="1" dirty="0">
                <a:latin typeface="Times New Roman" panose="02020603050405020304" pitchFamily="18" charset="0"/>
                <a:ea typeface="楷体_GB2312" pitchFamily="49" charset="-122"/>
              </a:rPr>
              <a:t>画一条箭弧，标为</a:t>
            </a:r>
            <a:r>
              <a:rPr lang="en-US" altLang="zh-CN" sz="2200" b="1" dirty="0">
                <a:latin typeface="Times New Roman" panose="02020603050405020304" pitchFamily="18" charset="0"/>
                <a:ea typeface="楷体_GB2312" pitchFamily="49" charset="-122"/>
              </a:rPr>
              <a:t>a</a:t>
            </a:r>
          </a:p>
          <a:p>
            <a:pPr algn="just">
              <a:lnSpc>
                <a:spcPct val="105000"/>
              </a:lnSpc>
              <a:buFont typeface="Wingdings 2" panose="05020102010507070707" pitchFamily="18" charset="2"/>
              <a:buNone/>
            </a:pPr>
            <a:endParaRPr lang="en-US" altLang="zh-CN" sz="2200" b="1" dirty="0">
              <a:latin typeface="Times New Roman" panose="02020603050405020304" pitchFamily="18" charset="0"/>
              <a:ea typeface="楷体_GB2312" pitchFamily="49" charset="-122"/>
            </a:endParaRPr>
          </a:p>
          <a:p>
            <a:pPr algn="just">
              <a:lnSpc>
                <a:spcPct val="105000"/>
              </a:lnSpc>
              <a:buFont typeface="Wingdings 2" panose="05020102010507070707" pitchFamily="18" charset="2"/>
              <a:buNone/>
            </a:pPr>
            <a:endParaRPr lang="en-US" altLang="zh-CN" sz="2200" b="1" dirty="0">
              <a:latin typeface="Times New Roman" panose="02020603050405020304" pitchFamily="18" charset="0"/>
              <a:ea typeface="楷体_GB2312" pitchFamily="49" charset="-122"/>
            </a:endParaRPr>
          </a:p>
          <a:p>
            <a:pPr algn="just">
              <a:lnSpc>
                <a:spcPct val="105000"/>
              </a:lnSpc>
              <a:buFont typeface="Wingdings 2" panose="05020102010507070707" pitchFamily="18" charset="2"/>
              <a:buNone/>
            </a:pPr>
            <a:r>
              <a:rPr lang="en-US" altLang="zh-CN" sz="2200" b="1" dirty="0">
                <a:latin typeface="Times New Roman" panose="02020603050405020304" pitchFamily="18" charset="0"/>
                <a:ea typeface="楷体_GB2312" pitchFamily="49" charset="-122"/>
              </a:rPr>
              <a:t> </a:t>
            </a:r>
            <a:r>
              <a:rPr lang="zh-CN" altLang="en-US"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4</a:t>
            </a:r>
            <a:r>
              <a:rPr lang="zh-CN" altLang="en-US" sz="2200" b="1" dirty="0">
                <a:latin typeface="Times New Roman" panose="02020603050405020304" pitchFamily="18" charset="0"/>
                <a:ea typeface="楷体_GB2312" pitchFamily="49" charset="-122"/>
              </a:rPr>
              <a:t>）开始</a:t>
            </a:r>
            <a:r>
              <a:rPr lang="en-US" altLang="zh-CN" sz="2200" b="1" dirty="0">
                <a:latin typeface="Times New Roman" panose="02020603050405020304" pitchFamily="18" charset="0"/>
                <a:ea typeface="楷体_GB2312" pitchFamily="49" charset="-122"/>
              </a:rPr>
              <a:t>符</a:t>
            </a:r>
            <a:r>
              <a:rPr lang="zh-CN" altLang="en-US" sz="2200" b="1" dirty="0">
                <a:latin typeface="Times New Roman" panose="02020603050405020304" pitchFamily="18" charset="0"/>
                <a:ea typeface="楷体_GB2312" pitchFamily="49" charset="-122"/>
              </a:rPr>
              <a:t>号</a:t>
            </a:r>
            <a:r>
              <a:rPr lang="en-US" altLang="zh-CN" sz="2200" b="1" dirty="0" err="1">
                <a:latin typeface="Times New Roman" panose="02020603050405020304" pitchFamily="18" charset="0"/>
                <a:ea typeface="楷体_GB2312" pitchFamily="49" charset="-122"/>
              </a:rPr>
              <a:t>为状态转换图的终态</a:t>
            </a:r>
            <a:endParaRPr lang="en-US" altLang="zh-CN" sz="2200" b="1" dirty="0">
              <a:latin typeface="Times New Roman" panose="02020603050405020304" pitchFamily="18" charset="0"/>
              <a:ea typeface="楷体_GB2312" pitchFamily="49" charset="-122"/>
            </a:endParaRPr>
          </a:p>
          <a:p>
            <a:pPr algn="just">
              <a:lnSpc>
                <a:spcPct val="105000"/>
              </a:lnSpc>
              <a:buFont typeface="Wingdings 2" panose="05020102010507070707" pitchFamily="18" charset="2"/>
              <a:buNone/>
            </a:pPr>
            <a:r>
              <a:rPr lang="zh-CN" altLang="en-US" sz="2200" b="1" dirty="0">
                <a:solidFill>
                  <a:srgbClr val="FFFF00"/>
                </a:solidFill>
                <a:latin typeface="Times New Roman" panose="02020603050405020304" pitchFamily="18" charset="0"/>
                <a:ea typeface="楷体_GB2312" pitchFamily="49" charset="-122"/>
              </a:rPr>
              <a:t>    </a:t>
            </a:r>
            <a:r>
              <a:rPr lang="zh-CN" altLang="en-US" sz="2200" b="1" dirty="0">
                <a:solidFill>
                  <a:srgbClr val="FFC000"/>
                </a:solidFill>
                <a:latin typeface="Times New Roman" panose="02020603050405020304" pitchFamily="18" charset="0"/>
                <a:ea typeface="楷体_GB2312" pitchFamily="49" charset="-122"/>
              </a:rPr>
              <a:t>由以上规则，我们就可以构造一个左线性文法状态转换图。</a:t>
            </a:r>
          </a:p>
          <a:p>
            <a:pPr algn="just">
              <a:lnSpc>
                <a:spcPct val="105000"/>
              </a:lnSpc>
              <a:buFont typeface="Wingdings 2" panose="05020102010507070707" pitchFamily="18" charset="2"/>
              <a:buNone/>
            </a:pPr>
            <a:endParaRPr lang="zh-CN" altLang="en-US" sz="2200" b="1" dirty="0">
              <a:latin typeface="Times New Roman" panose="02020603050405020304" pitchFamily="18" charset="0"/>
              <a:ea typeface="楷体_GB2312" pitchFamily="49" charset="-122"/>
            </a:endParaRPr>
          </a:p>
        </p:txBody>
      </p:sp>
      <p:grpSp>
        <p:nvGrpSpPr>
          <p:cNvPr id="34820" name="Group 4"/>
          <p:cNvGrpSpPr>
            <a:grpSpLocks/>
          </p:cNvGrpSpPr>
          <p:nvPr/>
        </p:nvGrpSpPr>
        <p:grpSpPr bwMode="auto">
          <a:xfrm>
            <a:off x="4876800" y="3816350"/>
            <a:ext cx="2070100" cy="723900"/>
            <a:chOff x="0" y="0"/>
            <a:chExt cx="1304" cy="456"/>
          </a:xfrm>
        </p:grpSpPr>
        <p:sp>
          <p:nvSpPr>
            <p:cNvPr id="34821" name="Oval 5"/>
            <p:cNvSpPr>
              <a:spLocks noChangeArrowheads="1"/>
            </p:cNvSpPr>
            <p:nvPr/>
          </p:nvSpPr>
          <p:spPr bwMode="auto">
            <a:xfrm>
              <a:off x="0" y="184"/>
              <a:ext cx="464" cy="272"/>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latin typeface="Times New Roman" panose="02020603050405020304" pitchFamily="18" charset="0"/>
                  <a:ea typeface="黑体" panose="02010609060101010101" pitchFamily="49" charset="-122"/>
                </a:rPr>
                <a:t>S</a:t>
              </a:r>
            </a:p>
          </p:txBody>
        </p:sp>
        <p:sp>
          <p:nvSpPr>
            <p:cNvPr id="34822" name="Oval 6"/>
            <p:cNvSpPr>
              <a:spLocks noChangeArrowheads="1"/>
            </p:cNvSpPr>
            <p:nvPr/>
          </p:nvSpPr>
          <p:spPr bwMode="auto">
            <a:xfrm>
              <a:off x="848" y="184"/>
              <a:ext cx="456" cy="272"/>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latin typeface="Times New Roman" panose="02020603050405020304" pitchFamily="18" charset="0"/>
                  <a:ea typeface="黑体" panose="02010609060101010101" pitchFamily="49" charset="-122"/>
                </a:rPr>
                <a:t>U</a:t>
              </a:r>
            </a:p>
          </p:txBody>
        </p:sp>
        <p:cxnSp>
          <p:nvCxnSpPr>
            <p:cNvPr id="34823" name="AutoShape 7"/>
            <p:cNvCxnSpPr>
              <a:cxnSpLocks noChangeShapeType="1"/>
              <a:stCxn id="34821" idx="6"/>
              <a:endCxn id="34822" idx="2"/>
            </p:cNvCxnSpPr>
            <p:nvPr/>
          </p:nvCxnSpPr>
          <p:spPr bwMode="auto">
            <a:xfrm>
              <a:off x="472" y="320"/>
              <a:ext cx="368" cy="0"/>
            </a:xfrm>
            <a:prstGeom prst="straightConnector1">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824" name="Text Box 8"/>
            <p:cNvSpPr txBox="1">
              <a:spLocks noChangeArrowheads="1"/>
            </p:cNvSpPr>
            <p:nvPr/>
          </p:nvSpPr>
          <p:spPr bwMode="auto">
            <a:xfrm>
              <a:off x="520" y="0"/>
              <a:ext cx="240"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altLang="zh-CN" sz="2800" b="1">
                  <a:effectLst>
                    <a:outerShdw blurRad="38100" dist="38100" dir="2700000" algn="tl">
                      <a:srgbClr val="000000"/>
                    </a:outerShdw>
                  </a:effectLst>
                  <a:latin typeface="Times New Roman" panose="02020603050405020304" pitchFamily="18" charset="0"/>
                  <a:ea typeface="黑体" panose="02010609060101010101" pitchFamily="49" charset="-122"/>
                </a:rPr>
                <a:t>a</a:t>
              </a:r>
            </a:p>
          </p:txBody>
        </p:sp>
      </p:grpSp>
      <p:grpSp>
        <p:nvGrpSpPr>
          <p:cNvPr id="34825" name="Group 9"/>
          <p:cNvGrpSpPr>
            <a:grpSpLocks/>
          </p:cNvGrpSpPr>
          <p:nvPr/>
        </p:nvGrpSpPr>
        <p:grpSpPr bwMode="auto">
          <a:xfrm>
            <a:off x="4864100" y="5022850"/>
            <a:ext cx="2070100" cy="723900"/>
            <a:chOff x="0" y="0"/>
            <a:chExt cx="1304" cy="456"/>
          </a:xfrm>
        </p:grpSpPr>
        <p:sp>
          <p:nvSpPr>
            <p:cNvPr id="34826" name="Oval 10"/>
            <p:cNvSpPr>
              <a:spLocks noChangeArrowheads="1"/>
            </p:cNvSpPr>
            <p:nvPr/>
          </p:nvSpPr>
          <p:spPr bwMode="auto">
            <a:xfrm>
              <a:off x="0" y="184"/>
              <a:ext cx="464" cy="272"/>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latin typeface="Times New Roman" panose="02020603050405020304" pitchFamily="18" charset="0"/>
                  <a:ea typeface="黑体" panose="02010609060101010101" pitchFamily="49" charset="-122"/>
                </a:rPr>
                <a:t>B</a:t>
              </a:r>
            </a:p>
          </p:txBody>
        </p:sp>
        <p:sp>
          <p:nvSpPr>
            <p:cNvPr id="34827" name="Oval 11"/>
            <p:cNvSpPr>
              <a:spLocks noChangeArrowheads="1"/>
            </p:cNvSpPr>
            <p:nvPr/>
          </p:nvSpPr>
          <p:spPr bwMode="auto">
            <a:xfrm>
              <a:off x="848" y="184"/>
              <a:ext cx="456" cy="272"/>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latin typeface="Times New Roman" panose="02020603050405020304" pitchFamily="18" charset="0"/>
                  <a:ea typeface="黑体" panose="02010609060101010101" pitchFamily="49" charset="-122"/>
                </a:rPr>
                <a:t>U</a:t>
              </a:r>
            </a:p>
          </p:txBody>
        </p:sp>
        <p:cxnSp>
          <p:nvCxnSpPr>
            <p:cNvPr id="34828" name="AutoShape 12"/>
            <p:cNvCxnSpPr>
              <a:cxnSpLocks noChangeShapeType="1"/>
              <a:stCxn id="34826" idx="6"/>
              <a:endCxn id="34827" idx="2"/>
            </p:cNvCxnSpPr>
            <p:nvPr/>
          </p:nvCxnSpPr>
          <p:spPr bwMode="auto">
            <a:xfrm>
              <a:off x="472" y="320"/>
              <a:ext cx="368" cy="0"/>
            </a:xfrm>
            <a:prstGeom prst="straightConnector1">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4829" name="Text Box 13"/>
            <p:cNvSpPr txBox="1">
              <a:spLocks noChangeArrowheads="1"/>
            </p:cNvSpPr>
            <p:nvPr/>
          </p:nvSpPr>
          <p:spPr bwMode="auto">
            <a:xfrm>
              <a:off x="520" y="0"/>
              <a:ext cx="240"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en-US" altLang="zh-CN" sz="2800" b="1">
                  <a:effectLst>
                    <a:outerShdw blurRad="38100" dist="38100" dir="2700000" algn="tl">
                      <a:srgbClr val="000000"/>
                    </a:outerShdw>
                  </a:effectLst>
                  <a:latin typeface="Times New Roman" panose="02020603050405020304" pitchFamily="18" charset="0"/>
                  <a:ea typeface="黑体" panose="02010609060101010101" pitchFamily="49" charset="-122"/>
                </a:rPr>
                <a:t>a</a:t>
              </a:r>
            </a:p>
          </p:txBody>
        </p:sp>
      </p:grpSp>
      <p:sp>
        <p:nvSpPr>
          <p:cNvPr id="34830" name="Rectangle 14"/>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§3.3    </a:t>
            </a:r>
            <a:r>
              <a:rPr lang="zh-CN" altLang="en-US" sz="3600" b="1" dirty="0">
                <a:solidFill>
                  <a:srgbClr val="FFC000"/>
                </a:solidFill>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1</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、由左线性</a:t>
            </a:r>
            <a:r>
              <a:rPr lang="en-US" altLang="zh-CN" sz="2800" b="1" dirty="0" err="1">
                <a:solidFill>
                  <a:srgbClr val="FFC000"/>
                </a:solidFill>
                <a:effectLst>
                  <a:outerShdw blurRad="38100" dist="38100" dir="2700000" algn="tl">
                    <a:srgbClr val="000000"/>
                  </a:outerShdw>
                </a:effectLst>
                <a:latin typeface="楷体_GB2312" pitchFamily="49" charset="-122"/>
                <a:ea typeface="楷体_GB2312" pitchFamily="49" charset="-122"/>
              </a:rPr>
              <a:t>文法构造状态转换图</a:t>
            </a:r>
            <a:endPar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endParaRPr>
          </a:p>
          <a:p>
            <a:pPr>
              <a:lnSpc>
                <a:spcPct val="120000"/>
              </a:lnSpc>
              <a:buFont typeface="Wingdings 2" panose="05020102010507070707" pitchFamily="18" charset="2"/>
              <a:buNone/>
            </a:pP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
        <p:nvSpPr>
          <p:cNvPr id="34831" name="AutoShape 15"/>
          <p:cNvSpPr>
            <a:spLocks noChangeArrowheads="1"/>
          </p:cNvSpPr>
          <p:nvPr/>
        </p:nvSpPr>
        <p:spPr bwMode="auto">
          <a:xfrm>
            <a:off x="7586664" y="1546226"/>
            <a:ext cx="2560637" cy="817563"/>
          </a:xfrm>
          <a:prstGeom prst="roundRect">
            <a:avLst>
              <a:gd name="adj" fmla="val 25241"/>
            </a:avLst>
          </a:pr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sz="3200" b="1" i="1" dirty="0">
                <a:solidFill>
                  <a:srgbClr val="FFC000"/>
                </a:solidFill>
                <a:ea typeface="黑体" panose="02010609060101010101" pitchFamily="49" charset="-122"/>
              </a:rPr>
              <a:t>归约的思想</a:t>
            </a:r>
          </a:p>
        </p:txBody>
      </p:sp>
    </p:spTree>
    <p:extLst>
      <p:ext uri="{BB962C8B-B14F-4D97-AF65-F5344CB8AC3E}">
        <p14:creationId xmlns:p14="http://schemas.microsoft.com/office/powerpoint/2010/main" val="24340035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animEffect transition="in" filter="blinds(horizontal)">
                                      <p:cBhvr>
                                        <p:cTn id="7" dur="500"/>
                                        <p:tgtEl>
                                          <p:spTgt spid="34819">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4819">
                                            <p:txEl>
                                              <p:pRg st="1" end="1"/>
                                            </p:txEl>
                                          </p:spTgt>
                                        </p:tgtEl>
                                        <p:attrNameLst>
                                          <p:attrName>style.visibility</p:attrName>
                                        </p:attrNameLst>
                                      </p:cBhvr>
                                      <p:to>
                                        <p:strVal val="visible"/>
                                      </p:to>
                                    </p:set>
                                    <p:animEffect transition="in" filter="blinds(horizontal)">
                                      <p:cBhvr>
                                        <p:cTn id="10" dur="500"/>
                                        <p:tgtEl>
                                          <p:spTgt spid="34819">
                                            <p:txEl>
                                              <p:pRg st="1" end="1"/>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nodeType="clickEffect">
                                  <p:stCondLst>
                                    <p:cond delay="0"/>
                                  </p:stCondLst>
                                  <p:childTnLst>
                                    <p:set>
                                      <p:cBhvr>
                                        <p:cTn id="14" dur="1" fill="hold">
                                          <p:stCondLst>
                                            <p:cond delay="0"/>
                                          </p:stCondLst>
                                        </p:cTn>
                                        <p:tgtEl>
                                          <p:spTgt spid="34819">
                                            <p:txEl>
                                              <p:pRg st="2" end="2"/>
                                            </p:txEl>
                                          </p:spTgt>
                                        </p:tgtEl>
                                        <p:attrNameLst>
                                          <p:attrName>style.visibility</p:attrName>
                                        </p:attrNameLst>
                                      </p:cBhvr>
                                      <p:to>
                                        <p:strVal val="visible"/>
                                      </p:to>
                                    </p:set>
                                    <p:animEffect transition="in" filter="blinds(horizontal)">
                                      <p:cBhvr>
                                        <p:cTn id="15" dur="500"/>
                                        <p:tgtEl>
                                          <p:spTgt spid="34819">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3" presetClass="entr" presetSubtype="10" fill="hold" nodeType="clickEffect">
                                  <p:stCondLst>
                                    <p:cond delay="0"/>
                                  </p:stCondLst>
                                  <p:childTnLst>
                                    <p:set>
                                      <p:cBhvr>
                                        <p:cTn id="19" dur="1" fill="hold">
                                          <p:stCondLst>
                                            <p:cond delay="0"/>
                                          </p:stCondLst>
                                        </p:cTn>
                                        <p:tgtEl>
                                          <p:spTgt spid="34819">
                                            <p:txEl>
                                              <p:pRg st="3" end="3"/>
                                            </p:txEl>
                                          </p:spTgt>
                                        </p:tgtEl>
                                        <p:attrNameLst>
                                          <p:attrName>style.visibility</p:attrName>
                                        </p:attrNameLst>
                                      </p:cBhvr>
                                      <p:to>
                                        <p:strVal val="visible"/>
                                      </p:to>
                                    </p:set>
                                    <p:animEffect transition="in" filter="blinds(horizontal)">
                                      <p:cBhvr>
                                        <p:cTn id="20" dur="500"/>
                                        <p:tgtEl>
                                          <p:spTgt spid="34819">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nodeType="clickEffect">
                                  <p:stCondLst>
                                    <p:cond delay="0"/>
                                  </p:stCondLst>
                                  <p:childTnLst>
                                    <p:set>
                                      <p:cBhvr>
                                        <p:cTn id="24" dur="1" fill="hold">
                                          <p:stCondLst>
                                            <p:cond delay="0"/>
                                          </p:stCondLst>
                                        </p:cTn>
                                        <p:tgtEl>
                                          <p:spTgt spid="34820"/>
                                        </p:tgtEl>
                                        <p:attrNameLst>
                                          <p:attrName>style.visibility</p:attrName>
                                        </p:attrNameLst>
                                      </p:cBhvr>
                                      <p:to>
                                        <p:strVal val="visible"/>
                                      </p:to>
                                    </p:set>
                                    <p:animEffect transition="in" filter="blinds(horizontal)">
                                      <p:cBhvr>
                                        <p:cTn id="25" dur="500"/>
                                        <p:tgtEl>
                                          <p:spTgt spid="34820"/>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3" presetClass="entr" presetSubtype="10" fill="hold" nodeType="clickEffect">
                                  <p:stCondLst>
                                    <p:cond delay="0"/>
                                  </p:stCondLst>
                                  <p:childTnLst>
                                    <p:set>
                                      <p:cBhvr>
                                        <p:cTn id="29" dur="1" fill="hold">
                                          <p:stCondLst>
                                            <p:cond delay="0"/>
                                          </p:stCondLst>
                                        </p:cTn>
                                        <p:tgtEl>
                                          <p:spTgt spid="34819">
                                            <p:txEl>
                                              <p:pRg st="6" end="6"/>
                                            </p:txEl>
                                          </p:spTgt>
                                        </p:tgtEl>
                                        <p:attrNameLst>
                                          <p:attrName>style.visibility</p:attrName>
                                        </p:attrNameLst>
                                      </p:cBhvr>
                                      <p:to>
                                        <p:strVal val="visible"/>
                                      </p:to>
                                    </p:set>
                                    <p:animEffect transition="in" filter="blinds(horizontal)">
                                      <p:cBhvr>
                                        <p:cTn id="30" dur="500"/>
                                        <p:tgtEl>
                                          <p:spTgt spid="34819">
                                            <p:txEl>
                                              <p:pRg st="6" end="6"/>
                                            </p:txEl>
                                          </p:spTgt>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3" presetClass="entr" presetSubtype="10" fill="hold" nodeType="clickEffect">
                                  <p:stCondLst>
                                    <p:cond delay="0"/>
                                  </p:stCondLst>
                                  <p:childTnLst>
                                    <p:set>
                                      <p:cBhvr>
                                        <p:cTn id="34" dur="1" fill="hold">
                                          <p:stCondLst>
                                            <p:cond delay="0"/>
                                          </p:stCondLst>
                                        </p:cTn>
                                        <p:tgtEl>
                                          <p:spTgt spid="34825"/>
                                        </p:tgtEl>
                                        <p:attrNameLst>
                                          <p:attrName>style.visibility</p:attrName>
                                        </p:attrNameLst>
                                      </p:cBhvr>
                                      <p:to>
                                        <p:strVal val="visible"/>
                                      </p:to>
                                    </p:set>
                                    <p:animEffect transition="in" filter="blinds(horizontal)">
                                      <p:cBhvr>
                                        <p:cTn id="35" dur="500"/>
                                        <p:tgtEl>
                                          <p:spTgt spid="34825"/>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3" presetClass="entr" presetSubtype="10" fill="hold" nodeType="clickEffect">
                                  <p:stCondLst>
                                    <p:cond delay="0"/>
                                  </p:stCondLst>
                                  <p:childTnLst>
                                    <p:set>
                                      <p:cBhvr>
                                        <p:cTn id="39" dur="1" fill="hold">
                                          <p:stCondLst>
                                            <p:cond delay="0"/>
                                          </p:stCondLst>
                                        </p:cTn>
                                        <p:tgtEl>
                                          <p:spTgt spid="34819">
                                            <p:txEl>
                                              <p:pRg st="9" end="9"/>
                                            </p:txEl>
                                          </p:spTgt>
                                        </p:tgtEl>
                                        <p:attrNameLst>
                                          <p:attrName>style.visibility</p:attrName>
                                        </p:attrNameLst>
                                      </p:cBhvr>
                                      <p:to>
                                        <p:strVal val="visible"/>
                                      </p:to>
                                    </p:set>
                                    <p:animEffect transition="in" filter="blinds(horizontal)">
                                      <p:cBhvr>
                                        <p:cTn id="40" dur="500"/>
                                        <p:tgtEl>
                                          <p:spTgt spid="34819">
                                            <p:txEl>
                                              <p:pRg st="9" end="9"/>
                                            </p:txEl>
                                          </p:spTgt>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3" presetClass="entr" presetSubtype="10" fill="hold" grpId="0" nodeType="clickEffect">
                                  <p:stCondLst>
                                    <p:cond delay="0"/>
                                  </p:stCondLst>
                                  <p:childTnLst>
                                    <p:set>
                                      <p:cBhvr>
                                        <p:cTn id="44" dur="1" fill="hold">
                                          <p:stCondLst>
                                            <p:cond delay="0"/>
                                          </p:stCondLst>
                                        </p:cTn>
                                        <p:tgtEl>
                                          <p:spTgt spid="34831"/>
                                        </p:tgtEl>
                                        <p:attrNameLst>
                                          <p:attrName>style.visibility</p:attrName>
                                        </p:attrNameLst>
                                      </p:cBhvr>
                                      <p:to>
                                        <p:strVal val="visible"/>
                                      </p:to>
                                    </p:set>
                                    <p:animEffect transition="in" filter="blinds(horizontal)">
                                      <p:cBhvr>
                                        <p:cTn id="45" dur="500"/>
                                        <p:tgtEl>
                                          <p:spTgt spid="34831"/>
                                        </p:tgtEl>
                                      </p:cBhvr>
                                    </p:animEffect>
                                  </p:childTnLst>
                                </p:cTn>
                              </p:par>
                            </p:childTnLst>
                          </p:cTn>
                        </p:par>
                      </p:childTnLst>
                    </p:cTn>
                  </p:par>
                  <p:par>
                    <p:cTn id="46" fill="hold" nodeType="clickPar">
                      <p:stCondLst>
                        <p:cond delay="indefinite"/>
                      </p:stCondLst>
                      <p:childTnLst>
                        <p:par>
                          <p:cTn id="47" fill="hold" nodeType="withGroup">
                            <p:stCondLst>
                              <p:cond delay="0"/>
                            </p:stCondLst>
                            <p:childTnLst>
                              <p:par>
                                <p:cTn id="48" presetID="3" presetClass="entr" presetSubtype="10" fill="hold" nodeType="clickEffect">
                                  <p:stCondLst>
                                    <p:cond delay="0"/>
                                  </p:stCondLst>
                                  <p:childTnLst>
                                    <p:set>
                                      <p:cBhvr>
                                        <p:cTn id="49" dur="1" fill="hold">
                                          <p:stCondLst>
                                            <p:cond delay="0"/>
                                          </p:stCondLst>
                                        </p:cTn>
                                        <p:tgtEl>
                                          <p:spTgt spid="34819">
                                            <p:txEl>
                                              <p:pRg st="10" end="10"/>
                                            </p:txEl>
                                          </p:spTgt>
                                        </p:tgtEl>
                                        <p:attrNameLst>
                                          <p:attrName>style.visibility</p:attrName>
                                        </p:attrNameLst>
                                      </p:cBhvr>
                                      <p:to>
                                        <p:strVal val="visible"/>
                                      </p:to>
                                    </p:set>
                                    <p:animEffect transition="in" filter="blinds(horizontal)">
                                      <p:cBhvr>
                                        <p:cTn id="50" dur="500"/>
                                        <p:tgtEl>
                                          <p:spTgt spid="3481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3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3</a:t>
            </a:fld>
            <a:endParaRPr lang="zh-CN" altLang="en-US">
              <a:solidFill>
                <a:prstClr val="black">
                  <a:tint val="75000"/>
                </a:prstClr>
              </a:solidFill>
            </a:endParaRPr>
          </a:p>
        </p:txBody>
      </p:sp>
      <p:sp>
        <p:nvSpPr>
          <p:cNvPr id="3" name="文本框 2"/>
          <p:cNvSpPr txBox="1"/>
          <p:nvPr/>
        </p:nvSpPr>
        <p:spPr>
          <a:xfrm>
            <a:off x="1174173" y="779318"/>
            <a:ext cx="7406366" cy="1698927"/>
          </a:xfrm>
          <a:prstGeom prst="rect">
            <a:avLst/>
          </a:prstGeom>
          <a:noFill/>
        </p:spPr>
        <p:txBody>
          <a:bodyPr wrap="square" rtlCol="0">
            <a:spAutoFit/>
          </a:bodyPr>
          <a:lstStyle/>
          <a:p>
            <a:pPr marL="419100" indent="-382905" algn="just">
              <a:lnSpc>
                <a:spcPct val="130000"/>
              </a:lnSpc>
              <a:spcBef>
                <a:spcPct val="20000"/>
              </a:spcBef>
              <a:buClr>
                <a:schemeClr val="accent1"/>
              </a:buClr>
              <a:buSzPct val="80000"/>
              <a:defRPr/>
            </a:pPr>
            <a:r>
              <a:rPr kumimoji="1" lang="en-US" altLang="zh-CN" b="1" dirty="0" smtClean="0">
                <a:solidFill>
                  <a:srgbClr val="FF0000"/>
                </a:solidFill>
                <a:latin typeface="Times New Roman" panose="02020603050405020304" pitchFamily="18" charset="0"/>
                <a:ea typeface="楷体_GB2312" pitchFamily="49" charset="-122"/>
              </a:rPr>
              <a:t>2</a:t>
            </a:r>
            <a:r>
              <a:rPr kumimoji="1" lang="zh-CN" altLang="en-US" b="1" dirty="0" smtClean="0">
                <a:solidFill>
                  <a:srgbClr val="FF0000"/>
                </a:solidFill>
                <a:latin typeface="Times New Roman" panose="02020603050405020304" pitchFamily="18" charset="0"/>
                <a:ea typeface="楷体_GB2312" pitchFamily="49" charset="-122"/>
              </a:rPr>
              <a:t>型文法与语法分析密切相关：</a:t>
            </a:r>
            <a:endParaRPr kumimoji="1" lang="en-US" altLang="zh-CN" b="1" dirty="0" smtClean="0">
              <a:solidFill>
                <a:srgbClr val="FF0000"/>
              </a:solidFill>
              <a:latin typeface="Times New Roman" panose="02020603050405020304" pitchFamily="18" charset="0"/>
              <a:ea typeface="楷体_GB2312" pitchFamily="49" charset="-122"/>
            </a:endParaRPr>
          </a:p>
          <a:p>
            <a:pPr marL="419100" indent="-382905" algn="just">
              <a:lnSpc>
                <a:spcPct val="130000"/>
              </a:lnSpc>
              <a:spcBef>
                <a:spcPct val="20000"/>
              </a:spcBef>
              <a:buClr>
                <a:schemeClr val="accent1"/>
              </a:buClr>
              <a:buSzPct val="80000"/>
              <a:defRPr/>
            </a:pPr>
            <a:r>
              <a:rPr kumimoji="1" lang="zh-CN" altLang="en-US" b="1" dirty="0" smtClean="0">
                <a:latin typeface="Times New Roman" panose="02020603050405020304" pitchFamily="18" charset="0"/>
                <a:ea typeface="楷体_GB2312" pitchFamily="49" charset="-122"/>
              </a:rPr>
              <a:t>若</a:t>
            </a:r>
            <a:r>
              <a:rPr kumimoji="1" lang="zh-CN" altLang="en-US" b="1" dirty="0">
                <a:latin typeface="Times New Roman" panose="02020603050405020304" pitchFamily="18" charset="0"/>
                <a:ea typeface="楷体_GB2312" pitchFamily="49" charset="-122"/>
              </a:rPr>
              <a:t>在文法</a:t>
            </a:r>
            <a:r>
              <a:rPr kumimoji="1" lang="en-US" altLang="zh-CN" b="1" dirty="0">
                <a:latin typeface="Times New Roman" panose="02020603050405020304" pitchFamily="18" charset="0"/>
                <a:ea typeface="楷体_GB2312" pitchFamily="49" charset="-122"/>
              </a:rPr>
              <a:t>G</a:t>
            </a:r>
            <a:r>
              <a:rPr kumimoji="1" lang="zh-CN" altLang="en-US" b="1" dirty="0">
                <a:latin typeface="Times New Roman" panose="02020603050405020304" pitchFamily="18" charset="0"/>
                <a:ea typeface="楷体_GB2312" pitchFamily="49" charset="-122"/>
              </a:rPr>
              <a:t>中，</a:t>
            </a:r>
            <a:r>
              <a:rPr kumimoji="1" lang="en-US" altLang="zh-CN" b="1" dirty="0">
                <a:latin typeface="Times New Roman" panose="02020603050405020304" pitchFamily="18" charset="0"/>
                <a:ea typeface="楷体_GB2312" pitchFamily="49" charset="-122"/>
              </a:rPr>
              <a:t>P</a:t>
            </a:r>
            <a:r>
              <a:rPr kumimoji="1" lang="zh-CN" altLang="en-US" b="1" dirty="0">
                <a:latin typeface="Times New Roman" panose="02020603050405020304" pitchFamily="18" charset="0"/>
                <a:ea typeface="楷体_GB2312" pitchFamily="49" charset="-122"/>
              </a:rPr>
              <a:t>中规则具有如下形式：</a:t>
            </a:r>
          </a:p>
          <a:p>
            <a:pPr marL="419100" indent="-382905" algn="just">
              <a:lnSpc>
                <a:spcPct val="130000"/>
              </a:lnSpc>
              <a:spcBef>
                <a:spcPct val="20000"/>
              </a:spcBef>
              <a:buClr>
                <a:schemeClr val="accent1"/>
              </a:buClr>
              <a:buSzPct val="80000"/>
              <a:defRPr/>
            </a:pPr>
            <a:r>
              <a:rPr kumimoji="1" lang="zh-CN" altLang="en-US" b="1" dirty="0">
                <a:latin typeface="Times New Roman" panose="02020603050405020304" pitchFamily="18" charset="0"/>
                <a:ea typeface="楷体_GB2312" pitchFamily="49" charset="-122"/>
              </a:rPr>
              <a:t>         </a:t>
            </a:r>
            <a:r>
              <a:rPr kumimoji="1" lang="en-US" altLang="zh-CN" b="1" dirty="0">
                <a:latin typeface="Times New Roman" panose="02020603050405020304" pitchFamily="18" charset="0"/>
                <a:ea typeface="楷体_GB2312" pitchFamily="49" charset="-122"/>
              </a:rPr>
              <a:t>A∷=</a:t>
            </a:r>
            <a:r>
              <a:rPr lang="en-US" altLang="zh-CN" dirty="0">
                <a:sym typeface="Symbol" panose="05050102010706020507" pitchFamily="18" charset="2"/>
              </a:rPr>
              <a:t></a:t>
            </a:r>
            <a:r>
              <a:rPr kumimoji="1" lang="en-US" altLang="zh-CN" b="1" dirty="0">
                <a:latin typeface="Times New Roman" panose="02020603050405020304" pitchFamily="18" charset="0"/>
                <a:ea typeface="楷体_GB2312" pitchFamily="49" charset="-122"/>
              </a:rPr>
              <a:t></a:t>
            </a:r>
          </a:p>
          <a:p>
            <a:pPr marL="419100" indent="-382905" algn="just">
              <a:lnSpc>
                <a:spcPct val="130000"/>
              </a:lnSpc>
              <a:spcBef>
                <a:spcPct val="20000"/>
              </a:spcBef>
              <a:buClr>
                <a:schemeClr val="accent1"/>
              </a:buClr>
              <a:buSzPct val="80000"/>
              <a:defRPr/>
            </a:pPr>
            <a:r>
              <a:rPr kumimoji="1" lang="zh-CN" altLang="en-US" b="1" dirty="0">
                <a:latin typeface="Times New Roman" panose="02020603050405020304" pitchFamily="18" charset="0"/>
                <a:ea typeface="楷体_GB2312" pitchFamily="49" charset="-122"/>
              </a:rPr>
              <a:t>其中</a:t>
            </a:r>
            <a:r>
              <a:rPr kumimoji="1" lang="en-US" altLang="zh-CN" b="1" dirty="0">
                <a:latin typeface="Times New Roman" panose="02020603050405020304" pitchFamily="18" charset="0"/>
                <a:ea typeface="楷体_GB2312" pitchFamily="49" charset="-122"/>
              </a:rPr>
              <a:t>A∈V</a:t>
            </a:r>
            <a:r>
              <a:rPr kumimoji="1" lang="en-US" altLang="zh-CN" b="1" baseline="-25000" dirty="0">
                <a:latin typeface="Times New Roman" panose="02020603050405020304" pitchFamily="18" charset="0"/>
                <a:ea typeface="楷体_GB2312" pitchFamily="49" charset="-122"/>
              </a:rPr>
              <a:t>N</a:t>
            </a:r>
            <a:r>
              <a:rPr kumimoji="1" lang="en-US" altLang="zh-CN" b="1" dirty="0">
                <a:latin typeface="Times New Roman" panose="02020603050405020304" pitchFamily="18" charset="0"/>
                <a:ea typeface="楷体_GB2312" pitchFamily="49" charset="-122"/>
              </a:rPr>
              <a:t>, </a:t>
            </a:r>
            <a:r>
              <a:rPr lang="en-US" altLang="zh-CN" dirty="0">
                <a:sym typeface="Symbol" panose="05050102010706020507" pitchFamily="18" charset="2"/>
              </a:rPr>
              <a:t></a:t>
            </a:r>
            <a:r>
              <a:rPr kumimoji="1" lang="en-US" altLang="zh-CN" b="1" dirty="0">
                <a:latin typeface="Times New Roman" panose="02020603050405020304" pitchFamily="18" charset="0"/>
                <a:ea typeface="楷体_GB2312" pitchFamily="49" charset="-122"/>
              </a:rPr>
              <a:t>∈V*, </a:t>
            </a:r>
            <a:r>
              <a:rPr kumimoji="1" lang="zh-CN" altLang="en-US" b="1" dirty="0">
                <a:latin typeface="Times New Roman" panose="02020603050405020304" pitchFamily="18" charset="0"/>
                <a:ea typeface="楷体_GB2312" pitchFamily="49" charset="-122"/>
              </a:rPr>
              <a:t>则称文法</a:t>
            </a:r>
            <a:r>
              <a:rPr kumimoji="1" lang="en-US" altLang="zh-CN" b="1" dirty="0">
                <a:latin typeface="Times New Roman" panose="02020603050405020304" pitchFamily="18" charset="0"/>
                <a:ea typeface="楷体_GB2312" pitchFamily="49" charset="-122"/>
              </a:rPr>
              <a:t>G</a:t>
            </a:r>
            <a:r>
              <a:rPr kumimoji="1" lang="zh-CN" altLang="en-US" b="1" dirty="0">
                <a:latin typeface="Times New Roman" panose="02020603050405020304" pitchFamily="18" charset="0"/>
                <a:ea typeface="楷体_GB2312" pitchFamily="49" charset="-122"/>
              </a:rPr>
              <a:t>为</a:t>
            </a:r>
            <a:r>
              <a:rPr kumimoji="1" lang="en-US" altLang="zh-CN" b="1" dirty="0">
                <a:latin typeface="Times New Roman" panose="02020603050405020304" pitchFamily="18" charset="0"/>
                <a:ea typeface="楷体_GB2312" pitchFamily="49" charset="-122"/>
              </a:rPr>
              <a:t>2</a:t>
            </a:r>
            <a:r>
              <a:rPr kumimoji="1" lang="zh-CN" altLang="en-US" b="1" dirty="0">
                <a:latin typeface="Times New Roman" panose="02020603050405020304" pitchFamily="18" charset="0"/>
                <a:ea typeface="楷体_GB2312" pitchFamily="49" charset="-122"/>
              </a:rPr>
              <a:t>型文法或称上下文无关文法。</a:t>
            </a:r>
            <a:endParaRPr lang="zh-CN" altLang="en-US" dirty="0"/>
          </a:p>
        </p:txBody>
      </p:sp>
      <p:sp>
        <p:nvSpPr>
          <p:cNvPr id="4" name="文本框 3"/>
          <p:cNvSpPr txBox="1"/>
          <p:nvPr/>
        </p:nvSpPr>
        <p:spPr>
          <a:xfrm>
            <a:off x="1257300" y="3074878"/>
            <a:ext cx="6619009" cy="2684838"/>
          </a:xfrm>
          <a:prstGeom prst="rect">
            <a:avLst/>
          </a:prstGeom>
          <a:noFill/>
        </p:spPr>
        <p:txBody>
          <a:bodyPr wrap="square" rtlCol="0">
            <a:spAutoFit/>
          </a:bodyPr>
          <a:lstStyle/>
          <a:p>
            <a:pPr algn="just">
              <a:lnSpc>
                <a:spcPct val="117000"/>
              </a:lnSpc>
            </a:pPr>
            <a:r>
              <a:rPr kumimoji="1" lang="en-US" altLang="zh-CN" b="1" dirty="0" smtClean="0">
                <a:solidFill>
                  <a:srgbClr val="FF0000"/>
                </a:solidFill>
                <a:latin typeface="Times New Roman" panose="02020603050405020304" pitchFamily="18" charset="0"/>
                <a:ea typeface="楷体_GB2312" pitchFamily="49" charset="-122"/>
              </a:rPr>
              <a:t>3</a:t>
            </a:r>
            <a:r>
              <a:rPr kumimoji="1" lang="zh-CN" altLang="en-US" b="1" dirty="0" smtClean="0">
                <a:solidFill>
                  <a:srgbClr val="FF0000"/>
                </a:solidFill>
                <a:latin typeface="Times New Roman" panose="02020603050405020304" pitchFamily="18" charset="0"/>
                <a:ea typeface="楷体_GB2312" pitchFamily="49" charset="-122"/>
              </a:rPr>
              <a:t>型</a:t>
            </a:r>
            <a:r>
              <a:rPr kumimoji="1" lang="zh-CN" altLang="en-US" b="1" dirty="0">
                <a:solidFill>
                  <a:srgbClr val="FF0000"/>
                </a:solidFill>
                <a:latin typeface="Times New Roman" panose="02020603050405020304" pitchFamily="18" charset="0"/>
                <a:ea typeface="楷体_GB2312" pitchFamily="49" charset="-122"/>
              </a:rPr>
              <a:t>文法</a:t>
            </a:r>
            <a:r>
              <a:rPr kumimoji="1" lang="zh-CN" altLang="en-US" b="1" dirty="0" smtClean="0">
                <a:solidFill>
                  <a:srgbClr val="FF0000"/>
                </a:solidFill>
                <a:latin typeface="Times New Roman" panose="02020603050405020304" pitchFamily="18" charset="0"/>
                <a:ea typeface="楷体_GB2312" pitchFamily="49" charset="-122"/>
              </a:rPr>
              <a:t>与词法</a:t>
            </a:r>
            <a:r>
              <a:rPr kumimoji="1" lang="zh-CN" altLang="en-US" b="1" dirty="0">
                <a:solidFill>
                  <a:srgbClr val="FF0000"/>
                </a:solidFill>
                <a:latin typeface="Times New Roman" panose="02020603050405020304" pitchFamily="18" charset="0"/>
                <a:ea typeface="楷体_GB2312" pitchFamily="49" charset="-122"/>
              </a:rPr>
              <a:t>分析密切相关：</a:t>
            </a:r>
            <a:endParaRPr kumimoji="1" lang="en-US" altLang="zh-CN" b="1" dirty="0">
              <a:solidFill>
                <a:srgbClr val="FF0000"/>
              </a:solidFill>
              <a:latin typeface="Times New Roman" panose="02020603050405020304" pitchFamily="18" charset="0"/>
              <a:ea typeface="楷体_GB2312" pitchFamily="49" charset="-122"/>
            </a:endParaRPr>
          </a:p>
          <a:p>
            <a:pPr algn="just">
              <a:lnSpc>
                <a:spcPct val="117000"/>
              </a:lnSpc>
              <a:buFont typeface="Wingdings 2" panose="05020102010507070707" pitchFamily="18" charset="2"/>
              <a:buNone/>
            </a:pPr>
            <a:endParaRPr lang="en-US" altLang="zh-CN" b="1" dirty="0" smtClean="0">
              <a:latin typeface="Times New Roman" panose="02020603050405020304" pitchFamily="18" charset="0"/>
              <a:ea typeface="楷体_GB2312" pitchFamily="49" charset="-122"/>
            </a:endParaRPr>
          </a:p>
          <a:p>
            <a:pPr algn="just">
              <a:lnSpc>
                <a:spcPct val="117000"/>
              </a:lnSpc>
              <a:buFont typeface="Wingdings 2" panose="05020102010507070707" pitchFamily="18" charset="2"/>
              <a:buNone/>
            </a:pPr>
            <a:r>
              <a:rPr lang="zh-CN" altLang="en-US" b="1" dirty="0" smtClean="0">
                <a:latin typeface="Times New Roman" panose="02020603050405020304" pitchFamily="18" charset="0"/>
                <a:ea typeface="楷体_GB2312" pitchFamily="49" charset="-122"/>
              </a:rPr>
              <a:t>若</a:t>
            </a:r>
            <a:r>
              <a:rPr lang="zh-CN" altLang="en-US" b="1" dirty="0">
                <a:latin typeface="Times New Roman" panose="02020603050405020304" pitchFamily="18" charset="0"/>
                <a:ea typeface="楷体_GB2312" pitchFamily="49" charset="-122"/>
              </a:rPr>
              <a:t>在文法</a:t>
            </a:r>
            <a:r>
              <a:rPr lang="en-US" altLang="zh-CN" b="1" dirty="0">
                <a:latin typeface="Times New Roman" panose="02020603050405020304" pitchFamily="18" charset="0"/>
                <a:ea typeface="楷体_GB2312" pitchFamily="49" charset="-122"/>
              </a:rPr>
              <a:t>G</a:t>
            </a:r>
            <a:r>
              <a:rPr lang="zh-CN" altLang="en-US" b="1" dirty="0">
                <a:latin typeface="Times New Roman" panose="02020603050405020304" pitchFamily="18" charset="0"/>
                <a:ea typeface="楷体_GB2312" pitchFamily="49" charset="-122"/>
              </a:rPr>
              <a:t>中，</a:t>
            </a:r>
            <a:r>
              <a:rPr lang="en-US" altLang="zh-CN" b="1" dirty="0">
                <a:latin typeface="Times New Roman" panose="02020603050405020304" pitchFamily="18" charset="0"/>
                <a:ea typeface="楷体_GB2312" pitchFamily="49" charset="-122"/>
              </a:rPr>
              <a:t>P</a:t>
            </a:r>
            <a:r>
              <a:rPr lang="zh-CN" altLang="en-US" b="1" dirty="0">
                <a:latin typeface="Times New Roman" panose="02020603050405020304" pitchFamily="18" charset="0"/>
                <a:ea typeface="楷体_GB2312" pitchFamily="49" charset="-122"/>
              </a:rPr>
              <a:t>中规则具有如下形式：</a:t>
            </a:r>
          </a:p>
          <a:p>
            <a:pPr algn="just">
              <a:lnSpc>
                <a:spcPct val="117000"/>
              </a:lnSpc>
              <a:buNone/>
            </a:pPr>
            <a:r>
              <a:rPr lang="en-US" altLang="zh-CN" dirty="0" err="1"/>
              <a:t>A</a:t>
            </a:r>
            <a:r>
              <a:rPr lang="en-US" altLang="zh-CN" dirty="0" err="1">
                <a:sym typeface="Symbol" panose="05050102010706020507" pitchFamily="18" charset="2"/>
              </a:rPr>
              <a:t></a:t>
            </a:r>
            <a:r>
              <a:rPr lang="en-US" altLang="zh-CN" dirty="0" err="1"/>
              <a:t>a</a:t>
            </a:r>
            <a:r>
              <a:rPr lang="zh-CN" altLang="zh-CN" dirty="0"/>
              <a:t>或</a:t>
            </a:r>
            <a:r>
              <a:rPr lang="en-US" altLang="zh-CN" dirty="0" err="1"/>
              <a:t>A</a:t>
            </a:r>
            <a:r>
              <a:rPr lang="en-US" altLang="zh-CN" dirty="0" err="1">
                <a:sym typeface="Symbol" panose="05050102010706020507" pitchFamily="18" charset="2"/>
              </a:rPr>
              <a:t></a:t>
            </a:r>
            <a:r>
              <a:rPr lang="en-US" altLang="zh-CN" dirty="0" err="1"/>
              <a:t>bB</a:t>
            </a:r>
            <a:r>
              <a:rPr lang="en-US" altLang="zh-CN" b="1" dirty="0">
                <a:latin typeface="Times New Roman" panose="02020603050405020304" pitchFamily="18" charset="0"/>
                <a:ea typeface="楷体_GB2312" pitchFamily="49" charset="-122"/>
              </a:rPr>
              <a:t></a:t>
            </a:r>
          </a:p>
          <a:p>
            <a:pPr algn="just">
              <a:lnSpc>
                <a:spcPct val="117000"/>
              </a:lnSpc>
              <a:buNone/>
            </a:pPr>
            <a:r>
              <a:rPr lang="zh-CN" altLang="en-US" b="1" dirty="0">
                <a:latin typeface="Times New Roman" panose="02020603050405020304" pitchFamily="18" charset="0"/>
                <a:ea typeface="楷体_GB2312" pitchFamily="49" charset="-122"/>
              </a:rPr>
              <a:t>其中</a:t>
            </a:r>
            <a:r>
              <a:rPr lang="en-US" altLang="zh-CN" b="1" dirty="0">
                <a:latin typeface="Times New Roman" panose="02020603050405020304" pitchFamily="18" charset="0"/>
                <a:ea typeface="楷体_GB2312" pitchFamily="49" charset="-122"/>
              </a:rPr>
              <a:t>A , B∈V</a:t>
            </a:r>
            <a:r>
              <a:rPr lang="en-US" altLang="zh-CN" b="1" baseline="-25000" dirty="0">
                <a:latin typeface="Times New Roman" panose="02020603050405020304" pitchFamily="18" charset="0"/>
                <a:ea typeface="楷体_GB2312" pitchFamily="49" charset="-122"/>
              </a:rPr>
              <a:t>N </a:t>
            </a:r>
            <a:r>
              <a:rPr lang="en-US" altLang="zh-CN" b="1" dirty="0">
                <a:latin typeface="Times New Roman" panose="02020603050405020304" pitchFamily="18" charset="0"/>
                <a:ea typeface="楷体_GB2312" pitchFamily="49" charset="-122"/>
              </a:rPr>
              <a:t>, </a:t>
            </a:r>
            <a:r>
              <a:rPr lang="en-US" altLang="zh-CN" dirty="0" err="1"/>
              <a:t>a</a:t>
            </a:r>
            <a:r>
              <a:rPr lang="en-US" altLang="zh-CN" dirty="0" err="1">
                <a:sym typeface="Symbol" panose="05050102010706020507" pitchFamily="18" charset="2"/>
              </a:rPr>
              <a:t></a:t>
            </a:r>
            <a:r>
              <a:rPr lang="en-US" altLang="zh-CN" dirty="0" err="1"/>
              <a:t>V</a:t>
            </a:r>
            <a:r>
              <a:rPr lang="en-US" altLang="zh-CN" baseline="-25000" dirty="0" err="1"/>
              <a:t>T</a:t>
            </a:r>
            <a:r>
              <a:rPr lang="zh-CN" altLang="zh-CN" dirty="0"/>
              <a:t>∪</a:t>
            </a:r>
            <a:r>
              <a:rPr lang="en-US" altLang="zh-CN" dirty="0"/>
              <a:t>{</a:t>
            </a:r>
            <a:r>
              <a:rPr lang="en-US" altLang="zh-CN" dirty="0">
                <a:sym typeface="Symbol" panose="05050102010706020507" pitchFamily="18" charset="2"/>
              </a:rPr>
              <a:t></a:t>
            </a:r>
            <a:r>
              <a:rPr lang="en-US" altLang="zh-CN" dirty="0"/>
              <a:t>}</a:t>
            </a:r>
            <a:r>
              <a:rPr lang="zh-CN" altLang="zh-CN" dirty="0"/>
              <a:t>，</a:t>
            </a:r>
            <a:r>
              <a:rPr lang="en-US" altLang="zh-CN" dirty="0" err="1"/>
              <a:t>b</a:t>
            </a:r>
            <a:r>
              <a:rPr lang="en-US" altLang="zh-CN" dirty="0" err="1">
                <a:sym typeface="Symbol" panose="05050102010706020507" pitchFamily="18" charset="2"/>
              </a:rPr>
              <a:t></a:t>
            </a:r>
            <a:r>
              <a:rPr lang="en-US" altLang="zh-CN" dirty="0" err="1"/>
              <a:t>V</a:t>
            </a:r>
            <a:r>
              <a:rPr lang="en-US" altLang="zh-CN" baseline="-25000" dirty="0" err="1"/>
              <a:t>T</a:t>
            </a:r>
            <a:r>
              <a:rPr lang="zh-CN" altLang="en-US" b="1" dirty="0">
                <a:latin typeface="Times New Roman" panose="02020603050405020304" pitchFamily="18" charset="0"/>
                <a:ea typeface="楷体_GB2312" pitchFamily="49" charset="-122"/>
              </a:rPr>
              <a:t>，则称文法</a:t>
            </a:r>
            <a:r>
              <a:rPr lang="en-US" altLang="zh-CN" b="1" dirty="0">
                <a:latin typeface="Times New Roman" panose="02020603050405020304" pitchFamily="18" charset="0"/>
                <a:ea typeface="楷体_GB2312" pitchFamily="49" charset="-122"/>
              </a:rPr>
              <a:t>G</a:t>
            </a:r>
            <a:r>
              <a:rPr lang="zh-CN" altLang="en-US" b="1" dirty="0">
                <a:latin typeface="Times New Roman" panose="02020603050405020304" pitchFamily="18" charset="0"/>
                <a:ea typeface="楷体_GB2312" pitchFamily="49" charset="-122"/>
              </a:rPr>
              <a:t>为</a:t>
            </a:r>
            <a:r>
              <a:rPr lang="zh-CN" altLang="en-US" b="1" dirty="0">
                <a:solidFill>
                  <a:srgbClr val="FFC000"/>
                </a:solidFill>
                <a:latin typeface="Times New Roman" panose="02020603050405020304" pitchFamily="18" charset="0"/>
                <a:ea typeface="楷体_GB2312" pitchFamily="49" charset="-122"/>
              </a:rPr>
              <a:t>右线性文法。</a:t>
            </a:r>
          </a:p>
          <a:p>
            <a:pPr algn="just">
              <a:lnSpc>
                <a:spcPct val="117000"/>
              </a:lnSpc>
              <a:buNone/>
            </a:pPr>
            <a:r>
              <a:rPr lang="zh-CN" altLang="en-US" b="1" dirty="0">
                <a:latin typeface="Times New Roman" panose="02020603050405020304" pitchFamily="18" charset="0"/>
                <a:ea typeface="楷体_GB2312" pitchFamily="49" charset="-122"/>
              </a:rPr>
              <a:t>类似地，如</a:t>
            </a:r>
            <a:r>
              <a:rPr lang="en-US" altLang="zh-CN" b="1" dirty="0">
                <a:latin typeface="Times New Roman" panose="02020603050405020304" pitchFamily="18" charset="0"/>
                <a:ea typeface="楷体_GB2312" pitchFamily="49" charset="-122"/>
              </a:rPr>
              <a:t>P</a:t>
            </a:r>
            <a:r>
              <a:rPr lang="zh-CN" altLang="en-US" b="1" dirty="0">
                <a:latin typeface="Times New Roman" panose="02020603050405020304" pitchFamily="18" charset="0"/>
                <a:ea typeface="楷体_GB2312" pitchFamily="49" charset="-122"/>
              </a:rPr>
              <a:t>中规则有如下形式</a:t>
            </a:r>
            <a:r>
              <a:rPr lang="en-US" altLang="zh-CN" b="1" dirty="0">
                <a:latin typeface="Times New Roman" panose="02020603050405020304" pitchFamily="18" charset="0"/>
                <a:ea typeface="楷体_GB2312" pitchFamily="49" charset="-122"/>
              </a:rPr>
              <a:t>:</a:t>
            </a:r>
          </a:p>
          <a:p>
            <a:pPr algn="just">
              <a:lnSpc>
                <a:spcPct val="117000"/>
              </a:lnSpc>
              <a:buNone/>
            </a:pPr>
            <a:r>
              <a:rPr lang="en-US" altLang="zh-CN" dirty="0" err="1"/>
              <a:t>A</a:t>
            </a:r>
            <a:r>
              <a:rPr lang="en-US" altLang="zh-CN" dirty="0" err="1">
                <a:sym typeface="Symbol" panose="05050102010706020507" pitchFamily="18" charset="2"/>
              </a:rPr>
              <a:t></a:t>
            </a:r>
            <a:r>
              <a:rPr lang="en-US" altLang="zh-CN" dirty="0" err="1"/>
              <a:t>a</a:t>
            </a:r>
            <a:r>
              <a:rPr lang="zh-CN" altLang="zh-CN" dirty="0"/>
              <a:t>或</a:t>
            </a:r>
            <a:r>
              <a:rPr lang="en-US" altLang="zh-CN" dirty="0" err="1"/>
              <a:t>A</a:t>
            </a:r>
            <a:r>
              <a:rPr lang="en-US" altLang="zh-CN" dirty="0" err="1">
                <a:sym typeface="Symbol" panose="05050102010706020507" pitchFamily="18" charset="2"/>
              </a:rPr>
              <a:t></a:t>
            </a:r>
            <a:r>
              <a:rPr lang="en-US" altLang="zh-CN" dirty="0" err="1"/>
              <a:t>Bb</a:t>
            </a:r>
            <a:r>
              <a:rPr lang="zh-CN" altLang="zh-CN" dirty="0"/>
              <a:t>，</a:t>
            </a:r>
            <a:r>
              <a:rPr lang="zh-CN" altLang="en-US" b="1" dirty="0">
                <a:latin typeface="Times New Roman" panose="02020603050405020304" pitchFamily="18" charset="0"/>
                <a:ea typeface="楷体_GB2312" pitchFamily="49" charset="-122"/>
              </a:rPr>
              <a:t>则称文法</a:t>
            </a:r>
            <a:r>
              <a:rPr lang="en-US" altLang="zh-CN" b="1" dirty="0">
                <a:latin typeface="Times New Roman" panose="02020603050405020304" pitchFamily="18" charset="0"/>
                <a:ea typeface="楷体_GB2312" pitchFamily="49" charset="-122"/>
              </a:rPr>
              <a:t>G</a:t>
            </a:r>
            <a:r>
              <a:rPr lang="zh-CN" altLang="en-US" b="1" dirty="0">
                <a:latin typeface="Times New Roman" panose="02020603050405020304" pitchFamily="18" charset="0"/>
                <a:ea typeface="楷体_GB2312" pitchFamily="49" charset="-122"/>
              </a:rPr>
              <a:t>为</a:t>
            </a:r>
            <a:r>
              <a:rPr lang="zh-CN" altLang="en-US" b="1" dirty="0">
                <a:solidFill>
                  <a:srgbClr val="FFC000"/>
                </a:solidFill>
                <a:latin typeface="Times New Roman" panose="02020603050405020304" pitchFamily="18" charset="0"/>
                <a:ea typeface="楷体_GB2312" pitchFamily="49" charset="-122"/>
              </a:rPr>
              <a:t>左线性文法。</a:t>
            </a:r>
          </a:p>
          <a:p>
            <a:pPr algn="just">
              <a:lnSpc>
                <a:spcPct val="117000"/>
              </a:lnSpc>
              <a:buNone/>
            </a:pPr>
            <a:r>
              <a:rPr lang="en-US" altLang="zh-CN" dirty="0"/>
              <a:t>3</a:t>
            </a:r>
            <a:r>
              <a:rPr lang="zh-CN" altLang="zh-CN" dirty="0"/>
              <a:t>型文法也称为正规文法或正则文法（</a:t>
            </a:r>
            <a:r>
              <a:rPr lang="en-US" altLang="zh-CN" dirty="0"/>
              <a:t>regular grammar, </a:t>
            </a:r>
            <a:r>
              <a:rPr lang="en-US" altLang="zh-CN" dirty="0" smtClean="0"/>
              <a:t>RG</a:t>
            </a:r>
            <a:r>
              <a:rPr lang="zh-CN" altLang="en-US" dirty="0" smtClean="0"/>
              <a:t>）</a:t>
            </a:r>
            <a:endParaRPr lang="zh-CN" altLang="en-US" dirty="0"/>
          </a:p>
        </p:txBody>
      </p:sp>
      <p:sp>
        <p:nvSpPr>
          <p:cNvPr id="5" name="文本框 4"/>
          <p:cNvSpPr txBox="1"/>
          <p:nvPr/>
        </p:nvSpPr>
        <p:spPr>
          <a:xfrm>
            <a:off x="9019309" y="1787236"/>
            <a:ext cx="1849582" cy="923330"/>
          </a:xfrm>
          <a:prstGeom prst="rect">
            <a:avLst/>
          </a:prstGeom>
          <a:noFill/>
        </p:spPr>
        <p:txBody>
          <a:bodyPr wrap="square" rtlCol="0">
            <a:spAutoFit/>
          </a:bodyPr>
          <a:lstStyle/>
          <a:p>
            <a:r>
              <a:rPr lang="zh-CN" altLang="en-US" dirty="0" smtClean="0">
                <a:solidFill>
                  <a:srgbClr val="FF0000"/>
                </a:solidFill>
              </a:rPr>
              <a:t>为什么要将语法分析与词法分析分开处理？</a:t>
            </a:r>
            <a:endParaRPr lang="zh-CN" altLang="en-US" dirty="0">
              <a:solidFill>
                <a:srgbClr val="FF0000"/>
              </a:solidFill>
            </a:endParaRPr>
          </a:p>
        </p:txBody>
      </p:sp>
    </p:spTree>
    <p:extLst>
      <p:ext uri="{BB962C8B-B14F-4D97-AF65-F5344CB8AC3E}">
        <p14:creationId xmlns:p14="http://schemas.microsoft.com/office/powerpoint/2010/main" val="28472517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灯片编号占位符 3"/>
          <p:cNvSpPr>
            <a:spLocks noGrp="1"/>
          </p:cNvSpPr>
          <p:nvPr>
            <p:ph type="sldNum" sz="quarter" idx="12"/>
          </p:nvPr>
        </p:nvSpPr>
        <p:spPr/>
        <p:txBody>
          <a:bodyPr/>
          <a:lstStyle/>
          <a:p>
            <a:fld id="{3670B9E8-CBE6-4DD8-A557-0C7124545A74}" type="slidenum">
              <a:rPr lang="zh-CN" altLang="en-US"/>
              <a:pPr/>
              <a:t>30</a:t>
            </a:fld>
            <a:endParaRPr lang="en-US" altLang="zh-CN"/>
          </a:p>
        </p:txBody>
      </p:sp>
      <p:sp>
        <p:nvSpPr>
          <p:cNvPr id="35843" name="Rectangle 3"/>
          <p:cNvSpPr>
            <a:spLocks noChangeArrowheads="1"/>
          </p:cNvSpPr>
          <p:nvPr/>
        </p:nvSpPr>
        <p:spPr bwMode="auto">
          <a:xfrm>
            <a:off x="1701800" y="2144713"/>
            <a:ext cx="8610600" cy="281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gn="just">
              <a:buFont typeface="Wingdings 2" panose="05020102010507070707" pitchFamily="18" charset="2"/>
              <a:buNone/>
            </a:pPr>
            <a:r>
              <a:rPr lang="zh-CN" altLang="en-US" sz="2000" b="1">
                <a:latin typeface="Times New Roman" panose="02020603050405020304" pitchFamily="18" charset="0"/>
                <a:ea typeface="楷体_GB2312" pitchFamily="49" charset="-122"/>
              </a:rPr>
              <a:t>例如：设有左线性文法Ｇ［Ｚ］＝（Ｖ</a:t>
            </a:r>
            <a:r>
              <a:rPr lang="zh-CN" altLang="en-US" sz="2000" b="1" baseline="-25000">
                <a:latin typeface="Times New Roman" panose="02020603050405020304" pitchFamily="18" charset="0"/>
                <a:ea typeface="楷体_GB2312" pitchFamily="49" charset="-122"/>
              </a:rPr>
              <a:t>Ｎ</a:t>
            </a:r>
            <a:r>
              <a:rPr lang="zh-CN" altLang="en-US" sz="2000" b="1">
                <a:latin typeface="Times New Roman" panose="02020603050405020304" pitchFamily="18" charset="0"/>
                <a:ea typeface="楷体_GB2312" pitchFamily="49" charset="-122"/>
              </a:rPr>
              <a:t>，Ｖ</a:t>
            </a:r>
            <a:r>
              <a:rPr lang="zh-CN" altLang="en-US" sz="2000" b="1" baseline="-25000">
                <a:latin typeface="Times New Roman" panose="02020603050405020304" pitchFamily="18" charset="0"/>
                <a:ea typeface="楷体_GB2312" pitchFamily="49" charset="-122"/>
              </a:rPr>
              <a:t>Ｔ</a:t>
            </a:r>
            <a:r>
              <a:rPr lang="zh-CN" altLang="en-US" sz="2000" b="1">
                <a:latin typeface="Times New Roman" panose="02020603050405020304" pitchFamily="18" charset="0"/>
                <a:ea typeface="楷体_GB2312" pitchFamily="49" charset="-122"/>
              </a:rPr>
              <a:t>，Ｐ，Ｚ），其中：</a:t>
            </a:r>
          </a:p>
          <a:p>
            <a:pPr algn="just">
              <a:buFont typeface="Wingdings 2" panose="05020102010507070707" pitchFamily="18" charset="2"/>
              <a:buNone/>
            </a:pPr>
            <a:r>
              <a:rPr lang="zh-CN" altLang="en-US" sz="2000" b="1">
                <a:latin typeface="Times New Roman" panose="02020603050405020304" pitchFamily="18" charset="0"/>
                <a:ea typeface="楷体_GB2312" pitchFamily="49" charset="-122"/>
              </a:rPr>
              <a:t>               Ｚ∷＝</a:t>
            </a:r>
            <a:r>
              <a:rPr lang="en-US" altLang="zh-CN" sz="2000" b="1">
                <a:latin typeface="Times New Roman" panose="02020603050405020304" pitchFamily="18" charset="0"/>
                <a:ea typeface="楷体_GB2312" pitchFamily="49" charset="-122"/>
              </a:rPr>
              <a:t>U</a:t>
            </a:r>
            <a:r>
              <a:rPr lang="zh-CN" altLang="en-US" sz="2000" b="1">
                <a:latin typeface="Times New Roman" panose="02020603050405020304" pitchFamily="18" charset="0"/>
                <a:ea typeface="楷体_GB2312" pitchFamily="49" charset="-122"/>
              </a:rPr>
              <a:t>０｜Ｖ１</a:t>
            </a:r>
          </a:p>
          <a:p>
            <a:pPr algn="just">
              <a:buFont typeface="Wingdings 2" panose="05020102010507070707" pitchFamily="18" charset="2"/>
              <a:buNone/>
            </a:pPr>
            <a:r>
              <a:rPr lang="zh-CN" altLang="en-US" sz="2000" b="1">
                <a:latin typeface="Times New Roman" panose="02020603050405020304" pitchFamily="18" charset="0"/>
                <a:ea typeface="楷体_GB2312" pitchFamily="49" charset="-122"/>
              </a:rPr>
              <a:t>                </a:t>
            </a:r>
            <a:r>
              <a:rPr lang="en-US" altLang="zh-CN" sz="2000" b="1">
                <a:latin typeface="Times New Roman" panose="02020603050405020304" pitchFamily="18" charset="0"/>
                <a:ea typeface="楷体_GB2312" pitchFamily="49" charset="-122"/>
              </a:rPr>
              <a:t>U∷</a:t>
            </a:r>
            <a:r>
              <a:rPr lang="zh-CN" altLang="en-US" sz="2000" b="1">
                <a:latin typeface="Times New Roman" panose="02020603050405020304" pitchFamily="18" charset="0"/>
                <a:ea typeface="楷体_GB2312" pitchFamily="49" charset="-122"/>
              </a:rPr>
              <a:t>＝Ｚ１｜１</a:t>
            </a:r>
          </a:p>
          <a:p>
            <a:pPr algn="just">
              <a:buFont typeface="Wingdings 2" panose="05020102010507070707" pitchFamily="18" charset="2"/>
              <a:buNone/>
            </a:pPr>
            <a:r>
              <a:rPr lang="zh-CN" altLang="en-US" sz="2000" b="1">
                <a:latin typeface="Times New Roman" panose="02020603050405020304" pitchFamily="18" charset="0"/>
                <a:ea typeface="楷体_GB2312" pitchFamily="49" charset="-122"/>
              </a:rPr>
              <a:t>               Ｖ∷＝Ｚ０｜０</a:t>
            </a:r>
          </a:p>
          <a:p>
            <a:pPr algn="just">
              <a:buFont typeface="Wingdings 2" panose="05020102010507070707" pitchFamily="18" charset="2"/>
              <a:buNone/>
            </a:pPr>
            <a:r>
              <a:rPr lang="zh-CN" altLang="en-US" sz="2000" b="1">
                <a:latin typeface="Times New Roman" panose="02020603050405020304" pitchFamily="18" charset="0"/>
                <a:ea typeface="楷体_GB2312" pitchFamily="49" charset="-122"/>
              </a:rPr>
              <a:t>由该文法所确定的语言为Ｌ［Ｇ］＝｛０１，１０</a:t>
            </a:r>
            <a:r>
              <a:rPr lang="en-US" altLang="zh-CN" sz="2000" b="1">
                <a:latin typeface="Times New Roman" panose="02020603050405020304" pitchFamily="18" charset="0"/>
                <a:ea typeface="楷体_GB2312" pitchFamily="49" charset="-122"/>
              </a:rPr>
              <a:t>}</a:t>
            </a:r>
            <a:r>
              <a:rPr lang="en-US" altLang="zh-CN" sz="2000" b="1" baseline="30000">
                <a:latin typeface="Times New Roman" panose="02020603050405020304" pitchFamily="18" charset="0"/>
                <a:ea typeface="楷体_GB2312" pitchFamily="49" charset="-122"/>
              </a:rPr>
              <a:t>+</a:t>
            </a:r>
            <a:r>
              <a:rPr lang="en-US" altLang="zh-CN" sz="2000" b="1">
                <a:latin typeface="Times New Roman" panose="02020603050405020304" pitchFamily="18" charset="0"/>
                <a:ea typeface="楷体_GB2312" pitchFamily="49" charset="-122"/>
              </a:rPr>
              <a:t></a:t>
            </a:r>
          </a:p>
          <a:p>
            <a:pPr algn="just">
              <a:buFont typeface="Wingdings 2" panose="05020102010507070707" pitchFamily="18" charset="2"/>
              <a:buNone/>
            </a:pPr>
            <a:r>
              <a:rPr lang="zh-CN" altLang="en-US" sz="2000" b="1">
                <a:latin typeface="Times New Roman" panose="02020603050405020304" pitchFamily="18" charset="0"/>
                <a:ea typeface="楷体_GB2312" pitchFamily="49" charset="-122"/>
              </a:rPr>
              <a:t>根据上述构造状态转换图的规则，该文法状态转换图如下图所示。</a:t>
            </a:r>
          </a:p>
          <a:p>
            <a:pPr algn="just">
              <a:lnSpc>
                <a:spcPct val="80000"/>
              </a:lnSpc>
              <a:buFont typeface="Wingdings 2" panose="05020102010507070707" pitchFamily="18" charset="2"/>
              <a:buNone/>
            </a:pPr>
            <a:endParaRPr lang="zh-CN" altLang="en-US" sz="2000" b="1">
              <a:latin typeface="Times New Roman" panose="02020603050405020304" pitchFamily="18" charset="0"/>
              <a:ea typeface="楷体_GB2312" pitchFamily="49" charset="-122"/>
            </a:endParaRPr>
          </a:p>
        </p:txBody>
      </p:sp>
      <p:grpSp>
        <p:nvGrpSpPr>
          <p:cNvPr id="35862" name="Group 22"/>
          <p:cNvGrpSpPr>
            <a:grpSpLocks/>
          </p:cNvGrpSpPr>
          <p:nvPr/>
        </p:nvGrpSpPr>
        <p:grpSpPr bwMode="auto">
          <a:xfrm>
            <a:off x="2484439" y="4684713"/>
            <a:ext cx="3621087" cy="1282700"/>
            <a:chOff x="1280" y="3392"/>
            <a:chExt cx="2281" cy="808"/>
          </a:xfrm>
        </p:grpSpPr>
        <p:sp>
          <p:nvSpPr>
            <p:cNvPr id="35845" name="Oval 5"/>
            <p:cNvSpPr>
              <a:spLocks noChangeArrowheads="1"/>
            </p:cNvSpPr>
            <p:nvPr/>
          </p:nvSpPr>
          <p:spPr bwMode="auto">
            <a:xfrm>
              <a:off x="1280" y="3392"/>
              <a:ext cx="528" cy="28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t>S</a:t>
              </a:r>
            </a:p>
          </p:txBody>
        </p:sp>
        <p:sp>
          <p:nvSpPr>
            <p:cNvPr id="35846" name="Oval 6"/>
            <p:cNvSpPr>
              <a:spLocks noChangeArrowheads="1"/>
            </p:cNvSpPr>
            <p:nvPr/>
          </p:nvSpPr>
          <p:spPr bwMode="auto">
            <a:xfrm>
              <a:off x="1280" y="3880"/>
              <a:ext cx="528" cy="28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t>V</a:t>
              </a:r>
            </a:p>
          </p:txBody>
        </p:sp>
        <p:sp>
          <p:nvSpPr>
            <p:cNvPr id="35847" name="Oval 7"/>
            <p:cNvSpPr>
              <a:spLocks noChangeArrowheads="1"/>
            </p:cNvSpPr>
            <p:nvPr/>
          </p:nvSpPr>
          <p:spPr bwMode="auto">
            <a:xfrm>
              <a:off x="2880" y="3392"/>
              <a:ext cx="528" cy="28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t>U</a:t>
              </a:r>
            </a:p>
          </p:txBody>
        </p:sp>
        <p:sp>
          <p:nvSpPr>
            <p:cNvPr id="35848" name="Oval 8"/>
            <p:cNvSpPr>
              <a:spLocks noChangeArrowheads="1"/>
            </p:cNvSpPr>
            <p:nvPr/>
          </p:nvSpPr>
          <p:spPr bwMode="auto">
            <a:xfrm>
              <a:off x="2904" y="3864"/>
              <a:ext cx="528" cy="28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t>Z</a:t>
              </a:r>
            </a:p>
          </p:txBody>
        </p:sp>
        <p:sp>
          <p:nvSpPr>
            <p:cNvPr id="35849" name="Oval 9"/>
            <p:cNvSpPr>
              <a:spLocks noChangeArrowheads="1"/>
            </p:cNvSpPr>
            <p:nvPr/>
          </p:nvSpPr>
          <p:spPr bwMode="auto">
            <a:xfrm>
              <a:off x="2792" y="3792"/>
              <a:ext cx="769" cy="408"/>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altLang="zh-CN" sz="2800" b="1"/>
            </a:p>
          </p:txBody>
        </p:sp>
      </p:grpSp>
      <p:cxnSp>
        <p:nvCxnSpPr>
          <p:cNvPr id="35850" name="AutoShape 10"/>
          <p:cNvCxnSpPr>
            <a:cxnSpLocks noChangeShapeType="1"/>
            <a:stCxn id="35845" idx="2"/>
            <a:endCxn id="35846" idx="2"/>
          </p:cNvCxnSpPr>
          <p:nvPr/>
        </p:nvCxnSpPr>
        <p:spPr bwMode="auto">
          <a:xfrm rot="10800000" flipH="1" flipV="1">
            <a:off x="2471739" y="4906963"/>
            <a:ext cx="1587" cy="774700"/>
          </a:xfrm>
          <a:prstGeom prst="curvedConnector3">
            <a:avLst>
              <a:gd name="adj1" fmla="val -13600000"/>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851" name="AutoShape 11"/>
          <p:cNvCxnSpPr>
            <a:cxnSpLocks noChangeShapeType="1"/>
            <a:stCxn id="35845" idx="6"/>
            <a:endCxn id="35847" idx="2"/>
          </p:cNvCxnSpPr>
          <p:nvPr/>
        </p:nvCxnSpPr>
        <p:spPr bwMode="auto">
          <a:xfrm>
            <a:off x="3335338" y="4906963"/>
            <a:ext cx="1676400" cy="0"/>
          </a:xfrm>
          <a:prstGeom prst="straightConnector1">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852" name="AutoShape 12"/>
          <p:cNvCxnSpPr>
            <a:cxnSpLocks noChangeShapeType="1"/>
            <a:stCxn id="35847" idx="6"/>
            <a:endCxn id="35849" idx="6"/>
          </p:cNvCxnSpPr>
          <p:nvPr/>
        </p:nvCxnSpPr>
        <p:spPr bwMode="auto">
          <a:xfrm>
            <a:off x="5875339" y="4906963"/>
            <a:ext cx="242887" cy="736600"/>
          </a:xfrm>
          <a:prstGeom prst="curvedConnector3">
            <a:avLst>
              <a:gd name="adj1" fmla="val 188236"/>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5853" name="AutoShape 13"/>
          <p:cNvCxnSpPr>
            <a:cxnSpLocks noChangeShapeType="1"/>
            <a:stCxn id="35846" idx="5"/>
            <a:endCxn id="35849" idx="3"/>
          </p:cNvCxnSpPr>
          <p:nvPr/>
        </p:nvCxnSpPr>
        <p:spPr bwMode="auto">
          <a:xfrm rot="16200000" flipH="1">
            <a:off x="4115594" y="4936332"/>
            <a:ext cx="33338" cy="1863725"/>
          </a:xfrm>
          <a:prstGeom prst="curvedConnector3">
            <a:avLst>
              <a:gd name="adj1" fmla="val 1033333"/>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854" name="未知"/>
          <p:cNvSpPr>
            <a:spLocks/>
          </p:cNvSpPr>
          <p:nvPr/>
        </p:nvSpPr>
        <p:spPr bwMode="auto">
          <a:xfrm>
            <a:off x="4679950" y="4984750"/>
            <a:ext cx="361950" cy="509588"/>
          </a:xfrm>
          <a:custGeom>
            <a:avLst/>
            <a:gdLst>
              <a:gd name="T0" fmla="*/ 168 w 228"/>
              <a:gd name="T1" fmla="*/ 321 h 321"/>
              <a:gd name="T2" fmla="*/ 10 w 228"/>
              <a:gd name="T3" fmla="*/ 189 h 321"/>
              <a:gd name="T4" fmla="*/ 228 w 228"/>
              <a:gd name="T5" fmla="*/ 0 h 321"/>
            </a:gdLst>
            <a:ahLst/>
            <a:cxnLst>
              <a:cxn ang="0">
                <a:pos x="T0" y="T1"/>
              </a:cxn>
              <a:cxn ang="0">
                <a:pos x="T2" y="T3"/>
              </a:cxn>
              <a:cxn ang="0">
                <a:pos x="T4" y="T5"/>
              </a:cxn>
            </a:cxnLst>
            <a:rect l="0" t="0" r="r" b="b"/>
            <a:pathLst>
              <a:path w="228" h="321">
                <a:moveTo>
                  <a:pt x="168" y="321"/>
                </a:moveTo>
                <a:cubicBezTo>
                  <a:pt x="84" y="281"/>
                  <a:pt x="0" y="242"/>
                  <a:pt x="10" y="189"/>
                </a:cubicBezTo>
                <a:cubicBezTo>
                  <a:pt x="20" y="136"/>
                  <a:pt x="124" y="68"/>
                  <a:pt x="228" y="0"/>
                </a:cubicBezTo>
              </a:path>
            </a:pathLst>
          </a:custGeom>
          <a:noFill/>
          <a:ln w="38100" cmpd="sng">
            <a:solidFill>
              <a:schemeClr val="tx1"/>
            </a:solidFill>
            <a:round/>
            <a:headEn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55" name="未知"/>
          <p:cNvSpPr>
            <a:spLocks/>
          </p:cNvSpPr>
          <p:nvPr/>
        </p:nvSpPr>
        <p:spPr bwMode="auto">
          <a:xfrm>
            <a:off x="3305175" y="5473700"/>
            <a:ext cx="1562100" cy="160338"/>
          </a:xfrm>
          <a:custGeom>
            <a:avLst/>
            <a:gdLst>
              <a:gd name="T0" fmla="*/ 984 w 984"/>
              <a:gd name="T1" fmla="*/ 128 h 128"/>
              <a:gd name="T2" fmla="*/ 534 w 984"/>
              <a:gd name="T3" fmla="*/ 2 h 128"/>
              <a:gd name="T4" fmla="*/ 0 w 984"/>
              <a:gd name="T5" fmla="*/ 113 h 128"/>
            </a:gdLst>
            <a:ahLst/>
            <a:cxnLst>
              <a:cxn ang="0">
                <a:pos x="T0" y="T1"/>
              </a:cxn>
              <a:cxn ang="0">
                <a:pos x="T2" y="T3"/>
              </a:cxn>
              <a:cxn ang="0">
                <a:pos x="T4" y="T5"/>
              </a:cxn>
            </a:cxnLst>
            <a:rect l="0" t="0" r="r" b="b"/>
            <a:pathLst>
              <a:path w="984" h="128">
                <a:moveTo>
                  <a:pt x="984" y="128"/>
                </a:moveTo>
                <a:cubicBezTo>
                  <a:pt x="841" y="66"/>
                  <a:pt x="698" y="4"/>
                  <a:pt x="534" y="2"/>
                </a:cubicBezTo>
                <a:cubicBezTo>
                  <a:pt x="370" y="0"/>
                  <a:pt x="185" y="56"/>
                  <a:pt x="0" y="113"/>
                </a:cubicBezTo>
              </a:path>
            </a:pathLst>
          </a:custGeom>
          <a:noFill/>
          <a:ln w="38100" cmpd="sng">
            <a:solidFill>
              <a:schemeClr val="tx1"/>
            </a:solidFill>
            <a:round/>
            <a:headEn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56" name="Text Box 16"/>
          <p:cNvSpPr txBox="1">
            <a:spLocks noChangeArrowheads="1"/>
          </p:cNvSpPr>
          <p:nvPr/>
        </p:nvSpPr>
        <p:spPr bwMode="auto">
          <a:xfrm>
            <a:off x="3910013" y="4462463"/>
            <a:ext cx="309562"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1</a:t>
            </a:r>
          </a:p>
        </p:txBody>
      </p:sp>
      <p:sp>
        <p:nvSpPr>
          <p:cNvPr id="35857" name="Text Box 17"/>
          <p:cNvSpPr txBox="1">
            <a:spLocks noChangeArrowheads="1"/>
          </p:cNvSpPr>
          <p:nvPr/>
        </p:nvSpPr>
        <p:spPr bwMode="auto">
          <a:xfrm>
            <a:off x="1711326" y="4992688"/>
            <a:ext cx="309563"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0</a:t>
            </a:r>
          </a:p>
        </p:txBody>
      </p:sp>
      <p:sp>
        <p:nvSpPr>
          <p:cNvPr id="35858" name="Text Box 18"/>
          <p:cNvSpPr txBox="1">
            <a:spLocks noChangeArrowheads="1"/>
          </p:cNvSpPr>
          <p:nvPr/>
        </p:nvSpPr>
        <p:spPr bwMode="auto">
          <a:xfrm>
            <a:off x="3946526" y="5037138"/>
            <a:ext cx="309563"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0</a:t>
            </a:r>
          </a:p>
        </p:txBody>
      </p:sp>
      <p:sp>
        <p:nvSpPr>
          <p:cNvPr id="35859" name="Text Box 19"/>
          <p:cNvSpPr txBox="1">
            <a:spLocks noChangeArrowheads="1"/>
          </p:cNvSpPr>
          <p:nvPr/>
        </p:nvSpPr>
        <p:spPr bwMode="auto">
          <a:xfrm>
            <a:off x="3933826" y="5576888"/>
            <a:ext cx="309563"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1</a:t>
            </a:r>
          </a:p>
        </p:txBody>
      </p:sp>
      <p:sp>
        <p:nvSpPr>
          <p:cNvPr id="35860" name="Text Box 20"/>
          <p:cNvSpPr txBox="1">
            <a:spLocks noChangeArrowheads="1"/>
          </p:cNvSpPr>
          <p:nvPr/>
        </p:nvSpPr>
        <p:spPr bwMode="auto">
          <a:xfrm>
            <a:off x="4362451" y="4986338"/>
            <a:ext cx="309563"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1</a:t>
            </a:r>
          </a:p>
        </p:txBody>
      </p:sp>
      <p:sp>
        <p:nvSpPr>
          <p:cNvPr id="35861" name="Text Box 21"/>
          <p:cNvSpPr txBox="1">
            <a:spLocks noChangeArrowheads="1"/>
          </p:cNvSpPr>
          <p:nvPr/>
        </p:nvSpPr>
        <p:spPr bwMode="auto">
          <a:xfrm>
            <a:off x="6353176" y="5024438"/>
            <a:ext cx="309563"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0</a:t>
            </a:r>
          </a:p>
        </p:txBody>
      </p:sp>
      <p:sp>
        <p:nvSpPr>
          <p:cNvPr id="35863" name="Rectangle 23"/>
          <p:cNvSpPr>
            <a:spLocks noChangeArrowheads="1"/>
          </p:cNvSpPr>
          <p:nvPr/>
        </p:nvSpPr>
        <p:spPr bwMode="auto">
          <a:xfrm>
            <a:off x="7029450" y="4460875"/>
            <a:ext cx="3263900" cy="2103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zh-CN" altLang="en-US" sz="2000" b="1" dirty="0">
                <a:solidFill>
                  <a:srgbClr val="FFC000"/>
                </a:solidFill>
                <a:latin typeface="Times New Roman" panose="02020603050405020304" pitchFamily="18" charset="0"/>
                <a:ea typeface="楷体_GB2312" pitchFamily="49" charset="-122"/>
              </a:rPr>
              <a:t>如：符号串</a:t>
            </a:r>
            <a:r>
              <a:rPr lang="en-US" altLang="zh-CN" sz="2000" b="1" dirty="0">
                <a:solidFill>
                  <a:srgbClr val="FFC000"/>
                </a:solidFill>
                <a:latin typeface="Times New Roman" panose="02020603050405020304" pitchFamily="18" charset="0"/>
                <a:ea typeface="楷体_GB2312" pitchFamily="49" charset="-122"/>
              </a:rPr>
              <a:t>0110</a:t>
            </a:r>
            <a:r>
              <a:rPr lang="zh-CN" altLang="en-US" sz="2000" b="1" dirty="0">
                <a:solidFill>
                  <a:srgbClr val="FFC000"/>
                </a:solidFill>
                <a:latin typeface="Times New Roman" panose="02020603050405020304" pitchFamily="18" charset="0"/>
                <a:ea typeface="楷体_GB2312" pitchFamily="49" charset="-122"/>
              </a:rPr>
              <a:t>是上述文法Ｇ</a:t>
            </a:r>
            <a:r>
              <a:rPr lang="en-US" altLang="zh-CN" sz="2000" b="1" dirty="0">
                <a:solidFill>
                  <a:srgbClr val="FFC000"/>
                </a:solidFill>
                <a:latin typeface="Times New Roman" panose="02020603050405020304" pitchFamily="18" charset="0"/>
                <a:ea typeface="楷体_GB2312" pitchFamily="49" charset="-122"/>
              </a:rPr>
              <a:t>[Z]</a:t>
            </a:r>
            <a:r>
              <a:rPr lang="zh-CN" altLang="en-US" sz="2000" b="1" dirty="0">
                <a:solidFill>
                  <a:srgbClr val="FFC000"/>
                </a:solidFill>
                <a:latin typeface="Times New Roman" panose="02020603050405020304" pitchFamily="18" charset="0"/>
                <a:ea typeface="楷体_GB2312" pitchFamily="49" charset="-122"/>
              </a:rPr>
              <a:t>的句子</a:t>
            </a:r>
            <a:endParaRPr lang="en-US" altLang="zh-CN" sz="2000" b="1" dirty="0">
              <a:solidFill>
                <a:srgbClr val="FFC000"/>
              </a:solidFill>
              <a:latin typeface="Times New Roman" panose="02020603050405020304" pitchFamily="18" charset="0"/>
              <a:ea typeface="楷体_GB2312" pitchFamily="49" charset="-122"/>
            </a:endParaRPr>
          </a:p>
          <a:p>
            <a:pPr algn="just"/>
            <a:endParaRPr lang="en-US" altLang="zh-CN" sz="1200" b="1" dirty="0">
              <a:solidFill>
                <a:srgbClr val="FFC000"/>
              </a:solidFill>
              <a:latin typeface="Times New Roman" panose="02020603050405020304" pitchFamily="18" charset="0"/>
              <a:ea typeface="楷体_GB2312" pitchFamily="49" charset="-122"/>
            </a:endParaRPr>
          </a:p>
          <a:p>
            <a:pPr algn="just"/>
            <a:r>
              <a:rPr lang="zh-CN" altLang="en-US" sz="2000" b="1" dirty="0">
                <a:solidFill>
                  <a:srgbClr val="FFC000"/>
                </a:solidFill>
                <a:latin typeface="Times New Roman" panose="02020603050405020304" pitchFamily="18" charset="0"/>
                <a:ea typeface="楷体_GB2312" pitchFamily="49" charset="-122"/>
              </a:rPr>
              <a:t>因为：从开始状态</a:t>
            </a:r>
            <a:r>
              <a:rPr lang="en-US" altLang="zh-CN" sz="2000" b="1" dirty="0">
                <a:solidFill>
                  <a:srgbClr val="FFC000"/>
                </a:solidFill>
                <a:latin typeface="Times New Roman" panose="02020603050405020304" pitchFamily="18" charset="0"/>
                <a:ea typeface="楷体_GB2312" pitchFamily="49" charset="-122"/>
              </a:rPr>
              <a:t>S</a:t>
            </a:r>
            <a:r>
              <a:rPr lang="zh-CN" altLang="en-US" sz="2000" b="1" dirty="0">
                <a:solidFill>
                  <a:srgbClr val="FFC000"/>
                </a:solidFill>
                <a:latin typeface="Times New Roman" panose="02020603050405020304" pitchFamily="18" charset="0"/>
                <a:ea typeface="楷体_GB2312" pitchFamily="49" charset="-122"/>
              </a:rPr>
              <a:t>出发，读入</a:t>
            </a:r>
            <a:r>
              <a:rPr lang="en-US" altLang="zh-CN" sz="2000" b="1" dirty="0">
                <a:solidFill>
                  <a:srgbClr val="FFC000"/>
                </a:solidFill>
                <a:latin typeface="Times New Roman" panose="02020603050405020304" pitchFamily="18" charset="0"/>
                <a:ea typeface="楷体_GB2312" pitchFamily="49" charset="-122"/>
              </a:rPr>
              <a:t>0</a:t>
            </a:r>
            <a:r>
              <a:rPr lang="zh-CN" altLang="en-US" sz="2000" b="1" dirty="0">
                <a:solidFill>
                  <a:srgbClr val="FFC000"/>
                </a:solidFill>
                <a:latin typeface="Times New Roman" panose="02020603050405020304" pitchFamily="18" charset="0"/>
                <a:ea typeface="楷体_GB2312" pitchFamily="49" charset="-122"/>
              </a:rPr>
              <a:t>转入</a:t>
            </a:r>
            <a:r>
              <a:rPr lang="en-US" altLang="zh-CN" sz="2000" b="1" dirty="0">
                <a:solidFill>
                  <a:srgbClr val="FFC000"/>
                </a:solidFill>
                <a:latin typeface="Times New Roman" panose="02020603050405020304" pitchFamily="18" charset="0"/>
                <a:ea typeface="楷体_GB2312" pitchFamily="49" charset="-122"/>
              </a:rPr>
              <a:t>V</a:t>
            </a:r>
            <a:r>
              <a:rPr lang="zh-CN" altLang="en-US" sz="2000" b="1" dirty="0">
                <a:solidFill>
                  <a:srgbClr val="FFC000"/>
                </a:solidFill>
                <a:latin typeface="Times New Roman" panose="02020603050405020304" pitchFamily="18" charset="0"/>
                <a:ea typeface="楷体_GB2312" pitchFamily="49" charset="-122"/>
              </a:rPr>
              <a:t>，再读入</a:t>
            </a:r>
            <a:r>
              <a:rPr lang="en-US" altLang="zh-CN" sz="2000" b="1" dirty="0">
                <a:solidFill>
                  <a:srgbClr val="FFC000"/>
                </a:solidFill>
                <a:latin typeface="Times New Roman" panose="02020603050405020304" pitchFamily="18" charset="0"/>
                <a:ea typeface="楷体_GB2312" pitchFamily="49" charset="-122"/>
              </a:rPr>
              <a:t>1</a:t>
            </a:r>
            <a:r>
              <a:rPr lang="zh-CN" altLang="en-US" sz="2000" b="1" dirty="0">
                <a:solidFill>
                  <a:srgbClr val="FFC000"/>
                </a:solidFill>
                <a:latin typeface="Times New Roman" panose="02020603050405020304" pitchFamily="18" charset="0"/>
                <a:ea typeface="楷体_GB2312" pitchFamily="49" charset="-122"/>
              </a:rPr>
              <a:t>转入</a:t>
            </a:r>
            <a:r>
              <a:rPr lang="en-US" altLang="zh-CN" sz="2000" b="1" dirty="0">
                <a:solidFill>
                  <a:srgbClr val="FFC000"/>
                </a:solidFill>
                <a:latin typeface="Times New Roman" panose="02020603050405020304" pitchFamily="18" charset="0"/>
                <a:ea typeface="楷体_GB2312" pitchFamily="49" charset="-122"/>
              </a:rPr>
              <a:t>Z</a:t>
            </a:r>
            <a:r>
              <a:rPr lang="zh-CN" altLang="en-US" sz="2000" b="1" dirty="0">
                <a:solidFill>
                  <a:srgbClr val="FFC000"/>
                </a:solidFill>
                <a:latin typeface="Times New Roman" panose="02020603050405020304" pitchFamily="18" charset="0"/>
                <a:ea typeface="楷体_GB2312" pitchFamily="49" charset="-122"/>
              </a:rPr>
              <a:t>，再读入</a:t>
            </a:r>
            <a:r>
              <a:rPr lang="en-US" altLang="zh-CN" sz="2000" b="1" dirty="0">
                <a:solidFill>
                  <a:srgbClr val="FFC000"/>
                </a:solidFill>
                <a:latin typeface="Times New Roman" panose="02020603050405020304" pitchFamily="18" charset="0"/>
                <a:ea typeface="楷体_GB2312" pitchFamily="49" charset="-122"/>
              </a:rPr>
              <a:t>1</a:t>
            </a:r>
            <a:r>
              <a:rPr lang="zh-CN" altLang="en-US" sz="2000" b="1" dirty="0">
                <a:solidFill>
                  <a:srgbClr val="FFC000"/>
                </a:solidFill>
                <a:latin typeface="Times New Roman" panose="02020603050405020304" pitchFamily="18" charset="0"/>
                <a:ea typeface="楷体_GB2312" pitchFamily="49" charset="-122"/>
              </a:rPr>
              <a:t>转入</a:t>
            </a:r>
            <a:r>
              <a:rPr lang="en-US" altLang="zh-CN" sz="2000" b="1" dirty="0">
                <a:solidFill>
                  <a:srgbClr val="FFC000"/>
                </a:solidFill>
                <a:latin typeface="Times New Roman" panose="02020603050405020304" pitchFamily="18" charset="0"/>
                <a:ea typeface="楷体_GB2312" pitchFamily="49" charset="-122"/>
              </a:rPr>
              <a:t>U</a:t>
            </a:r>
            <a:r>
              <a:rPr lang="zh-CN" altLang="en-US" sz="2000" b="1" dirty="0">
                <a:solidFill>
                  <a:srgbClr val="FFC000"/>
                </a:solidFill>
                <a:latin typeface="Times New Roman" panose="02020603050405020304" pitchFamily="18" charset="0"/>
                <a:ea typeface="楷体_GB2312" pitchFamily="49" charset="-122"/>
              </a:rPr>
              <a:t>，最后读入</a:t>
            </a:r>
            <a:r>
              <a:rPr lang="en-US" altLang="zh-CN" sz="2000" b="1" dirty="0">
                <a:solidFill>
                  <a:srgbClr val="FFC000"/>
                </a:solidFill>
                <a:latin typeface="Times New Roman" panose="02020603050405020304" pitchFamily="18" charset="0"/>
                <a:ea typeface="楷体_GB2312" pitchFamily="49" charset="-122"/>
              </a:rPr>
              <a:t>0</a:t>
            </a:r>
            <a:r>
              <a:rPr lang="zh-CN" altLang="en-US" sz="2000" b="1" dirty="0">
                <a:solidFill>
                  <a:srgbClr val="FFC000"/>
                </a:solidFill>
                <a:latin typeface="Times New Roman" panose="02020603050405020304" pitchFamily="18" charset="0"/>
                <a:ea typeface="楷体_GB2312" pitchFamily="49" charset="-122"/>
              </a:rPr>
              <a:t>转入</a:t>
            </a:r>
            <a:r>
              <a:rPr lang="en-US" altLang="zh-CN" sz="2000" b="1" dirty="0">
                <a:solidFill>
                  <a:srgbClr val="FFC000"/>
                </a:solidFill>
                <a:latin typeface="Times New Roman" panose="02020603050405020304" pitchFamily="18" charset="0"/>
                <a:ea typeface="楷体_GB2312" pitchFamily="49" charset="-122"/>
              </a:rPr>
              <a:t>Z</a:t>
            </a:r>
            <a:r>
              <a:rPr lang="zh-CN" altLang="en-US" sz="2000" b="1" dirty="0">
                <a:solidFill>
                  <a:srgbClr val="FFC000"/>
                </a:solidFill>
                <a:latin typeface="Times New Roman" panose="02020603050405020304" pitchFamily="18" charset="0"/>
                <a:ea typeface="楷体_GB2312" pitchFamily="49" charset="-122"/>
              </a:rPr>
              <a:t>，且</a:t>
            </a:r>
            <a:r>
              <a:rPr lang="en-US" altLang="zh-CN" sz="2000" b="1" dirty="0">
                <a:solidFill>
                  <a:srgbClr val="FFC000"/>
                </a:solidFill>
                <a:latin typeface="Times New Roman" panose="02020603050405020304" pitchFamily="18" charset="0"/>
                <a:ea typeface="楷体_GB2312" pitchFamily="49" charset="-122"/>
              </a:rPr>
              <a:t>Z</a:t>
            </a:r>
            <a:r>
              <a:rPr lang="zh-CN" altLang="en-US" sz="2000" b="1" dirty="0">
                <a:solidFill>
                  <a:srgbClr val="FFC000"/>
                </a:solidFill>
                <a:latin typeface="Times New Roman" panose="02020603050405020304" pitchFamily="18" charset="0"/>
                <a:ea typeface="楷体_GB2312" pitchFamily="49" charset="-122"/>
              </a:rPr>
              <a:t>是终态</a:t>
            </a:r>
            <a:r>
              <a:rPr lang="zh-CN" altLang="en-US" sz="2000" b="1" dirty="0">
                <a:solidFill>
                  <a:srgbClr val="FFFF00"/>
                </a:solidFill>
                <a:latin typeface="Times New Roman" panose="02020603050405020304" pitchFamily="18" charset="0"/>
                <a:ea typeface="楷体_GB2312" pitchFamily="49" charset="-122"/>
              </a:rPr>
              <a:t>。</a:t>
            </a:r>
          </a:p>
        </p:txBody>
      </p:sp>
      <p:sp>
        <p:nvSpPr>
          <p:cNvPr id="35864" name="Rectangle 24"/>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u="sng" dirty="0">
                <a:solidFill>
                  <a:srgbClr val="FFC000"/>
                </a:solidFill>
                <a:latin typeface="Times New Roman" panose="02020603050405020304" pitchFamily="18" charset="0"/>
              </a:rPr>
              <a:t>§3.3    </a:t>
            </a:r>
            <a:r>
              <a:rPr lang="zh-CN" altLang="en-US" sz="3600" b="1" u="sng" dirty="0">
                <a:solidFill>
                  <a:srgbClr val="FFC000"/>
                </a:solidFill>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latin typeface="楷体_GB2312" pitchFamily="49" charset="-122"/>
                <a:ea typeface="楷体_GB2312" pitchFamily="49" charset="-122"/>
              </a:rPr>
              <a:t>1</a:t>
            </a:r>
            <a:r>
              <a:rPr lang="zh-CN" altLang="en-US" sz="2800" b="1" dirty="0">
                <a:solidFill>
                  <a:srgbClr val="FFC000"/>
                </a:solidFill>
                <a:latin typeface="楷体_GB2312" pitchFamily="49" charset="-122"/>
                <a:ea typeface="楷体_GB2312" pitchFamily="49" charset="-122"/>
              </a:rPr>
              <a:t>、由左线性</a:t>
            </a:r>
            <a:r>
              <a:rPr lang="en-US" altLang="zh-CN" sz="2800" b="1" dirty="0" err="1">
                <a:solidFill>
                  <a:srgbClr val="FFC000"/>
                </a:solidFill>
                <a:latin typeface="楷体_GB2312" pitchFamily="49" charset="-122"/>
                <a:ea typeface="楷体_GB2312" pitchFamily="49" charset="-122"/>
              </a:rPr>
              <a:t>文法构造状态转换图</a:t>
            </a:r>
            <a:endParaRPr lang="en-US" altLang="zh-CN" sz="2800" b="1" dirty="0">
              <a:solidFill>
                <a:srgbClr val="FFC000"/>
              </a:solidFill>
              <a:latin typeface="楷体_GB2312" pitchFamily="49" charset="-122"/>
              <a:ea typeface="楷体_GB2312" pitchFamily="49" charset="-122"/>
            </a:endParaRPr>
          </a:p>
          <a:p>
            <a:pPr>
              <a:lnSpc>
                <a:spcPct val="120000"/>
              </a:lnSpc>
              <a:buFont typeface="Wingdings 2" panose="05020102010507070707" pitchFamily="18" charset="2"/>
              <a:buNone/>
            </a:pPr>
            <a:endParaRPr lang="zh-CN" altLang="en-US" sz="2800" b="1" dirty="0">
              <a:solidFill>
                <a:srgbClr val="FFFF00"/>
              </a:solidFill>
              <a:latin typeface="楷体_GB2312" pitchFamily="49" charset="-122"/>
              <a:ea typeface="楷体_GB2312" pitchFamily="49" charset="-122"/>
            </a:endParaRPr>
          </a:p>
        </p:txBody>
      </p:sp>
    </p:spTree>
    <p:extLst>
      <p:ext uri="{BB962C8B-B14F-4D97-AF65-F5344CB8AC3E}">
        <p14:creationId xmlns:p14="http://schemas.microsoft.com/office/powerpoint/2010/main" val="7172658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5843">
                                            <p:txEl>
                                              <p:pRg st="4" end="4"/>
                                            </p:txEl>
                                          </p:spTgt>
                                        </p:tgtEl>
                                        <p:attrNameLst>
                                          <p:attrName>style.visibility</p:attrName>
                                        </p:attrNameLst>
                                      </p:cBhvr>
                                      <p:to>
                                        <p:strVal val="visible"/>
                                      </p:to>
                                    </p:set>
                                    <p:animEffect transition="in" filter="blinds(horizontal)">
                                      <p:cBhvr>
                                        <p:cTn id="7" dur="500"/>
                                        <p:tgtEl>
                                          <p:spTgt spid="35843">
                                            <p:txEl>
                                              <p:pRg st="4" end="4"/>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5843">
                                            <p:txEl>
                                              <p:pRg st="5" end="5"/>
                                            </p:txEl>
                                          </p:spTgt>
                                        </p:tgtEl>
                                        <p:attrNameLst>
                                          <p:attrName>style.visibility</p:attrName>
                                        </p:attrNameLst>
                                      </p:cBhvr>
                                      <p:to>
                                        <p:strVal val="visible"/>
                                      </p:to>
                                    </p:set>
                                    <p:animEffect transition="in" filter="blinds(horizontal)">
                                      <p:cBhvr>
                                        <p:cTn id="12" dur="500"/>
                                        <p:tgtEl>
                                          <p:spTgt spid="35843">
                                            <p:txEl>
                                              <p:pRg st="5" end="5"/>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5862"/>
                                        </p:tgtEl>
                                        <p:attrNameLst>
                                          <p:attrName>style.visibility</p:attrName>
                                        </p:attrNameLst>
                                      </p:cBhvr>
                                      <p:to>
                                        <p:strVal val="visible"/>
                                      </p:to>
                                    </p:set>
                                    <p:animEffect transition="in" filter="blinds(horizontal)">
                                      <p:cBhvr>
                                        <p:cTn id="17" dur="500"/>
                                        <p:tgtEl>
                                          <p:spTgt spid="35862"/>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5852"/>
                                        </p:tgtEl>
                                        <p:attrNameLst>
                                          <p:attrName>style.visibility</p:attrName>
                                        </p:attrNameLst>
                                      </p:cBhvr>
                                      <p:to>
                                        <p:strVal val="visible"/>
                                      </p:to>
                                    </p:set>
                                    <p:animEffect transition="in" filter="blinds(horizontal)">
                                      <p:cBhvr>
                                        <p:cTn id="22" dur="500"/>
                                        <p:tgtEl>
                                          <p:spTgt spid="35852"/>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5861"/>
                                        </p:tgtEl>
                                        <p:attrNameLst>
                                          <p:attrName>style.visibility</p:attrName>
                                        </p:attrNameLst>
                                      </p:cBhvr>
                                      <p:to>
                                        <p:strVal val="visible"/>
                                      </p:to>
                                    </p:set>
                                    <p:animEffect transition="in" filter="blinds(horizontal)">
                                      <p:cBhvr>
                                        <p:cTn id="25" dur="500"/>
                                        <p:tgtEl>
                                          <p:spTgt spid="35861"/>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3" presetClass="entr" presetSubtype="10" fill="hold" nodeType="clickEffect">
                                  <p:stCondLst>
                                    <p:cond delay="0"/>
                                  </p:stCondLst>
                                  <p:childTnLst>
                                    <p:set>
                                      <p:cBhvr>
                                        <p:cTn id="29" dur="1" fill="hold">
                                          <p:stCondLst>
                                            <p:cond delay="0"/>
                                          </p:stCondLst>
                                        </p:cTn>
                                        <p:tgtEl>
                                          <p:spTgt spid="35853"/>
                                        </p:tgtEl>
                                        <p:attrNameLst>
                                          <p:attrName>style.visibility</p:attrName>
                                        </p:attrNameLst>
                                      </p:cBhvr>
                                      <p:to>
                                        <p:strVal val="visible"/>
                                      </p:to>
                                    </p:set>
                                    <p:animEffect transition="in" filter="blinds(horizontal)">
                                      <p:cBhvr>
                                        <p:cTn id="30" dur="500"/>
                                        <p:tgtEl>
                                          <p:spTgt spid="35853"/>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35859"/>
                                        </p:tgtEl>
                                        <p:attrNameLst>
                                          <p:attrName>style.visibility</p:attrName>
                                        </p:attrNameLst>
                                      </p:cBhvr>
                                      <p:to>
                                        <p:strVal val="visible"/>
                                      </p:to>
                                    </p:set>
                                    <p:animEffect transition="in" filter="blinds(horizontal)">
                                      <p:cBhvr>
                                        <p:cTn id="33" dur="500"/>
                                        <p:tgtEl>
                                          <p:spTgt spid="35859"/>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3" presetClass="entr" presetSubtype="10" fill="hold" nodeType="clickEffect">
                                  <p:stCondLst>
                                    <p:cond delay="0"/>
                                  </p:stCondLst>
                                  <p:childTnLst>
                                    <p:set>
                                      <p:cBhvr>
                                        <p:cTn id="37" dur="1" fill="hold">
                                          <p:stCondLst>
                                            <p:cond delay="0"/>
                                          </p:stCondLst>
                                        </p:cTn>
                                        <p:tgtEl>
                                          <p:spTgt spid="35854"/>
                                        </p:tgtEl>
                                        <p:attrNameLst>
                                          <p:attrName>style.visibility</p:attrName>
                                        </p:attrNameLst>
                                      </p:cBhvr>
                                      <p:to>
                                        <p:strVal val="visible"/>
                                      </p:to>
                                    </p:set>
                                    <p:animEffect transition="in" filter="blinds(horizontal)">
                                      <p:cBhvr>
                                        <p:cTn id="38" dur="500"/>
                                        <p:tgtEl>
                                          <p:spTgt spid="35854"/>
                                        </p:tgtEl>
                                      </p:cBhvr>
                                    </p:animEffect>
                                  </p:childTnLst>
                                </p:cTn>
                              </p:par>
                              <p:par>
                                <p:cTn id="39" presetID="3" presetClass="entr" presetSubtype="10" fill="hold" grpId="0" nodeType="withEffect">
                                  <p:stCondLst>
                                    <p:cond delay="0"/>
                                  </p:stCondLst>
                                  <p:childTnLst>
                                    <p:set>
                                      <p:cBhvr>
                                        <p:cTn id="40" dur="1" fill="hold">
                                          <p:stCondLst>
                                            <p:cond delay="0"/>
                                          </p:stCondLst>
                                        </p:cTn>
                                        <p:tgtEl>
                                          <p:spTgt spid="35860"/>
                                        </p:tgtEl>
                                        <p:attrNameLst>
                                          <p:attrName>style.visibility</p:attrName>
                                        </p:attrNameLst>
                                      </p:cBhvr>
                                      <p:to>
                                        <p:strVal val="visible"/>
                                      </p:to>
                                    </p:set>
                                    <p:animEffect transition="in" filter="blinds(horizontal)">
                                      <p:cBhvr>
                                        <p:cTn id="41" dur="500"/>
                                        <p:tgtEl>
                                          <p:spTgt spid="35860"/>
                                        </p:tgtEl>
                                      </p:cBhvr>
                                    </p:animEffect>
                                  </p:childTnLst>
                                </p:cTn>
                              </p:par>
                            </p:childTnLst>
                          </p:cTn>
                        </p:par>
                      </p:childTnLst>
                    </p:cTn>
                  </p:par>
                  <p:par>
                    <p:cTn id="42" fill="hold" nodeType="clickPar">
                      <p:stCondLst>
                        <p:cond delay="indefinite"/>
                      </p:stCondLst>
                      <p:childTnLst>
                        <p:par>
                          <p:cTn id="43" fill="hold" nodeType="withGroup">
                            <p:stCondLst>
                              <p:cond delay="0"/>
                            </p:stCondLst>
                            <p:childTnLst>
                              <p:par>
                                <p:cTn id="44" presetID="3" presetClass="entr" presetSubtype="10" fill="hold" grpId="0" nodeType="clickEffect">
                                  <p:stCondLst>
                                    <p:cond delay="0"/>
                                  </p:stCondLst>
                                  <p:childTnLst>
                                    <p:set>
                                      <p:cBhvr>
                                        <p:cTn id="45" dur="1" fill="hold">
                                          <p:stCondLst>
                                            <p:cond delay="0"/>
                                          </p:stCondLst>
                                        </p:cTn>
                                        <p:tgtEl>
                                          <p:spTgt spid="35856"/>
                                        </p:tgtEl>
                                        <p:attrNameLst>
                                          <p:attrName>style.visibility</p:attrName>
                                        </p:attrNameLst>
                                      </p:cBhvr>
                                      <p:to>
                                        <p:strVal val="visible"/>
                                      </p:to>
                                    </p:set>
                                    <p:animEffect transition="in" filter="blinds(horizontal)">
                                      <p:cBhvr>
                                        <p:cTn id="46" dur="500"/>
                                        <p:tgtEl>
                                          <p:spTgt spid="35856"/>
                                        </p:tgtEl>
                                      </p:cBhvr>
                                    </p:animEffect>
                                  </p:childTnLst>
                                </p:cTn>
                              </p:par>
                              <p:par>
                                <p:cTn id="47" presetID="3" presetClass="entr" presetSubtype="10" fill="hold" nodeType="withEffect">
                                  <p:stCondLst>
                                    <p:cond delay="0"/>
                                  </p:stCondLst>
                                  <p:childTnLst>
                                    <p:set>
                                      <p:cBhvr>
                                        <p:cTn id="48" dur="1" fill="hold">
                                          <p:stCondLst>
                                            <p:cond delay="0"/>
                                          </p:stCondLst>
                                        </p:cTn>
                                        <p:tgtEl>
                                          <p:spTgt spid="35851"/>
                                        </p:tgtEl>
                                        <p:attrNameLst>
                                          <p:attrName>style.visibility</p:attrName>
                                        </p:attrNameLst>
                                      </p:cBhvr>
                                      <p:to>
                                        <p:strVal val="visible"/>
                                      </p:to>
                                    </p:set>
                                    <p:animEffect transition="in" filter="blinds(horizontal)">
                                      <p:cBhvr>
                                        <p:cTn id="49" dur="500"/>
                                        <p:tgtEl>
                                          <p:spTgt spid="35851"/>
                                        </p:tgtEl>
                                      </p:cBhvr>
                                    </p:animEffect>
                                  </p:childTnLst>
                                </p:cTn>
                              </p:par>
                            </p:childTnLst>
                          </p:cTn>
                        </p:par>
                      </p:childTnLst>
                    </p:cTn>
                  </p:par>
                  <p:par>
                    <p:cTn id="50" fill="hold" nodeType="clickPar">
                      <p:stCondLst>
                        <p:cond delay="indefinite"/>
                      </p:stCondLst>
                      <p:childTnLst>
                        <p:par>
                          <p:cTn id="51" fill="hold" nodeType="withGroup">
                            <p:stCondLst>
                              <p:cond delay="0"/>
                            </p:stCondLst>
                            <p:childTnLst>
                              <p:par>
                                <p:cTn id="52" presetID="3" presetClass="entr" presetSubtype="10" fill="hold" grpId="0" nodeType="clickEffect">
                                  <p:stCondLst>
                                    <p:cond delay="0"/>
                                  </p:stCondLst>
                                  <p:childTnLst>
                                    <p:set>
                                      <p:cBhvr>
                                        <p:cTn id="53" dur="1" fill="hold">
                                          <p:stCondLst>
                                            <p:cond delay="0"/>
                                          </p:stCondLst>
                                        </p:cTn>
                                        <p:tgtEl>
                                          <p:spTgt spid="35858"/>
                                        </p:tgtEl>
                                        <p:attrNameLst>
                                          <p:attrName>style.visibility</p:attrName>
                                        </p:attrNameLst>
                                      </p:cBhvr>
                                      <p:to>
                                        <p:strVal val="visible"/>
                                      </p:to>
                                    </p:set>
                                    <p:animEffect transition="in" filter="blinds(horizontal)">
                                      <p:cBhvr>
                                        <p:cTn id="54" dur="500"/>
                                        <p:tgtEl>
                                          <p:spTgt spid="35858"/>
                                        </p:tgtEl>
                                      </p:cBhvr>
                                    </p:animEffect>
                                  </p:childTnLst>
                                </p:cTn>
                              </p:par>
                              <p:par>
                                <p:cTn id="55" presetID="3" presetClass="entr" presetSubtype="10" fill="hold" nodeType="withEffect">
                                  <p:stCondLst>
                                    <p:cond delay="0"/>
                                  </p:stCondLst>
                                  <p:childTnLst>
                                    <p:set>
                                      <p:cBhvr>
                                        <p:cTn id="56" dur="1" fill="hold">
                                          <p:stCondLst>
                                            <p:cond delay="0"/>
                                          </p:stCondLst>
                                        </p:cTn>
                                        <p:tgtEl>
                                          <p:spTgt spid="35855"/>
                                        </p:tgtEl>
                                        <p:attrNameLst>
                                          <p:attrName>style.visibility</p:attrName>
                                        </p:attrNameLst>
                                      </p:cBhvr>
                                      <p:to>
                                        <p:strVal val="visible"/>
                                      </p:to>
                                    </p:set>
                                    <p:animEffect transition="in" filter="blinds(horizontal)">
                                      <p:cBhvr>
                                        <p:cTn id="57" dur="500"/>
                                        <p:tgtEl>
                                          <p:spTgt spid="35855"/>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3" presetClass="entr" presetSubtype="10" fill="hold" nodeType="clickEffect">
                                  <p:stCondLst>
                                    <p:cond delay="0"/>
                                  </p:stCondLst>
                                  <p:childTnLst>
                                    <p:set>
                                      <p:cBhvr>
                                        <p:cTn id="61" dur="1" fill="hold">
                                          <p:stCondLst>
                                            <p:cond delay="0"/>
                                          </p:stCondLst>
                                        </p:cTn>
                                        <p:tgtEl>
                                          <p:spTgt spid="35850"/>
                                        </p:tgtEl>
                                        <p:attrNameLst>
                                          <p:attrName>style.visibility</p:attrName>
                                        </p:attrNameLst>
                                      </p:cBhvr>
                                      <p:to>
                                        <p:strVal val="visible"/>
                                      </p:to>
                                    </p:set>
                                    <p:animEffect transition="in" filter="blinds(horizontal)">
                                      <p:cBhvr>
                                        <p:cTn id="62" dur="500"/>
                                        <p:tgtEl>
                                          <p:spTgt spid="35850"/>
                                        </p:tgtEl>
                                      </p:cBhvr>
                                    </p:animEffect>
                                  </p:childTnLst>
                                </p:cTn>
                              </p:par>
                              <p:par>
                                <p:cTn id="63" presetID="3" presetClass="entr" presetSubtype="10" fill="hold" grpId="0" nodeType="withEffect">
                                  <p:stCondLst>
                                    <p:cond delay="0"/>
                                  </p:stCondLst>
                                  <p:childTnLst>
                                    <p:set>
                                      <p:cBhvr>
                                        <p:cTn id="64" dur="1" fill="hold">
                                          <p:stCondLst>
                                            <p:cond delay="0"/>
                                          </p:stCondLst>
                                        </p:cTn>
                                        <p:tgtEl>
                                          <p:spTgt spid="35857"/>
                                        </p:tgtEl>
                                        <p:attrNameLst>
                                          <p:attrName>style.visibility</p:attrName>
                                        </p:attrNameLst>
                                      </p:cBhvr>
                                      <p:to>
                                        <p:strVal val="visible"/>
                                      </p:to>
                                    </p:set>
                                    <p:animEffect transition="in" filter="blinds(horizontal)">
                                      <p:cBhvr>
                                        <p:cTn id="65" dur="500"/>
                                        <p:tgtEl>
                                          <p:spTgt spid="35857"/>
                                        </p:tgtEl>
                                      </p:cBhvr>
                                    </p:animEffect>
                                  </p:childTnLst>
                                </p:cTn>
                              </p:par>
                            </p:childTnLst>
                          </p:cTn>
                        </p:par>
                      </p:childTnLst>
                    </p:cTn>
                  </p:par>
                  <p:par>
                    <p:cTn id="66" fill="hold" nodeType="clickPar">
                      <p:stCondLst>
                        <p:cond delay="indefinite"/>
                      </p:stCondLst>
                      <p:childTnLst>
                        <p:par>
                          <p:cTn id="67" fill="hold" nodeType="withGroup">
                            <p:stCondLst>
                              <p:cond delay="0"/>
                            </p:stCondLst>
                            <p:childTnLst>
                              <p:par>
                                <p:cTn id="68" presetID="3" presetClass="entr" presetSubtype="10" fill="hold" grpId="0" nodeType="clickEffect">
                                  <p:stCondLst>
                                    <p:cond delay="0"/>
                                  </p:stCondLst>
                                  <p:childTnLst>
                                    <p:set>
                                      <p:cBhvr>
                                        <p:cTn id="69" dur="1" fill="hold">
                                          <p:stCondLst>
                                            <p:cond delay="0"/>
                                          </p:stCondLst>
                                        </p:cTn>
                                        <p:tgtEl>
                                          <p:spTgt spid="35863"/>
                                        </p:tgtEl>
                                        <p:attrNameLst>
                                          <p:attrName>style.visibility</p:attrName>
                                        </p:attrNameLst>
                                      </p:cBhvr>
                                      <p:to>
                                        <p:strVal val="visible"/>
                                      </p:to>
                                    </p:set>
                                    <p:animEffect transition="in" filter="blinds(horizontal)">
                                      <p:cBhvr>
                                        <p:cTn id="70" dur="500"/>
                                        <p:tgtEl>
                                          <p:spTgt spid="358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56" grpId="0"/>
      <p:bldP spid="35857" grpId="0"/>
      <p:bldP spid="35858" grpId="0"/>
      <p:bldP spid="35859" grpId="0"/>
      <p:bldP spid="35860" grpId="0"/>
      <p:bldP spid="35861" grpId="0"/>
      <p:bldP spid="3586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p:txBody>
          <a:bodyPr/>
          <a:lstStyle/>
          <a:p>
            <a:fld id="{E877A421-E136-4DD7-B7D2-459B76CB30A8}" type="slidenum">
              <a:rPr lang="zh-CN" altLang="en-US"/>
              <a:pPr/>
              <a:t>31</a:t>
            </a:fld>
            <a:endParaRPr lang="en-US" altLang="zh-CN"/>
          </a:p>
        </p:txBody>
      </p:sp>
      <p:grpSp>
        <p:nvGrpSpPr>
          <p:cNvPr id="37891" name="Group 3"/>
          <p:cNvGrpSpPr>
            <a:grpSpLocks/>
          </p:cNvGrpSpPr>
          <p:nvPr/>
        </p:nvGrpSpPr>
        <p:grpSpPr bwMode="auto">
          <a:xfrm>
            <a:off x="2008188" y="5133975"/>
            <a:ext cx="4951412" cy="1633538"/>
            <a:chOff x="0" y="0"/>
            <a:chExt cx="3119" cy="1029"/>
          </a:xfrm>
        </p:grpSpPr>
        <p:sp>
          <p:nvSpPr>
            <p:cNvPr id="37892" name="Oval 4"/>
            <p:cNvSpPr>
              <a:spLocks noChangeArrowheads="1"/>
            </p:cNvSpPr>
            <p:nvPr/>
          </p:nvSpPr>
          <p:spPr bwMode="auto">
            <a:xfrm>
              <a:off x="487" y="140"/>
              <a:ext cx="528" cy="28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rPr>
                <a:t>S</a:t>
              </a:r>
            </a:p>
          </p:txBody>
        </p:sp>
        <p:sp>
          <p:nvSpPr>
            <p:cNvPr id="37893" name="Oval 5"/>
            <p:cNvSpPr>
              <a:spLocks noChangeArrowheads="1"/>
            </p:cNvSpPr>
            <p:nvPr/>
          </p:nvSpPr>
          <p:spPr bwMode="auto">
            <a:xfrm>
              <a:off x="487" y="628"/>
              <a:ext cx="528" cy="28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rPr>
                <a:t>V</a:t>
              </a:r>
            </a:p>
          </p:txBody>
        </p:sp>
        <p:sp>
          <p:nvSpPr>
            <p:cNvPr id="37894" name="Oval 6"/>
            <p:cNvSpPr>
              <a:spLocks noChangeArrowheads="1"/>
            </p:cNvSpPr>
            <p:nvPr/>
          </p:nvSpPr>
          <p:spPr bwMode="auto">
            <a:xfrm>
              <a:off x="2087" y="140"/>
              <a:ext cx="528" cy="28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rPr>
                <a:t>U</a:t>
              </a:r>
            </a:p>
          </p:txBody>
        </p:sp>
        <p:sp>
          <p:nvSpPr>
            <p:cNvPr id="37895" name="Oval 7"/>
            <p:cNvSpPr>
              <a:spLocks noChangeArrowheads="1"/>
            </p:cNvSpPr>
            <p:nvPr/>
          </p:nvSpPr>
          <p:spPr bwMode="auto">
            <a:xfrm>
              <a:off x="2111" y="612"/>
              <a:ext cx="528" cy="28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rPr>
                <a:t>Z</a:t>
              </a:r>
            </a:p>
          </p:txBody>
        </p:sp>
        <p:sp>
          <p:nvSpPr>
            <p:cNvPr id="37896" name="Oval 8"/>
            <p:cNvSpPr>
              <a:spLocks noChangeArrowheads="1"/>
            </p:cNvSpPr>
            <p:nvPr/>
          </p:nvSpPr>
          <p:spPr bwMode="auto">
            <a:xfrm>
              <a:off x="1999" y="540"/>
              <a:ext cx="769" cy="408"/>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altLang="zh-CN" sz="2800" b="1">
                <a:effectLst>
                  <a:outerShdw blurRad="38100" dist="38100" dir="2700000" algn="tl">
                    <a:srgbClr val="000000"/>
                  </a:outerShdw>
                </a:effectLst>
              </a:endParaRPr>
            </a:p>
          </p:txBody>
        </p:sp>
        <p:cxnSp>
          <p:nvCxnSpPr>
            <p:cNvPr id="37897" name="AutoShape 9"/>
            <p:cNvCxnSpPr>
              <a:cxnSpLocks noChangeShapeType="1"/>
              <a:stCxn id="37892" idx="2"/>
              <a:endCxn id="37893" idx="2"/>
            </p:cNvCxnSpPr>
            <p:nvPr/>
          </p:nvCxnSpPr>
          <p:spPr bwMode="auto">
            <a:xfrm rot="10800000" flipH="1" flipV="1">
              <a:off x="479" y="280"/>
              <a:ext cx="1" cy="488"/>
            </a:xfrm>
            <a:prstGeom prst="curvedConnector3">
              <a:avLst>
                <a:gd name="adj1" fmla="val -25000000"/>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898" name="AutoShape 10"/>
            <p:cNvCxnSpPr>
              <a:cxnSpLocks noChangeShapeType="1"/>
              <a:stCxn id="37892" idx="6"/>
              <a:endCxn id="37894" idx="2"/>
            </p:cNvCxnSpPr>
            <p:nvPr/>
          </p:nvCxnSpPr>
          <p:spPr bwMode="auto">
            <a:xfrm>
              <a:off x="1023" y="280"/>
              <a:ext cx="1056" cy="0"/>
            </a:xfrm>
            <a:prstGeom prst="straightConnector1">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899" name="AutoShape 11"/>
            <p:cNvCxnSpPr>
              <a:cxnSpLocks noChangeShapeType="1"/>
              <a:stCxn id="37894" idx="6"/>
              <a:endCxn id="37896" idx="6"/>
            </p:cNvCxnSpPr>
            <p:nvPr/>
          </p:nvCxnSpPr>
          <p:spPr bwMode="auto">
            <a:xfrm>
              <a:off x="2623" y="280"/>
              <a:ext cx="153" cy="464"/>
            </a:xfrm>
            <a:prstGeom prst="curvedConnector3">
              <a:avLst>
                <a:gd name="adj1" fmla="val 188236"/>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7900" name="AutoShape 12"/>
            <p:cNvCxnSpPr>
              <a:cxnSpLocks noChangeShapeType="1"/>
              <a:stCxn id="37893" idx="5"/>
              <a:endCxn id="37896" idx="3"/>
            </p:cNvCxnSpPr>
            <p:nvPr/>
          </p:nvCxnSpPr>
          <p:spPr bwMode="auto">
            <a:xfrm rot="16200000" flipH="1">
              <a:off x="1512" y="297"/>
              <a:ext cx="21" cy="1174"/>
            </a:xfrm>
            <a:prstGeom prst="curvedConnector3">
              <a:avLst>
                <a:gd name="adj1" fmla="val 519046"/>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7901" name="未知"/>
            <p:cNvSpPr>
              <a:spLocks/>
            </p:cNvSpPr>
            <p:nvPr/>
          </p:nvSpPr>
          <p:spPr bwMode="auto">
            <a:xfrm>
              <a:off x="1870" y="329"/>
              <a:ext cx="228" cy="321"/>
            </a:xfrm>
            <a:custGeom>
              <a:avLst/>
              <a:gdLst>
                <a:gd name="T0" fmla="*/ 168 w 228"/>
                <a:gd name="T1" fmla="*/ 321 h 321"/>
                <a:gd name="T2" fmla="*/ 10 w 228"/>
                <a:gd name="T3" fmla="*/ 189 h 321"/>
                <a:gd name="T4" fmla="*/ 228 w 228"/>
                <a:gd name="T5" fmla="*/ 0 h 321"/>
              </a:gdLst>
              <a:ahLst/>
              <a:cxnLst>
                <a:cxn ang="0">
                  <a:pos x="T0" y="T1"/>
                </a:cxn>
                <a:cxn ang="0">
                  <a:pos x="T2" y="T3"/>
                </a:cxn>
                <a:cxn ang="0">
                  <a:pos x="T4" y="T5"/>
                </a:cxn>
              </a:cxnLst>
              <a:rect l="0" t="0" r="r" b="b"/>
              <a:pathLst>
                <a:path w="228" h="321">
                  <a:moveTo>
                    <a:pt x="168" y="321"/>
                  </a:moveTo>
                  <a:cubicBezTo>
                    <a:pt x="84" y="281"/>
                    <a:pt x="0" y="242"/>
                    <a:pt x="10" y="189"/>
                  </a:cubicBezTo>
                  <a:cubicBezTo>
                    <a:pt x="20" y="136"/>
                    <a:pt x="124" y="68"/>
                    <a:pt x="228" y="0"/>
                  </a:cubicBezTo>
                </a:path>
              </a:pathLst>
            </a:custGeom>
            <a:noFill/>
            <a:ln w="38100" cmpd="sng">
              <a:solidFill>
                <a:schemeClr val="tx1"/>
              </a:solidFill>
              <a:round/>
              <a:headEn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902" name="未知"/>
            <p:cNvSpPr>
              <a:spLocks/>
            </p:cNvSpPr>
            <p:nvPr/>
          </p:nvSpPr>
          <p:spPr bwMode="auto">
            <a:xfrm>
              <a:off x="1004" y="637"/>
              <a:ext cx="984" cy="101"/>
            </a:xfrm>
            <a:custGeom>
              <a:avLst/>
              <a:gdLst>
                <a:gd name="T0" fmla="*/ 984 w 984"/>
                <a:gd name="T1" fmla="*/ 128 h 128"/>
                <a:gd name="T2" fmla="*/ 534 w 984"/>
                <a:gd name="T3" fmla="*/ 2 h 128"/>
                <a:gd name="T4" fmla="*/ 0 w 984"/>
                <a:gd name="T5" fmla="*/ 113 h 128"/>
              </a:gdLst>
              <a:ahLst/>
              <a:cxnLst>
                <a:cxn ang="0">
                  <a:pos x="T0" y="T1"/>
                </a:cxn>
                <a:cxn ang="0">
                  <a:pos x="T2" y="T3"/>
                </a:cxn>
                <a:cxn ang="0">
                  <a:pos x="T4" y="T5"/>
                </a:cxn>
              </a:cxnLst>
              <a:rect l="0" t="0" r="r" b="b"/>
              <a:pathLst>
                <a:path w="984" h="128">
                  <a:moveTo>
                    <a:pt x="984" y="128"/>
                  </a:moveTo>
                  <a:cubicBezTo>
                    <a:pt x="841" y="66"/>
                    <a:pt x="698" y="4"/>
                    <a:pt x="534" y="2"/>
                  </a:cubicBezTo>
                  <a:cubicBezTo>
                    <a:pt x="370" y="0"/>
                    <a:pt x="185" y="56"/>
                    <a:pt x="0" y="113"/>
                  </a:cubicBezTo>
                </a:path>
              </a:pathLst>
            </a:custGeom>
            <a:noFill/>
            <a:ln w="38100" cmpd="sng">
              <a:solidFill>
                <a:schemeClr val="tx1"/>
              </a:solidFill>
              <a:round/>
              <a:headEn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903" name="Text Box 15"/>
            <p:cNvSpPr txBox="1">
              <a:spLocks noChangeArrowheads="1"/>
            </p:cNvSpPr>
            <p:nvPr/>
          </p:nvSpPr>
          <p:spPr bwMode="auto">
            <a:xfrm>
              <a:off x="1385" y="0"/>
              <a:ext cx="19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1</a:t>
              </a:r>
            </a:p>
          </p:txBody>
        </p:sp>
        <p:sp>
          <p:nvSpPr>
            <p:cNvPr id="37904" name="Text Box 16"/>
            <p:cNvSpPr txBox="1">
              <a:spLocks noChangeArrowheads="1"/>
            </p:cNvSpPr>
            <p:nvPr/>
          </p:nvSpPr>
          <p:spPr bwMode="auto">
            <a:xfrm>
              <a:off x="0" y="334"/>
              <a:ext cx="19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0</a:t>
              </a:r>
            </a:p>
          </p:txBody>
        </p:sp>
        <p:sp>
          <p:nvSpPr>
            <p:cNvPr id="37905" name="Text Box 17"/>
            <p:cNvSpPr txBox="1">
              <a:spLocks noChangeArrowheads="1"/>
            </p:cNvSpPr>
            <p:nvPr/>
          </p:nvSpPr>
          <p:spPr bwMode="auto">
            <a:xfrm>
              <a:off x="1408" y="362"/>
              <a:ext cx="19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0</a:t>
              </a:r>
            </a:p>
          </p:txBody>
        </p:sp>
        <p:sp>
          <p:nvSpPr>
            <p:cNvPr id="37906" name="Text Box 18"/>
            <p:cNvSpPr txBox="1">
              <a:spLocks noChangeArrowheads="1"/>
            </p:cNvSpPr>
            <p:nvPr/>
          </p:nvSpPr>
          <p:spPr bwMode="auto">
            <a:xfrm>
              <a:off x="1400" y="702"/>
              <a:ext cx="19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1</a:t>
              </a:r>
            </a:p>
          </p:txBody>
        </p:sp>
        <p:sp>
          <p:nvSpPr>
            <p:cNvPr id="37907" name="Text Box 19"/>
            <p:cNvSpPr txBox="1">
              <a:spLocks noChangeArrowheads="1"/>
            </p:cNvSpPr>
            <p:nvPr/>
          </p:nvSpPr>
          <p:spPr bwMode="auto">
            <a:xfrm>
              <a:off x="1670" y="330"/>
              <a:ext cx="19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1</a:t>
              </a:r>
            </a:p>
          </p:txBody>
        </p:sp>
        <p:sp>
          <p:nvSpPr>
            <p:cNvPr id="37908" name="Text Box 20"/>
            <p:cNvSpPr txBox="1">
              <a:spLocks noChangeArrowheads="1"/>
            </p:cNvSpPr>
            <p:nvPr/>
          </p:nvSpPr>
          <p:spPr bwMode="auto">
            <a:xfrm>
              <a:off x="2924" y="354"/>
              <a:ext cx="195"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i="1"/>
                <a:t>0</a:t>
              </a:r>
            </a:p>
          </p:txBody>
        </p:sp>
      </p:grpSp>
      <p:sp>
        <p:nvSpPr>
          <p:cNvPr id="37910" name="Text Box 22"/>
          <p:cNvSpPr txBox="1">
            <a:spLocks noChangeArrowheads="1"/>
          </p:cNvSpPr>
          <p:nvPr/>
        </p:nvSpPr>
        <p:spPr bwMode="auto">
          <a:xfrm>
            <a:off x="9788526" y="1919288"/>
            <a:ext cx="36036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a:effectLst>
                  <a:outerShdw blurRad="38100" dist="38100" dir="2700000" algn="tl">
                    <a:srgbClr val="000000"/>
                  </a:outerShdw>
                </a:effectLst>
                <a:latin typeface="宋体" panose="02010600030101010101" pitchFamily="2" charset="-122"/>
              </a:rPr>
              <a:t>Z</a:t>
            </a:r>
          </a:p>
        </p:txBody>
      </p:sp>
      <p:sp>
        <p:nvSpPr>
          <p:cNvPr id="37911" name="Text Box 23"/>
          <p:cNvSpPr txBox="1">
            <a:spLocks noChangeArrowheads="1"/>
          </p:cNvSpPr>
          <p:nvPr/>
        </p:nvSpPr>
        <p:spPr bwMode="auto">
          <a:xfrm>
            <a:off x="9356726" y="2351088"/>
            <a:ext cx="36036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a:effectLst>
                  <a:outerShdw blurRad="38100" dist="38100" dir="2700000" algn="tl">
                    <a:srgbClr val="000000"/>
                  </a:outerShdw>
                </a:effectLst>
                <a:latin typeface="宋体" panose="02010600030101010101" pitchFamily="2" charset="-122"/>
              </a:rPr>
              <a:t>V</a:t>
            </a:r>
          </a:p>
        </p:txBody>
      </p:sp>
      <p:sp>
        <p:nvSpPr>
          <p:cNvPr id="37912" name="Text Box 24"/>
          <p:cNvSpPr txBox="1">
            <a:spLocks noChangeArrowheads="1"/>
          </p:cNvSpPr>
          <p:nvPr/>
        </p:nvSpPr>
        <p:spPr bwMode="auto">
          <a:xfrm>
            <a:off x="10220326" y="2344738"/>
            <a:ext cx="36036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a:effectLst>
                  <a:outerShdw blurRad="38100" dist="38100" dir="2700000" algn="tl">
                    <a:srgbClr val="000000"/>
                  </a:outerShdw>
                </a:effectLst>
                <a:latin typeface="宋体" panose="02010600030101010101" pitchFamily="2" charset="-122"/>
              </a:rPr>
              <a:t>1</a:t>
            </a:r>
          </a:p>
        </p:txBody>
      </p:sp>
      <p:sp>
        <p:nvSpPr>
          <p:cNvPr id="37914" name="Text Box 26"/>
          <p:cNvSpPr txBox="1">
            <a:spLocks noChangeArrowheads="1"/>
          </p:cNvSpPr>
          <p:nvPr/>
        </p:nvSpPr>
        <p:spPr bwMode="auto">
          <a:xfrm>
            <a:off x="9069388" y="2705101"/>
            <a:ext cx="3603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a:effectLst>
                  <a:outerShdw blurRad="38100" dist="38100" dir="2700000" algn="tl">
                    <a:srgbClr val="000000"/>
                  </a:outerShdw>
                </a:effectLst>
                <a:latin typeface="宋体" panose="02010600030101010101" pitchFamily="2" charset="-122"/>
              </a:rPr>
              <a:t>Z</a:t>
            </a:r>
          </a:p>
        </p:txBody>
      </p:sp>
      <p:sp>
        <p:nvSpPr>
          <p:cNvPr id="37915" name="Text Box 27"/>
          <p:cNvSpPr txBox="1">
            <a:spLocks noChangeArrowheads="1"/>
          </p:cNvSpPr>
          <p:nvPr/>
        </p:nvSpPr>
        <p:spPr bwMode="auto">
          <a:xfrm>
            <a:off x="8710613" y="3132138"/>
            <a:ext cx="360362"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a:effectLst>
                  <a:outerShdw blurRad="38100" dist="38100" dir="2700000" algn="tl">
                    <a:srgbClr val="000000"/>
                  </a:outerShdw>
                </a:effectLst>
                <a:latin typeface="宋体" panose="02010600030101010101" pitchFamily="2" charset="-122"/>
              </a:rPr>
              <a:t>U</a:t>
            </a:r>
          </a:p>
        </p:txBody>
      </p:sp>
      <p:sp>
        <p:nvSpPr>
          <p:cNvPr id="37916" name="Text Box 28"/>
          <p:cNvSpPr txBox="1">
            <a:spLocks noChangeArrowheads="1"/>
          </p:cNvSpPr>
          <p:nvPr/>
        </p:nvSpPr>
        <p:spPr bwMode="auto">
          <a:xfrm>
            <a:off x="8350251" y="3498851"/>
            <a:ext cx="3603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a:effectLst>
                  <a:outerShdw blurRad="38100" dist="38100" dir="2700000" algn="tl">
                    <a:srgbClr val="000000"/>
                  </a:outerShdw>
                </a:effectLst>
                <a:latin typeface="宋体" panose="02010600030101010101" pitchFamily="2" charset="-122"/>
              </a:rPr>
              <a:t>Z</a:t>
            </a:r>
          </a:p>
        </p:txBody>
      </p:sp>
      <p:sp>
        <p:nvSpPr>
          <p:cNvPr id="37917" name="Text Box 29"/>
          <p:cNvSpPr txBox="1">
            <a:spLocks noChangeArrowheads="1"/>
          </p:cNvSpPr>
          <p:nvPr/>
        </p:nvSpPr>
        <p:spPr bwMode="auto">
          <a:xfrm>
            <a:off x="8061326" y="4002088"/>
            <a:ext cx="36036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a:effectLst>
                  <a:outerShdw blurRad="38100" dist="38100" dir="2700000" algn="tl">
                    <a:srgbClr val="000000"/>
                  </a:outerShdw>
                </a:effectLst>
                <a:latin typeface="宋体" panose="02010600030101010101" pitchFamily="2" charset="-122"/>
              </a:rPr>
              <a:t>U</a:t>
            </a:r>
          </a:p>
        </p:txBody>
      </p:sp>
      <p:sp>
        <p:nvSpPr>
          <p:cNvPr id="37918" name="Text Box 30"/>
          <p:cNvSpPr txBox="1">
            <a:spLocks noChangeArrowheads="1"/>
          </p:cNvSpPr>
          <p:nvPr/>
        </p:nvSpPr>
        <p:spPr bwMode="auto">
          <a:xfrm>
            <a:off x="9717088" y="2705101"/>
            <a:ext cx="3603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a:effectLst>
                  <a:outerShdw blurRad="38100" dist="38100" dir="2700000" algn="tl">
                    <a:srgbClr val="000000"/>
                  </a:outerShdw>
                </a:effectLst>
                <a:latin typeface="宋体" panose="02010600030101010101" pitchFamily="2" charset="-122"/>
              </a:rPr>
              <a:t>0</a:t>
            </a:r>
          </a:p>
        </p:txBody>
      </p:sp>
      <p:sp>
        <p:nvSpPr>
          <p:cNvPr id="37919" name="Text Box 31"/>
          <p:cNvSpPr txBox="1">
            <a:spLocks noChangeArrowheads="1"/>
          </p:cNvSpPr>
          <p:nvPr/>
        </p:nvSpPr>
        <p:spPr bwMode="auto">
          <a:xfrm>
            <a:off x="9358313" y="3130551"/>
            <a:ext cx="3603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a:effectLst>
                  <a:outerShdw blurRad="38100" dist="38100" dir="2700000" algn="tl">
                    <a:srgbClr val="000000"/>
                  </a:outerShdw>
                </a:effectLst>
                <a:latin typeface="宋体" panose="02010600030101010101" pitchFamily="2" charset="-122"/>
              </a:rPr>
              <a:t>0</a:t>
            </a:r>
          </a:p>
        </p:txBody>
      </p:sp>
      <p:sp>
        <p:nvSpPr>
          <p:cNvPr id="37920" name="Text Box 32"/>
          <p:cNvSpPr txBox="1">
            <a:spLocks noChangeArrowheads="1"/>
          </p:cNvSpPr>
          <p:nvPr/>
        </p:nvSpPr>
        <p:spPr bwMode="auto">
          <a:xfrm>
            <a:off x="9069388" y="3497263"/>
            <a:ext cx="360362"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a:effectLst>
                  <a:outerShdw blurRad="38100" dist="38100" dir="2700000" algn="tl">
                    <a:srgbClr val="000000"/>
                  </a:outerShdw>
                </a:effectLst>
                <a:latin typeface="宋体" panose="02010600030101010101" pitchFamily="2" charset="-122"/>
              </a:rPr>
              <a:t>1</a:t>
            </a:r>
          </a:p>
        </p:txBody>
      </p:sp>
      <p:sp>
        <p:nvSpPr>
          <p:cNvPr id="37921" name="Text Box 33"/>
          <p:cNvSpPr txBox="1">
            <a:spLocks noChangeArrowheads="1"/>
          </p:cNvSpPr>
          <p:nvPr/>
        </p:nvSpPr>
        <p:spPr bwMode="auto">
          <a:xfrm>
            <a:off x="8637588" y="3994151"/>
            <a:ext cx="36036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a:effectLst>
                  <a:outerShdw blurRad="38100" dist="38100" dir="2700000" algn="tl">
                    <a:srgbClr val="000000"/>
                  </a:outerShdw>
                </a:effectLst>
                <a:latin typeface="宋体" panose="02010600030101010101" pitchFamily="2" charset="-122"/>
              </a:rPr>
              <a:t>0</a:t>
            </a:r>
          </a:p>
        </p:txBody>
      </p:sp>
      <p:sp>
        <p:nvSpPr>
          <p:cNvPr id="37922" name="Line 34"/>
          <p:cNvSpPr>
            <a:spLocks noChangeShapeType="1"/>
          </p:cNvSpPr>
          <p:nvPr/>
        </p:nvSpPr>
        <p:spPr bwMode="auto">
          <a:xfrm flipH="1">
            <a:off x="9572626" y="2135189"/>
            <a:ext cx="288925" cy="288925"/>
          </a:xfrm>
          <a:prstGeom prst="line">
            <a:avLst/>
          </a:prstGeom>
          <a:noFill/>
          <a:ln w="317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7923" name="Line 35"/>
          <p:cNvSpPr>
            <a:spLocks noChangeShapeType="1"/>
          </p:cNvSpPr>
          <p:nvPr/>
        </p:nvSpPr>
        <p:spPr bwMode="auto">
          <a:xfrm>
            <a:off x="10004426" y="2135189"/>
            <a:ext cx="288925" cy="288925"/>
          </a:xfrm>
          <a:prstGeom prst="line">
            <a:avLst/>
          </a:prstGeom>
          <a:noFill/>
          <a:ln w="317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7924" name="Line 36"/>
          <p:cNvSpPr>
            <a:spLocks noChangeShapeType="1"/>
          </p:cNvSpPr>
          <p:nvPr/>
        </p:nvSpPr>
        <p:spPr bwMode="auto">
          <a:xfrm>
            <a:off x="9572625" y="2566989"/>
            <a:ext cx="215900" cy="217487"/>
          </a:xfrm>
          <a:prstGeom prst="line">
            <a:avLst/>
          </a:prstGeom>
          <a:noFill/>
          <a:ln w="317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7925" name="Line 37"/>
          <p:cNvSpPr>
            <a:spLocks noChangeShapeType="1"/>
          </p:cNvSpPr>
          <p:nvPr/>
        </p:nvSpPr>
        <p:spPr bwMode="auto">
          <a:xfrm flipH="1">
            <a:off x="9212263" y="2568575"/>
            <a:ext cx="215900" cy="215900"/>
          </a:xfrm>
          <a:prstGeom prst="line">
            <a:avLst/>
          </a:prstGeom>
          <a:noFill/>
          <a:ln w="317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7926" name="Line 38"/>
          <p:cNvSpPr>
            <a:spLocks noChangeShapeType="1"/>
          </p:cNvSpPr>
          <p:nvPr/>
        </p:nvSpPr>
        <p:spPr bwMode="auto">
          <a:xfrm flipH="1">
            <a:off x="8853488" y="3000375"/>
            <a:ext cx="215900" cy="215900"/>
          </a:xfrm>
          <a:prstGeom prst="line">
            <a:avLst/>
          </a:prstGeom>
          <a:noFill/>
          <a:ln w="317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7927" name="Line 39"/>
          <p:cNvSpPr>
            <a:spLocks noChangeShapeType="1"/>
          </p:cNvSpPr>
          <p:nvPr/>
        </p:nvSpPr>
        <p:spPr bwMode="auto">
          <a:xfrm flipH="1">
            <a:off x="8564563" y="3360738"/>
            <a:ext cx="215900" cy="215900"/>
          </a:xfrm>
          <a:prstGeom prst="line">
            <a:avLst/>
          </a:prstGeom>
          <a:noFill/>
          <a:ln w="317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7928" name="Line 40"/>
          <p:cNvSpPr>
            <a:spLocks noChangeShapeType="1"/>
          </p:cNvSpPr>
          <p:nvPr/>
        </p:nvSpPr>
        <p:spPr bwMode="auto">
          <a:xfrm flipH="1">
            <a:off x="8204200" y="3863975"/>
            <a:ext cx="215900" cy="215900"/>
          </a:xfrm>
          <a:prstGeom prst="line">
            <a:avLst/>
          </a:prstGeom>
          <a:noFill/>
          <a:ln w="317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7929" name="Line 41"/>
          <p:cNvSpPr>
            <a:spLocks noChangeShapeType="1"/>
          </p:cNvSpPr>
          <p:nvPr/>
        </p:nvSpPr>
        <p:spPr bwMode="auto">
          <a:xfrm>
            <a:off x="9285288" y="2998789"/>
            <a:ext cx="215900" cy="217487"/>
          </a:xfrm>
          <a:prstGeom prst="line">
            <a:avLst/>
          </a:prstGeom>
          <a:noFill/>
          <a:ln w="317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7930" name="Line 42"/>
          <p:cNvSpPr>
            <a:spLocks noChangeShapeType="1"/>
          </p:cNvSpPr>
          <p:nvPr/>
        </p:nvSpPr>
        <p:spPr bwMode="auto">
          <a:xfrm>
            <a:off x="8924925" y="3360739"/>
            <a:ext cx="215900" cy="217487"/>
          </a:xfrm>
          <a:prstGeom prst="line">
            <a:avLst/>
          </a:prstGeom>
          <a:noFill/>
          <a:ln w="317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7931" name="Line 43"/>
          <p:cNvSpPr>
            <a:spLocks noChangeShapeType="1"/>
          </p:cNvSpPr>
          <p:nvPr/>
        </p:nvSpPr>
        <p:spPr bwMode="auto">
          <a:xfrm>
            <a:off x="8564563" y="3863975"/>
            <a:ext cx="215900" cy="217488"/>
          </a:xfrm>
          <a:prstGeom prst="line">
            <a:avLst/>
          </a:prstGeom>
          <a:noFill/>
          <a:ln w="317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7936" name="Line 48"/>
          <p:cNvSpPr>
            <a:spLocks noChangeShapeType="1"/>
          </p:cNvSpPr>
          <p:nvPr/>
        </p:nvSpPr>
        <p:spPr bwMode="auto">
          <a:xfrm>
            <a:off x="8204200" y="4368800"/>
            <a:ext cx="0" cy="215900"/>
          </a:xfrm>
          <a:prstGeom prst="line">
            <a:avLst/>
          </a:prstGeom>
          <a:noFill/>
          <a:ln w="317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7937" name="Text Box 49"/>
          <p:cNvSpPr txBox="1">
            <a:spLocks noChangeArrowheads="1"/>
          </p:cNvSpPr>
          <p:nvPr/>
        </p:nvSpPr>
        <p:spPr bwMode="auto">
          <a:xfrm>
            <a:off x="8061326" y="4511676"/>
            <a:ext cx="3603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dirty="0">
                <a:effectLst>
                  <a:outerShdw blurRad="38100" dist="38100" dir="2700000" algn="tl">
                    <a:srgbClr val="000000"/>
                  </a:outerShdw>
                </a:effectLst>
                <a:latin typeface="宋体" panose="02010600030101010101" pitchFamily="2" charset="-122"/>
              </a:rPr>
              <a:t>1</a:t>
            </a:r>
          </a:p>
        </p:txBody>
      </p:sp>
      <p:sp>
        <p:nvSpPr>
          <p:cNvPr id="37940" name="Rectangle 52"/>
          <p:cNvSpPr>
            <a:spLocks noChangeArrowheads="1"/>
          </p:cNvSpPr>
          <p:nvPr/>
        </p:nvSpPr>
        <p:spPr bwMode="auto">
          <a:xfrm>
            <a:off x="2006600" y="2290764"/>
            <a:ext cx="4572000" cy="2808287"/>
          </a:xfrm>
          <a:prstGeom prst="rect">
            <a:avLst/>
          </a:prstGeom>
          <a:noFill/>
          <a:ln w="317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folHlink"/>
              </a:buClr>
              <a:buSzPct val="60000"/>
              <a:buFont typeface="Wingdings" panose="05000000000000000000" pitchFamily="2" charset="2"/>
              <a:buNone/>
            </a:pPr>
            <a:r>
              <a:rPr lang="zh-CN" altLang="en-US" sz="1600" b="1">
                <a:effectLst>
                  <a:outerShdw blurRad="38100" dist="38100" dir="2700000" algn="tl">
                    <a:srgbClr val="000000"/>
                  </a:outerShdw>
                </a:effectLst>
                <a:latin typeface="宋体" panose="02010600030101010101" pitchFamily="2" charset="-122"/>
              </a:rPr>
              <a:t> </a:t>
            </a:r>
            <a:r>
              <a:rPr lang="zh-CN" altLang="en-US" sz="2000" b="1">
                <a:effectLst>
                  <a:outerShdw blurRad="38100" dist="38100" dir="2700000" algn="tl">
                    <a:srgbClr val="000000"/>
                  </a:outerShdw>
                </a:effectLst>
                <a:latin typeface="Times New Roman" panose="02020603050405020304" pitchFamily="18" charset="0"/>
              </a:rPr>
              <a:t>步骤       当前状态           </a:t>
            </a:r>
            <a:r>
              <a:rPr lang="en-US" altLang="zh-CN" sz="2000" b="1">
                <a:effectLst>
                  <a:outerShdw blurRad="38100" dist="38100" dir="2700000" algn="tl">
                    <a:srgbClr val="000000"/>
                  </a:outerShdw>
                </a:effectLst>
                <a:latin typeface="Times New Roman" panose="02020603050405020304" pitchFamily="18" charset="0"/>
              </a:rPr>
              <a:t>x</a:t>
            </a:r>
            <a:r>
              <a:rPr lang="zh-CN" altLang="en-US" sz="2000" b="1">
                <a:effectLst>
                  <a:outerShdw blurRad="38100" dist="38100" dir="2700000" algn="tl">
                    <a:srgbClr val="000000"/>
                  </a:outerShdw>
                </a:effectLst>
                <a:latin typeface="Times New Roman" panose="02020603050405020304" pitchFamily="18" charset="0"/>
              </a:rPr>
              <a:t>的余留部分</a:t>
            </a:r>
          </a:p>
          <a:p>
            <a:pPr eaLnBrk="1" hangingPunct="1">
              <a:spcBef>
                <a:spcPct val="20000"/>
              </a:spcBef>
              <a:buClr>
                <a:schemeClr val="folHlink"/>
              </a:buClr>
              <a:buSzPct val="60000"/>
              <a:buFont typeface="Wingdings" panose="05000000000000000000" pitchFamily="2" charset="2"/>
              <a:buNone/>
            </a:pPr>
            <a:endParaRPr lang="zh-CN" altLang="en-US" sz="1000" b="1">
              <a:effectLst>
                <a:outerShdw blurRad="38100" dist="38100" dir="2700000" algn="tl">
                  <a:srgbClr val="000000"/>
                </a:outerShdw>
              </a:effectLst>
              <a:latin typeface="Times New Roman" panose="02020603050405020304" pitchFamily="18" charset="0"/>
            </a:endParaRPr>
          </a:p>
          <a:p>
            <a:pPr eaLnBrk="1" hangingPunct="1">
              <a:lnSpc>
                <a:spcPct val="75000"/>
              </a:lnSpc>
              <a:spcBef>
                <a:spcPct val="20000"/>
              </a:spcBef>
              <a:buClr>
                <a:schemeClr val="folHlink"/>
              </a:buClr>
              <a:buSzPct val="60000"/>
              <a:buFont typeface="Wingdings" panose="05000000000000000000" pitchFamily="2" charset="2"/>
              <a:buNone/>
            </a:pPr>
            <a:r>
              <a:rPr lang="zh-CN" altLang="en-US" sz="1600" b="1">
                <a:effectLst>
                  <a:outerShdw blurRad="38100" dist="38100" dir="2700000" algn="tl">
                    <a:srgbClr val="000000"/>
                  </a:outerShdw>
                </a:effectLst>
                <a:latin typeface="宋体" panose="02010600030101010101" pitchFamily="2" charset="-122"/>
              </a:rPr>
              <a:t>    </a:t>
            </a:r>
            <a:r>
              <a:rPr lang="en-US" altLang="zh-CN" sz="2000" b="1">
                <a:effectLst>
                  <a:outerShdw blurRad="38100" dist="38100" dir="2700000" algn="tl">
                    <a:srgbClr val="000000"/>
                  </a:outerShdw>
                </a:effectLst>
                <a:latin typeface="Times New Roman" panose="02020603050405020304" pitchFamily="18" charset="0"/>
              </a:rPr>
              <a:t>1              S                      101001</a:t>
            </a:r>
          </a:p>
          <a:p>
            <a:pPr eaLnBrk="1" hangingPunct="1">
              <a:lnSpc>
                <a:spcPct val="75000"/>
              </a:lnSpc>
              <a:spcBef>
                <a:spcPct val="20000"/>
              </a:spcBef>
              <a:buClr>
                <a:schemeClr val="folHlink"/>
              </a:buClr>
              <a:buSzPct val="60000"/>
              <a:buFont typeface="Wingdings" panose="05000000000000000000" pitchFamily="2" charset="2"/>
              <a:buNone/>
            </a:pPr>
            <a:r>
              <a:rPr lang="en-US" altLang="zh-CN" sz="2000" b="1">
                <a:effectLst>
                  <a:outerShdw blurRad="38100" dist="38100" dir="2700000" algn="tl">
                    <a:srgbClr val="000000"/>
                  </a:outerShdw>
                </a:effectLst>
                <a:latin typeface="Times New Roman" panose="02020603050405020304" pitchFamily="18" charset="0"/>
              </a:rPr>
              <a:t>      2              U                       01001</a:t>
            </a:r>
          </a:p>
          <a:p>
            <a:pPr eaLnBrk="1" hangingPunct="1">
              <a:lnSpc>
                <a:spcPct val="75000"/>
              </a:lnSpc>
              <a:spcBef>
                <a:spcPct val="20000"/>
              </a:spcBef>
              <a:buClr>
                <a:schemeClr val="folHlink"/>
              </a:buClr>
              <a:buSzPct val="60000"/>
              <a:buFont typeface="Wingdings" panose="05000000000000000000" pitchFamily="2" charset="2"/>
              <a:buNone/>
            </a:pPr>
            <a:r>
              <a:rPr lang="en-US" altLang="zh-CN" sz="2000" b="1">
                <a:effectLst>
                  <a:outerShdw blurRad="38100" dist="38100" dir="2700000" algn="tl">
                    <a:srgbClr val="000000"/>
                  </a:outerShdw>
                </a:effectLst>
                <a:latin typeface="Times New Roman" panose="02020603050405020304" pitchFamily="18" charset="0"/>
              </a:rPr>
              <a:t>      3              Z                       1001</a:t>
            </a:r>
          </a:p>
          <a:p>
            <a:pPr eaLnBrk="1" hangingPunct="1">
              <a:lnSpc>
                <a:spcPct val="75000"/>
              </a:lnSpc>
              <a:spcBef>
                <a:spcPct val="20000"/>
              </a:spcBef>
              <a:buClr>
                <a:schemeClr val="folHlink"/>
              </a:buClr>
              <a:buSzPct val="60000"/>
              <a:buFont typeface="Wingdings" panose="05000000000000000000" pitchFamily="2" charset="2"/>
              <a:buNone/>
            </a:pPr>
            <a:r>
              <a:rPr lang="en-US" altLang="zh-CN" sz="2000" b="1">
                <a:effectLst>
                  <a:outerShdw blurRad="38100" dist="38100" dir="2700000" algn="tl">
                    <a:srgbClr val="000000"/>
                  </a:outerShdw>
                </a:effectLst>
                <a:latin typeface="Times New Roman" panose="02020603050405020304" pitchFamily="18" charset="0"/>
              </a:rPr>
              <a:t>      4              U                       001</a:t>
            </a:r>
          </a:p>
          <a:p>
            <a:pPr eaLnBrk="1" hangingPunct="1">
              <a:lnSpc>
                <a:spcPct val="75000"/>
              </a:lnSpc>
              <a:spcBef>
                <a:spcPct val="20000"/>
              </a:spcBef>
              <a:buClr>
                <a:schemeClr val="folHlink"/>
              </a:buClr>
              <a:buSzPct val="60000"/>
              <a:buFont typeface="Wingdings" panose="05000000000000000000" pitchFamily="2" charset="2"/>
              <a:buNone/>
            </a:pPr>
            <a:r>
              <a:rPr lang="en-US" altLang="zh-CN" sz="2000" b="1">
                <a:effectLst>
                  <a:outerShdw blurRad="38100" dist="38100" dir="2700000" algn="tl">
                    <a:srgbClr val="000000"/>
                  </a:outerShdw>
                </a:effectLst>
                <a:latin typeface="Times New Roman" panose="02020603050405020304" pitchFamily="18" charset="0"/>
              </a:rPr>
              <a:t>      5              Z                       01</a:t>
            </a:r>
          </a:p>
          <a:p>
            <a:pPr eaLnBrk="1" hangingPunct="1">
              <a:lnSpc>
                <a:spcPct val="75000"/>
              </a:lnSpc>
              <a:spcBef>
                <a:spcPct val="20000"/>
              </a:spcBef>
              <a:buClr>
                <a:schemeClr val="folHlink"/>
              </a:buClr>
              <a:buSzPct val="60000"/>
              <a:buFont typeface="Wingdings" panose="05000000000000000000" pitchFamily="2" charset="2"/>
              <a:buNone/>
            </a:pPr>
            <a:r>
              <a:rPr lang="en-US" altLang="zh-CN" sz="2000" b="1">
                <a:effectLst>
                  <a:outerShdw blurRad="38100" dist="38100" dir="2700000" algn="tl">
                    <a:srgbClr val="000000"/>
                  </a:outerShdw>
                </a:effectLst>
                <a:latin typeface="Times New Roman" panose="02020603050405020304" pitchFamily="18" charset="0"/>
              </a:rPr>
              <a:t>      6              V                       1</a:t>
            </a:r>
          </a:p>
          <a:p>
            <a:pPr eaLnBrk="1" hangingPunct="1">
              <a:lnSpc>
                <a:spcPct val="75000"/>
              </a:lnSpc>
              <a:spcBef>
                <a:spcPct val="20000"/>
              </a:spcBef>
              <a:buClr>
                <a:schemeClr val="folHlink"/>
              </a:buClr>
              <a:buSzPct val="60000"/>
              <a:buFont typeface="Wingdings" panose="05000000000000000000" pitchFamily="2" charset="2"/>
              <a:buNone/>
            </a:pPr>
            <a:r>
              <a:rPr lang="en-US" altLang="zh-CN" sz="2000" b="1">
                <a:effectLst>
                  <a:outerShdw blurRad="38100" dist="38100" dir="2700000" algn="tl">
                    <a:srgbClr val="000000"/>
                  </a:outerShdw>
                </a:effectLst>
                <a:latin typeface="Times New Roman" panose="02020603050405020304" pitchFamily="18" charset="0"/>
              </a:rPr>
              <a:t>      7              Z</a:t>
            </a:r>
          </a:p>
        </p:txBody>
      </p:sp>
      <p:sp>
        <p:nvSpPr>
          <p:cNvPr id="37941" name="Line 53"/>
          <p:cNvSpPr>
            <a:spLocks noChangeShapeType="1"/>
          </p:cNvSpPr>
          <p:nvPr/>
        </p:nvSpPr>
        <p:spPr bwMode="auto">
          <a:xfrm>
            <a:off x="2006600" y="2824163"/>
            <a:ext cx="4572000" cy="0"/>
          </a:xfrm>
          <a:prstGeom prst="line">
            <a:avLst/>
          </a:prstGeom>
          <a:noFill/>
          <a:ln w="22225">
            <a:solidFill>
              <a:schemeClr val="tx1"/>
            </a:solidFill>
            <a:round/>
            <a:headEnd/>
            <a:tailEnd/>
          </a:ln>
          <a:effectLst>
            <a:prstShdw prst="shdw18" dist="17961" dir="13500000">
              <a:schemeClr val="tx1">
                <a:gamma/>
                <a:shade val="60000"/>
                <a:invGamma/>
              </a:schemeClr>
            </a:prstShdw>
          </a:effectLst>
          <a:extLst>
            <a:ext uri="{909E8E84-426E-40DD-AFC4-6F175D3DCCD1}">
              <a14:hiddenFill xmlns:a14="http://schemas.microsoft.com/office/drawing/2010/main">
                <a:noFill/>
              </a14:hiddenFill>
            </a:ext>
          </a:extLst>
        </p:spPr>
        <p:txBody>
          <a:bodyPr wrap="none"/>
          <a:lstStyle/>
          <a:p>
            <a:endParaRPr lang="zh-CN" altLang="en-US"/>
          </a:p>
        </p:txBody>
      </p:sp>
      <p:sp>
        <p:nvSpPr>
          <p:cNvPr id="37942" name="Line 54"/>
          <p:cNvSpPr>
            <a:spLocks noChangeShapeType="1"/>
          </p:cNvSpPr>
          <p:nvPr/>
        </p:nvSpPr>
        <p:spPr bwMode="auto">
          <a:xfrm>
            <a:off x="2844800" y="2316163"/>
            <a:ext cx="0" cy="2743200"/>
          </a:xfrm>
          <a:prstGeom prst="line">
            <a:avLst/>
          </a:prstGeom>
          <a:noFill/>
          <a:ln w="22225">
            <a:solidFill>
              <a:schemeClr val="tx1"/>
            </a:solidFill>
            <a:round/>
            <a:headEnd/>
            <a:tailEnd/>
          </a:ln>
          <a:effectLst>
            <a:prstShdw prst="shdw18" dist="17961" dir="13500000">
              <a:schemeClr val="tx1">
                <a:gamma/>
                <a:shade val="60000"/>
                <a:invGamma/>
              </a:schemeClr>
            </a:prstShdw>
          </a:effectLst>
          <a:extLst>
            <a:ext uri="{909E8E84-426E-40DD-AFC4-6F175D3DCCD1}">
              <a14:hiddenFill xmlns:a14="http://schemas.microsoft.com/office/drawing/2010/main">
                <a:noFill/>
              </a14:hiddenFill>
            </a:ext>
          </a:extLst>
        </p:spPr>
        <p:txBody>
          <a:bodyPr wrap="none"/>
          <a:lstStyle/>
          <a:p>
            <a:endParaRPr lang="zh-CN" altLang="en-US"/>
          </a:p>
        </p:txBody>
      </p:sp>
      <p:sp>
        <p:nvSpPr>
          <p:cNvPr id="37943" name="Line 55"/>
          <p:cNvSpPr>
            <a:spLocks noChangeShapeType="1"/>
          </p:cNvSpPr>
          <p:nvPr/>
        </p:nvSpPr>
        <p:spPr bwMode="auto">
          <a:xfrm>
            <a:off x="4546600" y="2303463"/>
            <a:ext cx="0" cy="2819400"/>
          </a:xfrm>
          <a:prstGeom prst="line">
            <a:avLst/>
          </a:prstGeom>
          <a:noFill/>
          <a:ln w="22225">
            <a:solidFill>
              <a:schemeClr val="tx1"/>
            </a:solidFill>
            <a:round/>
            <a:headEnd/>
            <a:tailEnd/>
          </a:ln>
          <a:effectLst>
            <a:prstShdw prst="shdw18" dist="17961" dir="13500000">
              <a:schemeClr val="tx1">
                <a:gamma/>
                <a:shade val="60000"/>
                <a:invGamma/>
              </a:schemeClr>
            </a:prstShdw>
          </a:effectLst>
          <a:extLst>
            <a:ext uri="{909E8E84-426E-40DD-AFC4-6F175D3DCCD1}">
              <a14:hiddenFill xmlns:a14="http://schemas.microsoft.com/office/drawing/2010/main">
                <a:noFill/>
              </a14:hiddenFill>
            </a:ext>
          </a:extLst>
        </p:spPr>
        <p:txBody>
          <a:bodyPr wrap="none"/>
          <a:lstStyle/>
          <a:p>
            <a:endParaRPr lang="zh-CN" altLang="en-US"/>
          </a:p>
        </p:txBody>
      </p:sp>
      <p:sp>
        <p:nvSpPr>
          <p:cNvPr id="37944" name="Text Box 56"/>
          <p:cNvSpPr txBox="1">
            <a:spLocks noChangeArrowheads="1"/>
          </p:cNvSpPr>
          <p:nvPr/>
        </p:nvSpPr>
        <p:spPr bwMode="auto">
          <a:xfrm>
            <a:off x="6692901" y="2303464"/>
            <a:ext cx="2519363"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zh-CN" altLang="en-US" sz="2000" b="1">
                <a:effectLst>
                  <a:outerShdw blurRad="38100" dist="38100" dir="2700000" algn="tl">
                    <a:srgbClr val="000000"/>
                  </a:outerShdw>
                </a:effectLst>
                <a:latin typeface="Times New Roman" panose="02020603050405020304" pitchFamily="18" charset="0"/>
              </a:rPr>
              <a:t>识别字符串</a:t>
            </a:r>
            <a:r>
              <a:rPr lang="en-US" altLang="zh-CN" sz="2000" b="1">
                <a:effectLst>
                  <a:outerShdw blurRad="38100" dist="38100" dir="2700000" algn="tl">
                    <a:srgbClr val="000000"/>
                  </a:outerShdw>
                </a:effectLst>
                <a:latin typeface="Times New Roman" panose="02020603050405020304" pitchFamily="18" charset="0"/>
              </a:rPr>
              <a:t>x=101001</a:t>
            </a:r>
          </a:p>
        </p:txBody>
      </p:sp>
      <p:sp>
        <p:nvSpPr>
          <p:cNvPr id="37945" name="Text Box 57"/>
          <p:cNvSpPr txBox="1">
            <a:spLocks noChangeArrowheads="1"/>
          </p:cNvSpPr>
          <p:nvPr/>
        </p:nvSpPr>
        <p:spPr bwMode="auto">
          <a:xfrm>
            <a:off x="8385176" y="4721226"/>
            <a:ext cx="22320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zh-CN" altLang="en-US" sz="2000" b="1">
                <a:effectLst>
                  <a:outerShdw blurRad="38100" dist="38100" dir="2700000" algn="tl">
                    <a:srgbClr val="000000"/>
                  </a:outerShdw>
                </a:effectLst>
                <a:latin typeface="Times New Roman" panose="02020603050405020304" pitchFamily="18" charset="0"/>
              </a:rPr>
              <a:t>句子</a:t>
            </a:r>
            <a:r>
              <a:rPr lang="en-US" altLang="zh-CN" sz="2000" b="1">
                <a:effectLst>
                  <a:outerShdw blurRad="38100" dist="38100" dir="2700000" algn="tl">
                    <a:srgbClr val="000000"/>
                  </a:outerShdw>
                </a:effectLst>
                <a:latin typeface="Times New Roman" panose="02020603050405020304" pitchFamily="18" charset="0"/>
              </a:rPr>
              <a:t>101001</a:t>
            </a:r>
            <a:r>
              <a:rPr lang="zh-CN" altLang="en-US" sz="2000" b="1">
                <a:effectLst>
                  <a:outerShdw blurRad="38100" dist="38100" dir="2700000" algn="tl">
                    <a:srgbClr val="000000"/>
                  </a:outerShdw>
                </a:effectLst>
                <a:latin typeface="Times New Roman" panose="02020603050405020304" pitchFamily="18" charset="0"/>
              </a:rPr>
              <a:t>语法树</a:t>
            </a:r>
          </a:p>
        </p:txBody>
      </p:sp>
      <p:sp>
        <p:nvSpPr>
          <p:cNvPr id="37946" name="Rectangle 58"/>
          <p:cNvSpPr>
            <a:spLocks noChangeArrowheads="1"/>
          </p:cNvSpPr>
          <p:nvPr/>
        </p:nvSpPr>
        <p:spPr bwMode="auto">
          <a:xfrm>
            <a:off x="7200901" y="5549901"/>
            <a:ext cx="3349625" cy="114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90000"/>
              </a:lnSpc>
              <a:spcBef>
                <a:spcPct val="20000"/>
              </a:spcBef>
              <a:buClr>
                <a:schemeClr val="folHlink"/>
              </a:buClr>
              <a:buSzPct val="60000"/>
              <a:buFont typeface="Wingdings" panose="05000000000000000000" pitchFamily="2" charset="2"/>
              <a:buNone/>
            </a:pPr>
            <a:r>
              <a:rPr lang="zh-CN" altLang="en-US" sz="2200" b="1" dirty="0">
                <a:solidFill>
                  <a:srgbClr val="FFFF00"/>
                </a:solidFill>
                <a:effectLst>
                  <a:outerShdw blurRad="38100" dist="38100" dir="2700000" algn="tl">
                    <a:srgbClr val="000000"/>
                  </a:outerShdw>
                </a:effectLst>
                <a:latin typeface="宋体" panose="02010600030101010101" pitchFamily="2" charset="-122"/>
              </a:rPr>
              <a:t>   </a:t>
            </a:r>
            <a:r>
              <a:rPr lang="zh-CN" altLang="en-US" sz="2200" b="1" dirty="0">
                <a:solidFill>
                  <a:srgbClr val="FFC000"/>
                </a:solidFill>
                <a:effectLst>
                  <a:outerShdw blurRad="38100" dist="38100" dir="2700000" algn="tl">
                    <a:srgbClr val="000000"/>
                  </a:outerShdw>
                </a:effectLst>
                <a:latin typeface="宋体" panose="02010600030101010101" pitchFamily="2" charset="-122"/>
              </a:rPr>
              <a:t>由此可以看出正规文</a:t>
            </a:r>
          </a:p>
          <a:p>
            <a:pPr algn="just" eaLnBrk="1" hangingPunct="1">
              <a:lnSpc>
                <a:spcPct val="90000"/>
              </a:lnSpc>
              <a:spcBef>
                <a:spcPct val="20000"/>
              </a:spcBef>
              <a:buClr>
                <a:schemeClr val="folHlink"/>
              </a:buClr>
              <a:buSzPct val="60000"/>
              <a:buFont typeface="Wingdings" panose="05000000000000000000" pitchFamily="2" charset="2"/>
              <a:buNone/>
            </a:pPr>
            <a:r>
              <a:rPr lang="zh-CN" altLang="en-US" sz="2200" b="1" dirty="0">
                <a:solidFill>
                  <a:srgbClr val="FFC000"/>
                </a:solidFill>
                <a:effectLst>
                  <a:outerShdw blurRad="38100" dist="38100" dir="2700000" algn="tl">
                    <a:srgbClr val="000000"/>
                  </a:outerShdw>
                </a:effectLst>
                <a:latin typeface="宋体" panose="02010600030101010101" pitchFamily="2" charset="-122"/>
              </a:rPr>
              <a:t>法的状态转换图有助于识</a:t>
            </a:r>
          </a:p>
          <a:p>
            <a:pPr algn="just" eaLnBrk="1" hangingPunct="1">
              <a:lnSpc>
                <a:spcPct val="90000"/>
              </a:lnSpc>
              <a:spcBef>
                <a:spcPct val="20000"/>
              </a:spcBef>
              <a:buClr>
                <a:schemeClr val="folHlink"/>
              </a:buClr>
              <a:buSzPct val="60000"/>
              <a:buFont typeface="Wingdings" panose="05000000000000000000" pitchFamily="2" charset="2"/>
              <a:buNone/>
            </a:pPr>
            <a:r>
              <a:rPr lang="zh-CN" altLang="en-US" sz="2200" b="1" dirty="0">
                <a:solidFill>
                  <a:srgbClr val="FFC000"/>
                </a:solidFill>
                <a:effectLst>
                  <a:outerShdw blurRad="38100" dist="38100" dir="2700000" algn="tl">
                    <a:srgbClr val="000000"/>
                  </a:outerShdw>
                </a:effectLst>
                <a:latin typeface="宋体" panose="02010600030101010101" pitchFamily="2" charset="-122"/>
              </a:rPr>
              <a:t>别正规文法产生的句子。</a:t>
            </a:r>
            <a:endParaRPr lang="zh-CN" altLang="en-US" sz="2200" b="1" i="1" dirty="0">
              <a:solidFill>
                <a:srgbClr val="FFC000"/>
              </a:solidFill>
              <a:effectLst>
                <a:outerShdw blurRad="38100" dist="38100" dir="2700000" algn="tl">
                  <a:srgbClr val="000000"/>
                </a:outerShdw>
              </a:effectLst>
              <a:latin typeface="宋体" panose="02010600030101010101" pitchFamily="2" charset="-122"/>
            </a:endParaRPr>
          </a:p>
        </p:txBody>
      </p:sp>
      <p:sp>
        <p:nvSpPr>
          <p:cNvPr id="37948" name="Rectangle 60"/>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§3.3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1</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、由左线性</a:t>
            </a:r>
            <a:r>
              <a:rPr lang="en-US" altLang="zh-CN" sz="2800" b="1" dirty="0" err="1">
                <a:solidFill>
                  <a:srgbClr val="FFC000"/>
                </a:solidFill>
                <a:effectLst>
                  <a:outerShdw blurRad="38100" dist="38100" dir="2700000" algn="tl">
                    <a:srgbClr val="000000"/>
                  </a:outerShdw>
                </a:effectLst>
                <a:latin typeface="楷体_GB2312" pitchFamily="49" charset="-122"/>
                <a:ea typeface="楷体_GB2312" pitchFamily="49" charset="-122"/>
              </a:rPr>
              <a:t>文法构造状态转换图</a:t>
            </a:r>
            <a:endPar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endParaRPr>
          </a:p>
          <a:p>
            <a:pPr>
              <a:lnSpc>
                <a:spcPct val="120000"/>
              </a:lnSpc>
              <a:buFont typeface="Wingdings 2" panose="05020102010507070707" pitchFamily="18" charset="2"/>
              <a:buNone/>
            </a:pP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
        <p:nvSpPr>
          <p:cNvPr id="37949" name="Rectangle 61"/>
          <p:cNvSpPr>
            <a:spLocks noChangeArrowheads="1"/>
          </p:cNvSpPr>
          <p:nvPr/>
        </p:nvSpPr>
        <p:spPr bwMode="auto">
          <a:xfrm>
            <a:off x="8181975" y="615950"/>
            <a:ext cx="1854200" cy="121285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400" b="1">
                <a:effectLst>
                  <a:outerShdw blurRad="38100" dist="38100" dir="2700000" algn="tl">
                    <a:srgbClr val="000000"/>
                  </a:outerShdw>
                </a:effectLst>
                <a:latin typeface="Times New Roman" panose="02020603050405020304" pitchFamily="18" charset="0"/>
              </a:rPr>
              <a:t>Z::=U0 | V1</a:t>
            </a:r>
          </a:p>
          <a:p>
            <a:r>
              <a:rPr lang="en-US" altLang="zh-CN" sz="2400" b="1">
                <a:effectLst>
                  <a:outerShdw blurRad="38100" dist="38100" dir="2700000" algn="tl">
                    <a:srgbClr val="000000"/>
                  </a:outerShdw>
                </a:effectLst>
                <a:latin typeface="Times New Roman" panose="02020603050405020304" pitchFamily="18" charset="0"/>
              </a:rPr>
              <a:t>U::=Z1 | 1</a:t>
            </a:r>
            <a:r>
              <a:rPr lang="zh-CN" altLang="en-US" sz="2400" b="1">
                <a:effectLst>
                  <a:outerShdw blurRad="38100" dist="38100" dir="2700000" algn="tl">
                    <a:srgbClr val="000000"/>
                  </a:outerShdw>
                </a:effectLst>
                <a:latin typeface="Times New Roman" panose="02020603050405020304" pitchFamily="18" charset="0"/>
              </a:rPr>
              <a:t></a:t>
            </a:r>
            <a:endParaRPr lang="en-US" altLang="zh-CN" sz="2400" b="1">
              <a:effectLst>
                <a:outerShdw blurRad="38100" dist="38100" dir="2700000" algn="tl">
                  <a:srgbClr val="000000"/>
                </a:outerShdw>
              </a:effectLst>
              <a:latin typeface="Times New Roman" panose="02020603050405020304" pitchFamily="18" charset="0"/>
            </a:endParaRPr>
          </a:p>
          <a:p>
            <a:r>
              <a:rPr lang="en-US" altLang="zh-CN" sz="2400" b="1">
                <a:effectLst>
                  <a:outerShdw blurRad="38100" dist="38100" dir="2700000" algn="tl">
                    <a:srgbClr val="000000"/>
                  </a:outerShdw>
                </a:effectLst>
                <a:latin typeface="Times New Roman" panose="02020603050405020304" pitchFamily="18" charset="0"/>
              </a:rPr>
              <a:t>V::=Z0 | 0</a:t>
            </a:r>
            <a:r>
              <a:rPr lang="zh-CN" altLang="en-US" sz="2400" b="1">
                <a:effectLst>
                  <a:outerShdw blurRad="38100" dist="38100" dir="2700000" algn="tl">
                    <a:srgbClr val="000000"/>
                  </a:outerShdw>
                </a:effectLst>
              </a:rPr>
              <a:t></a:t>
            </a:r>
          </a:p>
        </p:txBody>
      </p:sp>
      <p:cxnSp>
        <p:nvCxnSpPr>
          <p:cNvPr id="3" name="直接连接符 2"/>
          <p:cNvCxnSpPr/>
          <p:nvPr/>
        </p:nvCxnSpPr>
        <p:spPr>
          <a:xfrm flipH="1">
            <a:off x="7814109" y="4240610"/>
            <a:ext cx="278535" cy="399256"/>
          </a:xfrm>
          <a:prstGeom prst="line">
            <a:avLst/>
          </a:prstGeom>
          <a:ln w="15875">
            <a:solidFill>
              <a:srgbClr val="FFC000"/>
            </a:solidFill>
            <a:prstDash val="sysDash"/>
          </a:ln>
        </p:spPr>
        <p:style>
          <a:lnRef idx="1">
            <a:schemeClr val="accent1"/>
          </a:lnRef>
          <a:fillRef idx="0">
            <a:schemeClr val="accent1"/>
          </a:fillRef>
          <a:effectRef idx="0">
            <a:schemeClr val="accent1"/>
          </a:effectRef>
          <a:fontRef idx="minor">
            <a:schemeClr val="tx1"/>
          </a:fontRef>
        </p:style>
      </p:cxnSp>
      <p:sp>
        <p:nvSpPr>
          <p:cNvPr id="55" name="Text Box 49"/>
          <p:cNvSpPr txBox="1">
            <a:spLocks noChangeArrowheads="1"/>
          </p:cNvSpPr>
          <p:nvPr/>
        </p:nvSpPr>
        <p:spPr bwMode="auto">
          <a:xfrm>
            <a:off x="7552099" y="4511675"/>
            <a:ext cx="36036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b="1" dirty="0" smtClean="0">
                <a:effectLst>
                  <a:outerShdw blurRad="38100" dist="38100" dir="2700000" algn="tl">
                    <a:srgbClr val="000000"/>
                  </a:outerShdw>
                </a:effectLst>
                <a:latin typeface="宋体" panose="02010600030101010101" pitchFamily="2" charset="-122"/>
              </a:rPr>
              <a:t>S</a:t>
            </a:r>
            <a:endParaRPr lang="en-US" altLang="zh-CN" b="1" dirty="0">
              <a:effectLst>
                <a:outerShdw blurRad="38100" dist="38100" dir="2700000" algn="tl">
                  <a:srgbClr val="000000"/>
                </a:outerShdw>
              </a:effectLst>
              <a:latin typeface="宋体" panose="02010600030101010101" pitchFamily="2" charset="-122"/>
            </a:endParaRPr>
          </a:p>
        </p:txBody>
      </p:sp>
    </p:spTree>
    <p:extLst>
      <p:ext uri="{BB962C8B-B14F-4D97-AF65-F5344CB8AC3E}">
        <p14:creationId xmlns:p14="http://schemas.microsoft.com/office/powerpoint/2010/main" val="13909136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blinds(horizontal)">
                                      <p:cBhvr>
                                        <p:cTn id="7" dur="500"/>
                                        <p:tgtEl>
                                          <p:spTgt spid="5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7940">
                                            <p:txEl>
                                              <p:pRg st="2" end="2"/>
                                            </p:txEl>
                                          </p:spTgt>
                                        </p:tgtEl>
                                        <p:attrNameLst>
                                          <p:attrName>style.visibility</p:attrName>
                                        </p:attrNameLst>
                                      </p:cBhvr>
                                      <p:to>
                                        <p:strVal val="visible"/>
                                      </p:to>
                                    </p:set>
                                    <p:animEffect transition="in" filter="blinds(horizontal)">
                                      <p:cBhvr>
                                        <p:cTn id="12" dur="500"/>
                                        <p:tgtEl>
                                          <p:spTgt spid="3794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7937"/>
                                        </p:tgtEl>
                                        <p:attrNameLst>
                                          <p:attrName>style.visibility</p:attrName>
                                        </p:attrNameLst>
                                      </p:cBhvr>
                                      <p:to>
                                        <p:strVal val="visible"/>
                                      </p:to>
                                    </p:set>
                                    <p:animEffect transition="in" filter="blinds(horizontal)">
                                      <p:cBhvr>
                                        <p:cTn id="17" dur="500"/>
                                        <p:tgtEl>
                                          <p:spTgt spid="37937"/>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37921"/>
                                        </p:tgtEl>
                                        <p:attrNameLst>
                                          <p:attrName>style.visibility</p:attrName>
                                        </p:attrNameLst>
                                      </p:cBhvr>
                                      <p:to>
                                        <p:strVal val="visible"/>
                                      </p:to>
                                    </p:set>
                                    <p:animEffect transition="in" filter="blinds(horizontal)">
                                      <p:cBhvr>
                                        <p:cTn id="20" dur="500"/>
                                        <p:tgtEl>
                                          <p:spTgt spid="37921"/>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37920"/>
                                        </p:tgtEl>
                                        <p:attrNameLst>
                                          <p:attrName>style.visibility</p:attrName>
                                        </p:attrNameLst>
                                      </p:cBhvr>
                                      <p:to>
                                        <p:strVal val="visible"/>
                                      </p:to>
                                    </p:set>
                                    <p:animEffect transition="in" filter="blinds(horizontal)">
                                      <p:cBhvr>
                                        <p:cTn id="23" dur="500"/>
                                        <p:tgtEl>
                                          <p:spTgt spid="37920"/>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37919"/>
                                        </p:tgtEl>
                                        <p:attrNameLst>
                                          <p:attrName>style.visibility</p:attrName>
                                        </p:attrNameLst>
                                      </p:cBhvr>
                                      <p:to>
                                        <p:strVal val="visible"/>
                                      </p:to>
                                    </p:set>
                                    <p:animEffect transition="in" filter="blinds(horizontal)">
                                      <p:cBhvr>
                                        <p:cTn id="26" dur="500"/>
                                        <p:tgtEl>
                                          <p:spTgt spid="37919"/>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37918"/>
                                        </p:tgtEl>
                                        <p:attrNameLst>
                                          <p:attrName>style.visibility</p:attrName>
                                        </p:attrNameLst>
                                      </p:cBhvr>
                                      <p:to>
                                        <p:strVal val="visible"/>
                                      </p:to>
                                    </p:set>
                                    <p:animEffect transition="in" filter="blinds(horizontal)">
                                      <p:cBhvr>
                                        <p:cTn id="29" dur="500"/>
                                        <p:tgtEl>
                                          <p:spTgt spid="37918"/>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37912"/>
                                        </p:tgtEl>
                                        <p:attrNameLst>
                                          <p:attrName>style.visibility</p:attrName>
                                        </p:attrNameLst>
                                      </p:cBhvr>
                                      <p:to>
                                        <p:strVal val="visible"/>
                                      </p:to>
                                    </p:set>
                                    <p:animEffect transition="in" filter="blinds(horizontal)">
                                      <p:cBhvr>
                                        <p:cTn id="32" dur="500"/>
                                        <p:tgtEl>
                                          <p:spTgt spid="3791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7940">
                                            <p:txEl>
                                              <p:pRg st="3" end="3"/>
                                            </p:txEl>
                                          </p:spTgt>
                                        </p:tgtEl>
                                        <p:attrNameLst>
                                          <p:attrName>style.visibility</p:attrName>
                                        </p:attrNameLst>
                                      </p:cBhvr>
                                      <p:to>
                                        <p:strVal val="visible"/>
                                      </p:to>
                                    </p:set>
                                    <p:animEffect transition="in" filter="blinds(horizontal)">
                                      <p:cBhvr>
                                        <p:cTn id="37" dur="500"/>
                                        <p:tgtEl>
                                          <p:spTgt spid="37940">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37936"/>
                                        </p:tgtEl>
                                        <p:attrNameLst>
                                          <p:attrName>style.visibility</p:attrName>
                                        </p:attrNameLst>
                                      </p:cBhvr>
                                      <p:to>
                                        <p:strVal val="visible"/>
                                      </p:to>
                                    </p:set>
                                    <p:animEffect transition="in" filter="blinds(horizontal)">
                                      <p:cBhvr>
                                        <p:cTn id="42" dur="500"/>
                                        <p:tgtEl>
                                          <p:spTgt spid="37936"/>
                                        </p:tgtEl>
                                      </p:cBhvr>
                                    </p:animEffect>
                                  </p:childTnLst>
                                </p:cTn>
                              </p:par>
                              <p:par>
                                <p:cTn id="43" presetID="3" presetClass="entr" presetSubtype="10" fill="hold" grpId="0" nodeType="withEffect">
                                  <p:stCondLst>
                                    <p:cond delay="0"/>
                                  </p:stCondLst>
                                  <p:childTnLst>
                                    <p:set>
                                      <p:cBhvr>
                                        <p:cTn id="44" dur="1" fill="hold">
                                          <p:stCondLst>
                                            <p:cond delay="0"/>
                                          </p:stCondLst>
                                        </p:cTn>
                                        <p:tgtEl>
                                          <p:spTgt spid="37917"/>
                                        </p:tgtEl>
                                        <p:attrNameLst>
                                          <p:attrName>style.visibility</p:attrName>
                                        </p:attrNameLst>
                                      </p:cBhvr>
                                      <p:to>
                                        <p:strVal val="visible"/>
                                      </p:to>
                                    </p:set>
                                    <p:animEffect transition="in" filter="blinds(horizontal)">
                                      <p:cBhvr>
                                        <p:cTn id="45" dur="500"/>
                                        <p:tgtEl>
                                          <p:spTgt spid="37917"/>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nodeType="clickEffect">
                                  <p:stCondLst>
                                    <p:cond delay="0"/>
                                  </p:stCondLst>
                                  <p:childTnLst>
                                    <p:set>
                                      <p:cBhvr>
                                        <p:cTn id="49" dur="1" fill="hold">
                                          <p:stCondLst>
                                            <p:cond delay="0"/>
                                          </p:stCondLst>
                                        </p:cTn>
                                        <p:tgtEl>
                                          <p:spTgt spid="37940">
                                            <p:txEl>
                                              <p:pRg st="4" end="4"/>
                                            </p:txEl>
                                          </p:spTgt>
                                        </p:tgtEl>
                                        <p:attrNameLst>
                                          <p:attrName>style.visibility</p:attrName>
                                        </p:attrNameLst>
                                      </p:cBhvr>
                                      <p:to>
                                        <p:strVal val="visible"/>
                                      </p:to>
                                    </p:set>
                                    <p:animEffect transition="in" filter="blinds(horizontal)">
                                      <p:cBhvr>
                                        <p:cTn id="50" dur="500"/>
                                        <p:tgtEl>
                                          <p:spTgt spid="37940">
                                            <p:txEl>
                                              <p:pRg st="4" end="4"/>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3" presetClass="entr" presetSubtype="10" fill="hold" nodeType="clickEffect">
                                  <p:stCondLst>
                                    <p:cond delay="0"/>
                                  </p:stCondLst>
                                  <p:childTnLst>
                                    <p:set>
                                      <p:cBhvr>
                                        <p:cTn id="54" dur="1" fill="hold">
                                          <p:stCondLst>
                                            <p:cond delay="0"/>
                                          </p:stCondLst>
                                        </p:cTn>
                                        <p:tgtEl>
                                          <p:spTgt spid="37928"/>
                                        </p:tgtEl>
                                        <p:attrNameLst>
                                          <p:attrName>style.visibility</p:attrName>
                                        </p:attrNameLst>
                                      </p:cBhvr>
                                      <p:to>
                                        <p:strVal val="visible"/>
                                      </p:to>
                                    </p:set>
                                    <p:animEffect transition="in" filter="blinds(horizontal)">
                                      <p:cBhvr>
                                        <p:cTn id="55" dur="500"/>
                                        <p:tgtEl>
                                          <p:spTgt spid="37928"/>
                                        </p:tgtEl>
                                      </p:cBhvr>
                                    </p:animEffect>
                                  </p:childTnLst>
                                </p:cTn>
                              </p:par>
                              <p:par>
                                <p:cTn id="56" presetID="3" presetClass="entr" presetSubtype="10" fill="hold" nodeType="withEffect">
                                  <p:stCondLst>
                                    <p:cond delay="0"/>
                                  </p:stCondLst>
                                  <p:childTnLst>
                                    <p:set>
                                      <p:cBhvr>
                                        <p:cTn id="57" dur="1" fill="hold">
                                          <p:stCondLst>
                                            <p:cond delay="0"/>
                                          </p:stCondLst>
                                        </p:cTn>
                                        <p:tgtEl>
                                          <p:spTgt spid="37931"/>
                                        </p:tgtEl>
                                        <p:attrNameLst>
                                          <p:attrName>style.visibility</p:attrName>
                                        </p:attrNameLst>
                                      </p:cBhvr>
                                      <p:to>
                                        <p:strVal val="visible"/>
                                      </p:to>
                                    </p:set>
                                    <p:animEffect transition="in" filter="blinds(horizontal)">
                                      <p:cBhvr>
                                        <p:cTn id="58" dur="500"/>
                                        <p:tgtEl>
                                          <p:spTgt spid="37931"/>
                                        </p:tgtEl>
                                      </p:cBhvr>
                                    </p:animEffect>
                                  </p:childTnLst>
                                </p:cTn>
                              </p:par>
                              <p:par>
                                <p:cTn id="59" presetID="3" presetClass="entr" presetSubtype="10" fill="hold" grpId="0" nodeType="withEffect">
                                  <p:stCondLst>
                                    <p:cond delay="0"/>
                                  </p:stCondLst>
                                  <p:childTnLst>
                                    <p:set>
                                      <p:cBhvr>
                                        <p:cTn id="60" dur="1" fill="hold">
                                          <p:stCondLst>
                                            <p:cond delay="0"/>
                                          </p:stCondLst>
                                        </p:cTn>
                                        <p:tgtEl>
                                          <p:spTgt spid="37916"/>
                                        </p:tgtEl>
                                        <p:attrNameLst>
                                          <p:attrName>style.visibility</p:attrName>
                                        </p:attrNameLst>
                                      </p:cBhvr>
                                      <p:to>
                                        <p:strVal val="visible"/>
                                      </p:to>
                                    </p:set>
                                    <p:animEffect transition="in" filter="blinds(horizontal)">
                                      <p:cBhvr>
                                        <p:cTn id="61" dur="500"/>
                                        <p:tgtEl>
                                          <p:spTgt spid="37916"/>
                                        </p:tgtEl>
                                      </p:cBhvr>
                                    </p:animEffect>
                                  </p:childTnLst>
                                </p:cTn>
                              </p:par>
                            </p:childTnLst>
                          </p:cTn>
                        </p:par>
                      </p:childTnLst>
                    </p:cTn>
                  </p:par>
                  <p:par>
                    <p:cTn id="62" fill="hold">
                      <p:stCondLst>
                        <p:cond delay="indefinite"/>
                      </p:stCondLst>
                      <p:childTnLst>
                        <p:par>
                          <p:cTn id="63" fill="hold">
                            <p:stCondLst>
                              <p:cond delay="0"/>
                            </p:stCondLst>
                            <p:childTnLst>
                              <p:par>
                                <p:cTn id="64" presetID="3" presetClass="entr" presetSubtype="10" fill="hold" nodeType="clickEffect">
                                  <p:stCondLst>
                                    <p:cond delay="0"/>
                                  </p:stCondLst>
                                  <p:childTnLst>
                                    <p:set>
                                      <p:cBhvr>
                                        <p:cTn id="65" dur="1" fill="hold">
                                          <p:stCondLst>
                                            <p:cond delay="0"/>
                                          </p:stCondLst>
                                        </p:cTn>
                                        <p:tgtEl>
                                          <p:spTgt spid="37940">
                                            <p:txEl>
                                              <p:pRg st="5" end="5"/>
                                            </p:txEl>
                                          </p:spTgt>
                                        </p:tgtEl>
                                        <p:attrNameLst>
                                          <p:attrName>style.visibility</p:attrName>
                                        </p:attrNameLst>
                                      </p:cBhvr>
                                      <p:to>
                                        <p:strVal val="visible"/>
                                      </p:to>
                                    </p:set>
                                    <p:animEffect transition="in" filter="blinds(horizontal)">
                                      <p:cBhvr>
                                        <p:cTn id="66" dur="500"/>
                                        <p:tgtEl>
                                          <p:spTgt spid="37940">
                                            <p:txEl>
                                              <p:pRg st="5" end="5"/>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3" presetClass="entr" presetSubtype="10" fill="hold" nodeType="clickEffect">
                                  <p:stCondLst>
                                    <p:cond delay="0"/>
                                  </p:stCondLst>
                                  <p:childTnLst>
                                    <p:set>
                                      <p:cBhvr>
                                        <p:cTn id="70" dur="1" fill="hold">
                                          <p:stCondLst>
                                            <p:cond delay="0"/>
                                          </p:stCondLst>
                                        </p:cTn>
                                        <p:tgtEl>
                                          <p:spTgt spid="37930"/>
                                        </p:tgtEl>
                                        <p:attrNameLst>
                                          <p:attrName>style.visibility</p:attrName>
                                        </p:attrNameLst>
                                      </p:cBhvr>
                                      <p:to>
                                        <p:strVal val="visible"/>
                                      </p:to>
                                    </p:set>
                                    <p:animEffect transition="in" filter="blinds(horizontal)">
                                      <p:cBhvr>
                                        <p:cTn id="71" dur="500"/>
                                        <p:tgtEl>
                                          <p:spTgt spid="37930"/>
                                        </p:tgtEl>
                                      </p:cBhvr>
                                    </p:animEffect>
                                  </p:childTnLst>
                                </p:cTn>
                              </p:par>
                              <p:par>
                                <p:cTn id="72" presetID="3" presetClass="entr" presetSubtype="10" fill="hold" nodeType="withEffect">
                                  <p:stCondLst>
                                    <p:cond delay="0"/>
                                  </p:stCondLst>
                                  <p:childTnLst>
                                    <p:set>
                                      <p:cBhvr>
                                        <p:cTn id="73" dur="1" fill="hold">
                                          <p:stCondLst>
                                            <p:cond delay="0"/>
                                          </p:stCondLst>
                                        </p:cTn>
                                        <p:tgtEl>
                                          <p:spTgt spid="37927"/>
                                        </p:tgtEl>
                                        <p:attrNameLst>
                                          <p:attrName>style.visibility</p:attrName>
                                        </p:attrNameLst>
                                      </p:cBhvr>
                                      <p:to>
                                        <p:strVal val="visible"/>
                                      </p:to>
                                    </p:set>
                                    <p:animEffect transition="in" filter="blinds(horizontal)">
                                      <p:cBhvr>
                                        <p:cTn id="74" dur="500"/>
                                        <p:tgtEl>
                                          <p:spTgt spid="37927"/>
                                        </p:tgtEl>
                                      </p:cBhvr>
                                    </p:animEffect>
                                  </p:childTnLst>
                                </p:cTn>
                              </p:par>
                              <p:par>
                                <p:cTn id="75" presetID="3" presetClass="entr" presetSubtype="10" fill="hold" grpId="0" nodeType="withEffect">
                                  <p:stCondLst>
                                    <p:cond delay="0"/>
                                  </p:stCondLst>
                                  <p:childTnLst>
                                    <p:set>
                                      <p:cBhvr>
                                        <p:cTn id="76" dur="1" fill="hold">
                                          <p:stCondLst>
                                            <p:cond delay="0"/>
                                          </p:stCondLst>
                                        </p:cTn>
                                        <p:tgtEl>
                                          <p:spTgt spid="37915"/>
                                        </p:tgtEl>
                                        <p:attrNameLst>
                                          <p:attrName>style.visibility</p:attrName>
                                        </p:attrNameLst>
                                      </p:cBhvr>
                                      <p:to>
                                        <p:strVal val="visible"/>
                                      </p:to>
                                    </p:set>
                                    <p:animEffect transition="in" filter="blinds(horizontal)">
                                      <p:cBhvr>
                                        <p:cTn id="77" dur="500"/>
                                        <p:tgtEl>
                                          <p:spTgt spid="37915"/>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nodeType="clickEffect">
                                  <p:stCondLst>
                                    <p:cond delay="0"/>
                                  </p:stCondLst>
                                  <p:childTnLst>
                                    <p:set>
                                      <p:cBhvr>
                                        <p:cTn id="81" dur="1" fill="hold">
                                          <p:stCondLst>
                                            <p:cond delay="0"/>
                                          </p:stCondLst>
                                        </p:cTn>
                                        <p:tgtEl>
                                          <p:spTgt spid="37940">
                                            <p:txEl>
                                              <p:pRg st="6" end="6"/>
                                            </p:txEl>
                                          </p:spTgt>
                                        </p:tgtEl>
                                        <p:attrNameLst>
                                          <p:attrName>style.visibility</p:attrName>
                                        </p:attrNameLst>
                                      </p:cBhvr>
                                      <p:to>
                                        <p:strVal val="visible"/>
                                      </p:to>
                                    </p:set>
                                    <p:animEffect transition="in" filter="blinds(horizontal)">
                                      <p:cBhvr>
                                        <p:cTn id="82" dur="500"/>
                                        <p:tgtEl>
                                          <p:spTgt spid="37940">
                                            <p:txEl>
                                              <p:pRg st="6" end="6"/>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37929"/>
                                        </p:tgtEl>
                                        <p:attrNameLst>
                                          <p:attrName>style.visibility</p:attrName>
                                        </p:attrNameLst>
                                      </p:cBhvr>
                                      <p:to>
                                        <p:strVal val="visible"/>
                                      </p:to>
                                    </p:set>
                                    <p:animEffect transition="in" filter="blinds(horizontal)">
                                      <p:cBhvr>
                                        <p:cTn id="87" dur="500"/>
                                        <p:tgtEl>
                                          <p:spTgt spid="37929"/>
                                        </p:tgtEl>
                                      </p:cBhvr>
                                    </p:animEffect>
                                  </p:childTnLst>
                                </p:cTn>
                              </p:par>
                              <p:par>
                                <p:cTn id="88" presetID="3" presetClass="entr" presetSubtype="10" fill="hold" nodeType="withEffect">
                                  <p:stCondLst>
                                    <p:cond delay="0"/>
                                  </p:stCondLst>
                                  <p:childTnLst>
                                    <p:set>
                                      <p:cBhvr>
                                        <p:cTn id="89" dur="1" fill="hold">
                                          <p:stCondLst>
                                            <p:cond delay="0"/>
                                          </p:stCondLst>
                                        </p:cTn>
                                        <p:tgtEl>
                                          <p:spTgt spid="37926"/>
                                        </p:tgtEl>
                                        <p:attrNameLst>
                                          <p:attrName>style.visibility</p:attrName>
                                        </p:attrNameLst>
                                      </p:cBhvr>
                                      <p:to>
                                        <p:strVal val="visible"/>
                                      </p:to>
                                    </p:set>
                                    <p:animEffect transition="in" filter="blinds(horizontal)">
                                      <p:cBhvr>
                                        <p:cTn id="90" dur="500"/>
                                        <p:tgtEl>
                                          <p:spTgt spid="37926"/>
                                        </p:tgtEl>
                                      </p:cBhvr>
                                    </p:animEffect>
                                  </p:childTnLst>
                                </p:cTn>
                              </p:par>
                              <p:par>
                                <p:cTn id="91" presetID="3" presetClass="entr" presetSubtype="10" fill="hold" grpId="0" nodeType="withEffect">
                                  <p:stCondLst>
                                    <p:cond delay="0"/>
                                  </p:stCondLst>
                                  <p:childTnLst>
                                    <p:set>
                                      <p:cBhvr>
                                        <p:cTn id="92" dur="1" fill="hold">
                                          <p:stCondLst>
                                            <p:cond delay="0"/>
                                          </p:stCondLst>
                                        </p:cTn>
                                        <p:tgtEl>
                                          <p:spTgt spid="37914"/>
                                        </p:tgtEl>
                                        <p:attrNameLst>
                                          <p:attrName>style.visibility</p:attrName>
                                        </p:attrNameLst>
                                      </p:cBhvr>
                                      <p:to>
                                        <p:strVal val="visible"/>
                                      </p:to>
                                    </p:set>
                                    <p:animEffect transition="in" filter="blinds(horizontal)">
                                      <p:cBhvr>
                                        <p:cTn id="93" dur="500"/>
                                        <p:tgtEl>
                                          <p:spTgt spid="37914"/>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ntr" presetSubtype="10" fill="hold" nodeType="clickEffect">
                                  <p:stCondLst>
                                    <p:cond delay="0"/>
                                  </p:stCondLst>
                                  <p:childTnLst>
                                    <p:set>
                                      <p:cBhvr>
                                        <p:cTn id="97" dur="1" fill="hold">
                                          <p:stCondLst>
                                            <p:cond delay="0"/>
                                          </p:stCondLst>
                                        </p:cTn>
                                        <p:tgtEl>
                                          <p:spTgt spid="37940">
                                            <p:txEl>
                                              <p:pRg st="7" end="7"/>
                                            </p:txEl>
                                          </p:spTgt>
                                        </p:tgtEl>
                                        <p:attrNameLst>
                                          <p:attrName>style.visibility</p:attrName>
                                        </p:attrNameLst>
                                      </p:cBhvr>
                                      <p:to>
                                        <p:strVal val="visible"/>
                                      </p:to>
                                    </p:set>
                                    <p:animEffect transition="in" filter="blinds(horizontal)">
                                      <p:cBhvr>
                                        <p:cTn id="98" dur="500"/>
                                        <p:tgtEl>
                                          <p:spTgt spid="37940">
                                            <p:txEl>
                                              <p:pRg st="7" end="7"/>
                                            </p:txEl>
                                          </p:spTgt>
                                        </p:tgtEl>
                                      </p:cBhvr>
                                    </p:animEffect>
                                  </p:childTnLst>
                                </p:cTn>
                              </p:par>
                            </p:childTnLst>
                          </p:cTn>
                        </p:par>
                      </p:childTnLst>
                    </p:cTn>
                  </p:par>
                  <p:par>
                    <p:cTn id="99" fill="hold">
                      <p:stCondLst>
                        <p:cond delay="indefinite"/>
                      </p:stCondLst>
                      <p:childTnLst>
                        <p:par>
                          <p:cTn id="100" fill="hold">
                            <p:stCondLst>
                              <p:cond delay="0"/>
                            </p:stCondLst>
                            <p:childTnLst>
                              <p:par>
                                <p:cTn id="101" presetID="3" presetClass="entr" presetSubtype="10" fill="hold" nodeType="clickEffect">
                                  <p:stCondLst>
                                    <p:cond delay="0"/>
                                  </p:stCondLst>
                                  <p:childTnLst>
                                    <p:set>
                                      <p:cBhvr>
                                        <p:cTn id="102" dur="1" fill="hold">
                                          <p:stCondLst>
                                            <p:cond delay="0"/>
                                          </p:stCondLst>
                                        </p:cTn>
                                        <p:tgtEl>
                                          <p:spTgt spid="37925"/>
                                        </p:tgtEl>
                                        <p:attrNameLst>
                                          <p:attrName>style.visibility</p:attrName>
                                        </p:attrNameLst>
                                      </p:cBhvr>
                                      <p:to>
                                        <p:strVal val="visible"/>
                                      </p:to>
                                    </p:set>
                                    <p:animEffect transition="in" filter="blinds(horizontal)">
                                      <p:cBhvr>
                                        <p:cTn id="103" dur="500"/>
                                        <p:tgtEl>
                                          <p:spTgt spid="37925"/>
                                        </p:tgtEl>
                                      </p:cBhvr>
                                    </p:animEffect>
                                  </p:childTnLst>
                                </p:cTn>
                              </p:par>
                              <p:par>
                                <p:cTn id="104" presetID="3" presetClass="entr" presetSubtype="10" fill="hold" nodeType="withEffect">
                                  <p:stCondLst>
                                    <p:cond delay="0"/>
                                  </p:stCondLst>
                                  <p:childTnLst>
                                    <p:set>
                                      <p:cBhvr>
                                        <p:cTn id="105" dur="1" fill="hold">
                                          <p:stCondLst>
                                            <p:cond delay="0"/>
                                          </p:stCondLst>
                                        </p:cTn>
                                        <p:tgtEl>
                                          <p:spTgt spid="37924"/>
                                        </p:tgtEl>
                                        <p:attrNameLst>
                                          <p:attrName>style.visibility</p:attrName>
                                        </p:attrNameLst>
                                      </p:cBhvr>
                                      <p:to>
                                        <p:strVal val="visible"/>
                                      </p:to>
                                    </p:set>
                                    <p:animEffect transition="in" filter="blinds(horizontal)">
                                      <p:cBhvr>
                                        <p:cTn id="106" dur="500"/>
                                        <p:tgtEl>
                                          <p:spTgt spid="37924"/>
                                        </p:tgtEl>
                                      </p:cBhvr>
                                    </p:animEffect>
                                  </p:childTnLst>
                                </p:cTn>
                              </p:par>
                              <p:par>
                                <p:cTn id="107" presetID="3" presetClass="entr" presetSubtype="10" fill="hold" grpId="0" nodeType="withEffect">
                                  <p:stCondLst>
                                    <p:cond delay="0"/>
                                  </p:stCondLst>
                                  <p:childTnLst>
                                    <p:set>
                                      <p:cBhvr>
                                        <p:cTn id="108" dur="1" fill="hold">
                                          <p:stCondLst>
                                            <p:cond delay="0"/>
                                          </p:stCondLst>
                                        </p:cTn>
                                        <p:tgtEl>
                                          <p:spTgt spid="37911"/>
                                        </p:tgtEl>
                                        <p:attrNameLst>
                                          <p:attrName>style.visibility</p:attrName>
                                        </p:attrNameLst>
                                      </p:cBhvr>
                                      <p:to>
                                        <p:strVal val="visible"/>
                                      </p:to>
                                    </p:set>
                                    <p:animEffect transition="in" filter="blinds(horizontal)">
                                      <p:cBhvr>
                                        <p:cTn id="109" dur="500"/>
                                        <p:tgtEl>
                                          <p:spTgt spid="37911"/>
                                        </p:tgtEl>
                                      </p:cBhvr>
                                    </p:animEffect>
                                  </p:childTnLst>
                                </p:cTn>
                              </p:par>
                            </p:childTnLst>
                          </p:cTn>
                        </p:par>
                      </p:childTnLst>
                    </p:cTn>
                  </p:par>
                  <p:par>
                    <p:cTn id="110" fill="hold">
                      <p:stCondLst>
                        <p:cond delay="indefinite"/>
                      </p:stCondLst>
                      <p:childTnLst>
                        <p:par>
                          <p:cTn id="111" fill="hold">
                            <p:stCondLst>
                              <p:cond delay="0"/>
                            </p:stCondLst>
                            <p:childTnLst>
                              <p:par>
                                <p:cTn id="112" presetID="3" presetClass="entr" presetSubtype="10" fill="hold" nodeType="clickEffect">
                                  <p:stCondLst>
                                    <p:cond delay="0"/>
                                  </p:stCondLst>
                                  <p:childTnLst>
                                    <p:set>
                                      <p:cBhvr>
                                        <p:cTn id="113" dur="1" fill="hold">
                                          <p:stCondLst>
                                            <p:cond delay="0"/>
                                          </p:stCondLst>
                                        </p:cTn>
                                        <p:tgtEl>
                                          <p:spTgt spid="37940">
                                            <p:txEl>
                                              <p:pRg st="8" end="8"/>
                                            </p:txEl>
                                          </p:spTgt>
                                        </p:tgtEl>
                                        <p:attrNameLst>
                                          <p:attrName>style.visibility</p:attrName>
                                        </p:attrNameLst>
                                      </p:cBhvr>
                                      <p:to>
                                        <p:strVal val="visible"/>
                                      </p:to>
                                    </p:set>
                                    <p:animEffect transition="in" filter="blinds(horizontal)">
                                      <p:cBhvr>
                                        <p:cTn id="114" dur="500"/>
                                        <p:tgtEl>
                                          <p:spTgt spid="37940">
                                            <p:txEl>
                                              <p:pRg st="8" end="8"/>
                                            </p:txEl>
                                          </p:spTgt>
                                        </p:tgtEl>
                                      </p:cBhvr>
                                    </p:animEffect>
                                  </p:childTnLst>
                                </p:cTn>
                              </p:par>
                            </p:childTnLst>
                          </p:cTn>
                        </p:par>
                      </p:childTnLst>
                    </p:cTn>
                  </p:par>
                  <p:par>
                    <p:cTn id="115" fill="hold">
                      <p:stCondLst>
                        <p:cond delay="indefinite"/>
                      </p:stCondLst>
                      <p:childTnLst>
                        <p:par>
                          <p:cTn id="116" fill="hold">
                            <p:stCondLst>
                              <p:cond delay="0"/>
                            </p:stCondLst>
                            <p:childTnLst>
                              <p:par>
                                <p:cTn id="117" presetID="3" presetClass="entr" presetSubtype="10" fill="hold" nodeType="clickEffect">
                                  <p:stCondLst>
                                    <p:cond delay="0"/>
                                  </p:stCondLst>
                                  <p:childTnLst>
                                    <p:set>
                                      <p:cBhvr>
                                        <p:cTn id="118" dur="1" fill="hold">
                                          <p:stCondLst>
                                            <p:cond delay="0"/>
                                          </p:stCondLst>
                                        </p:cTn>
                                        <p:tgtEl>
                                          <p:spTgt spid="37922"/>
                                        </p:tgtEl>
                                        <p:attrNameLst>
                                          <p:attrName>style.visibility</p:attrName>
                                        </p:attrNameLst>
                                      </p:cBhvr>
                                      <p:to>
                                        <p:strVal val="visible"/>
                                      </p:to>
                                    </p:set>
                                    <p:animEffect transition="in" filter="blinds(horizontal)">
                                      <p:cBhvr>
                                        <p:cTn id="119" dur="500"/>
                                        <p:tgtEl>
                                          <p:spTgt spid="37922"/>
                                        </p:tgtEl>
                                      </p:cBhvr>
                                    </p:animEffect>
                                  </p:childTnLst>
                                </p:cTn>
                              </p:par>
                              <p:par>
                                <p:cTn id="120" presetID="3" presetClass="entr" presetSubtype="10" fill="hold" nodeType="withEffect">
                                  <p:stCondLst>
                                    <p:cond delay="0"/>
                                  </p:stCondLst>
                                  <p:childTnLst>
                                    <p:set>
                                      <p:cBhvr>
                                        <p:cTn id="121" dur="1" fill="hold">
                                          <p:stCondLst>
                                            <p:cond delay="0"/>
                                          </p:stCondLst>
                                        </p:cTn>
                                        <p:tgtEl>
                                          <p:spTgt spid="37923"/>
                                        </p:tgtEl>
                                        <p:attrNameLst>
                                          <p:attrName>style.visibility</p:attrName>
                                        </p:attrNameLst>
                                      </p:cBhvr>
                                      <p:to>
                                        <p:strVal val="visible"/>
                                      </p:to>
                                    </p:set>
                                    <p:animEffect transition="in" filter="blinds(horizontal)">
                                      <p:cBhvr>
                                        <p:cTn id="122" dur="500"/>
                                        <p:tgtEl>
                                          <p:spTgt spid="37923"/>
                                        </p:tgtEl>
                                      </p:cBhvr>
                                    </p:animEffect>
                                  </p:childTnLst>
                                </p:cTn>
                              </p:par>
                              <p:par>
                                <p:cTn id="123" presetID="3" presetClass="entr" presetSubtype="10" fill="hold" grpId="0" nodeType="withEffect">
                                  <p:stCondLst>
                                    <p:cond delay="0"/>
                                  </p:stCondLst>
                                  <p:childTnLst>
                                    <p:set>
                                      <p:cBhvr>
                                        <p:cTn id="124" dur="1" fill="hold">
                                          <p:stCondLst>
                                            <p:cond delay="0"/>
                                          </p:stCondLst>
                                        </p:cTn>
                                        <p:tgtEl>
                                          <p:spTgt spid="37910"/>
                                        </p:tgtEl>
                                        <p:attrNameLst>
                                          <p:attrName>style.visibility</p:attrName>
                                        </p:attrNameLst>
                                      </p:cBhvr>
                                      <p:to>
                                        <p:strVal val="visible"/>
                                      </p:to>
                                    </p:set>
                                    <p:animEffect transition="in" filter="blinds(horizontal)">
                                      <p:cBhvr>
                                        <p:cTn id="125" dur="500"/>
                                        <p:tgtEl>
                                          <p:spTgt spid="37910"/>
                                        </p:tgtEl>
                                      </p:cBhvr>
                                    </p:animEffect>
                                  </p:childTnLst>
                                </p:cTn>
                              </p:par>
                            </p:childTnLst>
                          </p:cTn>
                        </p:par>
                      </p:childTnLst>
                    </p:cTn>
                  </p:par>
                  <p:par>
                    <p:cTn id="126" fill="hold">
                      <p:stCondLst>
                        <p:cond delay="indefinite"/>
                      </p:stCondLst>
                      <p:childTnLst>
                        <p:par>
                          <p:cTn id="127" fill="hold">
                            <p:stCondLst>
                              <p:cond delay="0"/>
                            </p:stCondLst>
                            <p:childTnLst>
                              <p:par>
                                <p:cTn id="128" presetID="3" presetClass="entr" presetSubtype="10" fill="hold" grpId="0" nodeType="clickEffect">
                                  <p:stCondLst>
                                    <p:cond delay="0"/>
                                  </p:stCondLst>
                                  <p:childTnLst>
                                    <p:set>
                                      <p:cBhvr>
                                        <p:cTn id="129" dur="1" fill="hold">
                                          <p:stCondLst>
                                            <p:cond delay="0"/>
                                          </p:stCondLst>
                                        </p:cTn>
                                        <p:tgtEl>
                                          <p:spTgt spid="37945"/>
                                        </p:tgtEl>
                                        <p:attrNameLst>
                                          <p:attrName>style.visibility</p:attrName>
                                        </p:attrNameLst>
                                      </p:cBhvr>
                                      <p:to>
                                        <p:strVal val="visible"/>
                                      </p:to>
                                    </p:set>
                                    <p:animEffect transition="in" filter="blinds(horizontal)">
                                      <p:cBhvr>
                                        <p:cTn id="130" dur="500"/>
                                        <p:tgtEl>
                                          <p:spTgt spid="37945"/>
                                        </p:tgtEl>
                                      </p:cBhvr>
                                    </p:animEffect>
                                  </p:childTnLst>
                                </p:cTn>
                              </p:par>
                            </p:childTnLst>
                          </p:cTn>
                        </p:par>
                      </p:childTnLst>
                    </p:cTn>
                  </p:par>
                  <p:par>
                    <p:cTn id="131" fill="hold">
                      <p:stCondLst>
                        <p:cond delay="indefinite"/>
                      </p:stCondLst>
                      <p:childTnLst>
                        <p:par>
                          <p:cTn id="132" fill="hold">
                            <p:stCondLst>
                              <p:cond delay="0"/>
                            </p:stCondLst>
                            <p:childTnLst>
                              <p:par>
                                <p:cTn id="133" presetID="3" presetClass="entr" presetSubtype="10" fill="hold" grpId="0" nodeType="clickEffect">
                                  <p:stCondLst>
                                    <p:cond delay="0"/>
                                  </p:stCondLst>
                                  <p:childTnLst>
                                    <p:set>
                                      <p:cBhvr>
                                        <p:cTn id="134" dur="1" fill="hold">
                                          <p:stCondLst>
                                            <p:cond delay="0"/>
                                          </p:stCondLst>
                                        </p:cTn>
                                        <p:tgtEl>
                                          <p:spTgt spid="37946"/>
                                        </p:tgtEl>
                                        <p:attrNameLst>
                                          <p:attrName>style.visibility</p:attrName>
                                        </p:attrNameLst>
                                      </p:cBhvr>
                                      <p:to>
                                        <p:strVal val="visible"/>
                                      </p:to>
                                    </p:set>
                                    <p:animEffect transition="in" filter="blinds(horizontal)">
                                      <p:cBhvr>
                                        <p:cTn id="135" dur="500"/>
                                        <p:tgtEl>
                                          <p:spTgt spid="379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910" grpId="0"/>
      <p:bldP spid="37911" grpId="0"/>
      <p:bldP spid="37912" grpId="0"/>
      <p:bldP spid="37914" grpId="0"/>
      <p:bldP spid="37915" grpId="0"/>
      <p:bldP spid="37916" grpId="0"/>
      <p:bldP spid="37917" grpId="0"/>
      <p:bldP spid="37918" grpId="0"/>
      <p:bldP spid="37919" grpId="0"/>
      <p:bldP spid="37920" grpId="0"/>
      <p:bldP spid="37921" grpId="0"/>
      <p:bldP spid="37937" grpId="0"/>
      <p:bldP spid="37945" grpId="0"/>
      <p:bldP spid="37946" grpId="0"/>
      <p:bldP spid="5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灯片编号占位符 3"/>
          <p:cNvSpPr>
            <a:spLocks noGrp="1"/>
          </p:cNvSpPr>
          <p:nvPr>
            <p:ph type="sldNum" sz="quarter" idx="12"/>
          </p:nvPr>
        </p:nvSpPr>
        <p:spPr/>
        <p:txBody>
          <a:bodyPr/>
          <a:lstStyle/>
          <a:p>
            <a:fld id="{37AF5BD9-220D-466E-82D9-7735D3505187}" type="slidenum">
              <a:rPr lang="zh-CN" altLang="en-US"/>
              <a:pPr/>
              <a:t>32</a:t>
            </a:fld>
            <a:endParaRPr lang="en-US" altLang="zh-CN"/>
          </a:p>
        </p:txBody>
      </p:sp>
      <p:sp>
        <p:nvSpPr>
          <p:cNvPr id="153602" name="Rectangle 2"/>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§3.3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1</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、由左线性</a:t>
            </a:r>
            <a:r>
              <a:rPr lang="en-US" altLang="zh-CN" sz="2800" b="1" dirty="0" err="1">
                <a:solidFill>
                  <a:srgbClr val="FFC000"/>
                </a:solidFill>
                <a:effectLst>
                  <a:outerShdw blurRad="38100" dist="38100" dir="2700000" algn="tl">
                    <a:srgbClr val="000000"/>
                  </a:outerShdw>
                </a:effectLst>
                <a:latin typeface="楷体_GB2312" pitchFamily="49" charset="-122"/>
                <a:ea typeface="楷体_GB2312" pitchFamily="49" charset="-122"/>
              </a:rPr>
              <a:t>文法构造状态转换图</a:t>
            </a:r>
            <a:endPar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endParaRPr>
          </a:p>
          <a:p>
            <a:pPr>
              <a:lnSpc>
                <a:spcPct val="120000"/>
              </a:lnSpc>
              <a:buFont typeface="Wingdings 2" panose="05020102010507070707" pitchFamily="18" charset="2"/>
              <a:buNone/>
            </a:pP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
        <p:nvSpPr>
          <p:cNvPr id="153638" name="Text Box 38"/>
          <p:cNvSpPr txBox="1">
            <a:spLocks noChangeArrowheads="1"/>
          </p:cNvSpPr>
          <p:nvPr/>
        </p:nvSpPr>
        <p:spPr bwMode="auto">
          <a:xfrm>
            <a:off x="1919288" y="2306638"/>
            <a:ext cx="2322512" cy="1820862"/>
          </a:xfrm>
          <a:prstGeom prst="rect">
            <a:avLst/>
          </a:prstGeom>
          <a:noFill/>
          <a:ln w="19050">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E::=Bc</a:t>
            </a:r>
          </a:p>
          <a:p>
            <a:pPr>
              <a:spcBef>
                <a:spcPct val="50000"/>
              </a:spcBef>
            </a:pPr>
            <a:r>
              <a:rPr lang="en-US" altLang="zh-CN" sz="2800" b="1">
                <a:latin typeface="Times New Roman" panose="02020603050405020304" pitchFamily="18" charset="0"/>
              </a:rPr>
              <a:t>B::=Ab|Ad</a:t>
            </a:r>
          </a:p>
          <a:p>
            <a:pPr>
              <a:spcBef>
                <a:spcPct val="50000"/>
              </a:spcBef>
            </a:pPr>
            <a:r>
              <a:rPr lang="en-US" altLang="zh-CN" sz="2800" b="1">
                <a:latin typeface="Times New Roman" panose="02020603050405020304" pitchFamily="18" charset="0"/>
              </a:rPr>
              <a:t>A::=a</a:t>
            </a:r>
          </a:p>
        </p:txBody>
      </p:sp>
      <p:sp>
        <p:nvSpPr>
          <p:cNvPr id="153639" name="Text Box 39"/>
          <p:cNvSpPr txBox="1">
            <a:spLocks noChangeArrowheads="1"/>
          </p:cNvSpPr>
          <p:nvPr/>
        </p:nvSpPr>
        <p:spPr bwMode="auto">
          <a:xfrm>
            <a:off x="8656638" y="2154238"/>
            <a:ext cx="109696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latin typeface="Times New Roman" panose="02020603050405020304" pitchFamily="18" charset="0"/>
              </a:rPr>
              <a:t>abc</a:t>
            </a:r>
          </a:p>
        </p:txBody>
      </p:sp>
      <p:sp>
        <p:nvSpPr>
          <p:cNvPr id="153641" name="Oval 41"/>
          <p:cNvSpPr>
            <a:spLocks noChangeArrowheads="1"/>
          </p:cNvSpPr>
          <p:nvPr/>
        </p:nvSpPr>
        <p:spPr bwMode="auto">
          <a:xfrm>
            <a:off x="2719389" y="4570414"/>
            <a:ext cx="928687" cy="92868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4400" b="1">
                <a:latin typeface="Times New Roman" panose="02020603050405020304" pitchFamily="18" charset="0"/>
              </a:rPr>
              <a:t>S</a:t>
            </a:r>
          </a:p>
        </p:txBody>
      </p:sp>
      <p:sp>
        <p:nvSpPr>
          <p:cNvPr id="153642" name="Text Box 42"/>
          <p:cNvSpPr txBox="1">
            <a:spLocks noChangeArrowheads="1"/>
          </p:cNvSpPr>
          <p:nvPr/>
        </p:nvSpPr>
        <p:spPr bwMode="auto">
          <a:xfrm>
            <a:off x="8662989" y="2151063"/>
            <a:ext cx="858837"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dirty="0">
                <a:solidFill>
                  <a:srgbClr val="FFC000"/>
                </a:solidFill>
                <a:latin typeface="Times New Roman" panose="02020603050405020304" pitchFamily="18" charset="0"/>
              </a:rPr>
              <a:t>a</a:t>
            </a:r>
          </a:p>
        </p:txBody>
      </p:sp>
      <p:sp>
        <p:nvSpPr>
          <p:cNvPr id="153643" name="Text Box 43"/>
          <p:cNvSpPr txBox="1">
            <a:spLocks noChangeArrowheads="1"/>
          </p:cNvSpPr>
          <p:nvPr/>
        </p:nvSpPr>
        <p:spPr bwMode="auto">
          <a:xfrm>
            <a:off x="7167564" y="2173288"/>
            <a:ext cx="1582737"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A</a:t>
            </a:r>
            <a:r>
              <a:rPr lang="en-US" altLang="zh-CN" sz="4400" b="1">
                <a:latin typeface="Times New Roman" panose="02020603050405020304" pitchFamily="18" charset="0"/>
              </a:rPr>
              <a:t>bc</a:t>
            </a:r>
          </a:p>
        </p:txBody>
      </p:sp>
      <p:sp>
        <p:nvSpPr>
          <p:cNvPr id="153644" name="Oval 44"/>
          <p:cNvSpPr>
            <a:spLocks noChangeArrowheads="1"/>
          </p:cNvSpPr>
          <p:nvPr/>
        </p:nvSpPr>
        <p:spPr bwMode="auto">
          <a:xfrm>
            <a:off x="4700589" y="4570414"/>
            <a:ext cx="928687" cy="92868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4400" b="1">
                <a:latin typeface="Times New Roman" panose="02020603050405020304" pitchFamily="18" charset="0"/>
              </a:rPr>
              <a:t>A</a:t>
            </a:r>
          </a:p>
        </p:txBody>
      </p:sp>
      <p:cxnSp>
        <p:nvCxnSpPr>
          <p:cNvPr id="153645" name="AutoShape 45"/>
          <p:cNvCxnSpPr>
            <a:cxnSpLocks noChangeShapeType="1"/>
            <a:stCxn id="153641" idx="6"/>
            <a:endCxn id="153644" idx="2"/>
          </p:cNvCxnSpPr>
          <p:nvPr/>
        </p:nvCxnSpPr>
        <p:spPr bwMode="auto">
          <a:xfrm>
            <a:off x="3660776" y="5035550"/>
            <a:ext cx="1027113" cy="0"/>
          </a:xfrm>
          <a:prstGeom prst="straightConnector1">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3646" name="Text Box 46"/>
          <p:cNvSpPr txBox="1">
            <a:spLocks noChangeArrowheads="1"/>
          </p:cNvSpPr>
          <p:nvPr/>
        </p:nvSpPr>
        <p:spPr bwMode="auto">
          <a:xfrm>
            <a:off x="3937000" y="4419600"/>
            <a:ext cx="4826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600" b="1">
                <a:solidFill>
                  <a:srgbClr val="FFC000"/>
                </a:solidFill>
                <a:latin typeface="Times New Roman" panose="02020603050405020304" pitchFamily="18" charset="0"/>
              </a:rPr>
              <a:t>a</a:t>
            </a:r>
          </a:p>
        </p:txBody>
      </p:sp>
      <p:grpSp>
        <p:nvGrpSpPr>
          <p:cNvPr id="153651" name="Group 51"/>
          <p:cNvGrpSpPr>
            <a:grpSpLocks/>
          </p:cNvGrpSpPr>
          <p:nvPr/>
        </p:nvGrpSpPr>
        <p:grpSpPr bwMode="auto">
          <a:xfrm>
            <a:off x="8347076" y="2503489"/>
            <a:ext cx="307975" cy="173037"/>
            <a:chOff x="3904" y="1628"/>
            <a:chExt cx="164" cy="92"/>
          </a:xfrm>
        </p:grpSpPr>
        <p:sp>
          <p:nvSpPr>
            <p:cNvPr id="153647" name="Line 47"/>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48" name="Line 48"/>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49" name="Line 49"/>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50" name="Line 50"/>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53652" name="Text Box 52"/>
          <p:cNvSpPr txBox="1">
            <a:spLocks noChangeArrowheads="1"/>
          </p:cNvSpPr>
          <p:nvPr/>
        </p:nvSpPr>
        <p:spPr bwMode="auto">
          <a:xfrm>
            <a:off x="7573963" y="2170113"/>
            <a:ext cx="58261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dirty="0">
                <a:solidFill>
                  <a:srgbClr val="FFC000"/>
                </a:solidFill>
                <a:latin typeface="Times New Roman" panose="02020603050405020304" pitchFamily="18" charset="0"/>
              </a:rPr>
              <a:t>b</a:t>
            </a:r>
          </a:p>
        </p:txBody>
      </p:sp>
      <p:sp>
        <p:nvSpPr>
          <p:cNvPr id="153653" name="Oval 53"/>
          <p:cNvSpPr>
            <a:spLocks noChangeArrowheads="1"/>
          </p:cNvSpPr>
          <p:nvPr/>
        </p:nvSpPr>
        <p:spPr bwMode="auto">
          <a:xfrm>
            <a:off x="6618289" y="4570414"/>
            <a:ext cx="928687" cy="92868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4400" b="1">
                <a:latin typeface="Times New Roman" panose="02020603050405020304" pitchFamily="18" charset="0"/>
              </a:rPr>
              <a:t>B</a:t>
            </a:r>
          </a:p>
        </p:txBody>
      </p:sp>
      <p:cxnSp>
        <p:nvCxnSpPr>
          <p:cNvPr id="153654" name="AutoShape 54"/>
          <p:cNvCxnSpPr>
            <a:cxnSpLocks noChangeShapeType="1"/>
            <a:stCxn id="153644" idx="6"/>
            <a:endCxn id="153653" idx="2"/>
          </p:cNvCxnSpPr>
          <p:nvPr/>
        </p:nvCxnSpPr>
        <p:spPr bwMode="auto">
          <a:xfrm>
            <a:off x="5641976" y="5035550"/>
            <a:ext cx="963613" cy="0"/>
          </a:xfrm>
          <a:prstGeom prst="straightConnector1">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3655" name="Text Box 55"/>
          <p:cNvSpPr txBox="1">
            <a:spLocks noChangeArrowheads="1"/>
          </p:cNvSpPr>
          <p:nvPr/>
        </p:nvSpPr>
        <p:spPr bwMode="auto">
          <a:xfrm>
            <a:off x="5854700" y="4419600"/>
            <a:ext cx="4826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600" b="1" dirty="0">
                <a:solidFill>
                  <a:srgbClr val="FFC000"/>
                </a:solidFill>
                <a:latin typeface="Times New Roman" panose="02020603050405020304" pitchFamily="18" charset="0"/>
              </a:rPr>
              <a:t>b</a:t>
            </a:r>
          </a:p>
        </p:txBody>
      </p:sp>
      <p:sp>
        <p:nvSpPr>
          <p:cNvPr id="153656" name="Text Box 56"/>
          <p:cNvSpPr txBox="1">
            <a:spLocks noChangeArrowheads="1"/>
          </p:cNvSpPr>
          <p:nvPr/>
        </p:nvSpPr>
        <p:spPr bwMode="auto">
          <a:xfrm>
            <a:off x="6024563" y="2173288"/>
            <a:ext cx="105886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B</a:t>
            </a:r>
            <a:r>
              <a:rPr lang="en-US" altLang="zh-CN" sz="4400" b="1">
                <a:latin typeface="Times New Roman" panose="02020603050405020304" pitchFamily="18" charset="0"/>
              </a:rPr>
              <a:t>c</a:t>
            </a:r>
          </a:p>
        </p:txBody>
      </p:sp>
      <p:grpSp>
        <p:nvGrpSpPr>
          <p:cNvPr id="153657" name="Group 57"/>
          <p:cNvGrpSpPr>
            <a:grpSpLocks/>
          </p:cNvGrpSpPr>
          <p:nvPr/>
        </p:nvGrpSpPr>
        <p:grpSpPr bwMode="auto">
          <a:xfrm>
            <a:off x="6867526" y="2490789"/>
            <a:ext cx="307975" cy="173037"/>
            <a:chOff x="3904" y="1628"/>
            <a:chExt cx="164" cy="92"/>
          </a:xfrm>
        </p:grpSpPr>
        <p:sp>
          <p:nvSpPr>
            <p:cNvPr id="153658" name="Line 58"/>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59" name="Line 59"/>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60" name="Line 60"/>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61" name="Line 61"/>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53662" name="Text Box 62"/>
          <p:cNvSpPr txBox="1">
            <a:spLocks noChangeArrowheads="1"/>
          </p:cNvSpPr>
          <p:nvPr/>
        </p:nvSpPr>
        <p:spPr bwMode="auto">
          <a:xfrm>
            <a:off x="6402388" y="2173288"/>
            <a:ext cx="44926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dirty="0">
                <a:solidFill>
                  <a:srgbClr val="FFC000"/>
                </a:solidFill>
                <a:latin typeface="Times New Roman" panose="02020603050405020304" pitchFamily="18" charset="0"/>
              </a:rPr>
              <a:t>c</a:t>
            </a:r>
          </a:p>
        </p:txBody>
      </p:sp>
      <p:sp>
        <p:nvSpPr>
          <p:cNvPr id="153663" name="Oval 63"/>
          <p:cNvSpPr>
            <a:spLocks noChangeArrowheads="1"/>
          </p:cNvSpPr>
          <p:nvPr/>
        </p:nvSpPr>
        <p:spPr bwMode="auto">
          <a:xfrm>
            <a:off x="8415339" y="4576764"/>
            <a:ext cx="928687" cy="92868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4400" b="1">
                <a:latin typeface="Times New Roman" panose="02020603050405020304" pitchFamily="18" charset="0"/>
              </a:rPr>
              <a:t>E</a:t>
            </a:r>
          </a:p>
        </p:txBody>
      </p:sp>
      <p:cxnSp>
        <p:nvCxnSpPr>
          <p:cNvPr id="153664" name="AutoShape 64"/>
          <p:cNvCxnSpPr>
            <a:cxnSpLocks noChangeShapeType="1"/>
            <a:stCxn id="153653" idx="6"/>
            <a:endCxn id="153663" idx="2"/>
          </p:cNvCxnSpPr>
          <p:nvPr/>
        </p:nvCxnSpPr>
        <p:spPr bwMode="auto">
          <a:xfrm>
            <a:off x="7559676" y="5035550"/>
            <a:ext cx="842963" cy="6350"/>
          </a:xfrm>
          <a:prstGeom prst="straightConnector1">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3665" name="Text Box 65"/>
          <p:cNvSpPr txBox="1">
            <a:spLocks noChangeArrowheads="1"/>
          </p:cNvSpPr>
          <p:nvPr/>
        </p:nvSpPr>
        <p:spPr bwMode="auto">
          <a:xfrm>
            <a:off x="7670800" y="4445000"/>
            <a:ext cx="4826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600" b="1" dirty="0">
                <a:solidFill>
                  <a:srgbClr val="FFC000"/>
                </a:solidFill>
                <a:latin typeface="Times New Roman" panose="02020603050405020304" pitchFamily="18" charset="0"/>
              </a:rPr>
              <a:t>c</a:t>
            </a:r>
          </a:p>
        </p:txBody>
      </p:sp>
      <p:sp>
        <p:nvSpPr>
          <p:cNvPr id="153666" name="Text Box 66"/>
          <p:cNvSpPr txBox="1">
            <a:spLocks noChangeArrowheads="1"/>
          </p:cNvSpPr>
          <p:nvPr/>
        </p:nvSpPr>
        <p:spPr bwMode="auto">
          <a:xfrm>
            <a:off x="5240338" y="2179638"/>
            <a:ext cx="50641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E</a:t>
            </a:r>
            <a:endParaRPr lang="en-US" altLang="zh-CN" sz="4400" b="1">
              <a:latin typeface="Times New Roman" panose="02020603050405020304" pitchFamily="18" charset="0"/>
            </a:endParaRPr>
          </a:p>
        </p:txBody>
      </p:sp>
      <p:grpSp>
        <p:nvGrpSpPr>
          <p:cNvPr id="153667" name="Group 67"/>
          <p:cNvGrpSpPr>
            <a:grpSpLocks/>
          </p:cNvGrpSpPr>
          <p:nvPr/>
        </p:nvGrpSpPr>
        <p:grpSpPr bwMode="auto">
          <a:xfrm>
            <a:off x="5749926" y="2487614"/>
            <a:ext cx="307975" cy="173037"/>
            <a:chOff x="3904" y="1628"/>
            <a:chExt cx="164" cy="92"/>
          </a:xfrm>
        </p:grpSpPr>
        <p:sp>
          <p:nvSpPr>
            <p:cNvPr id="153668" name="Line 68"/>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69" name="Line 69"/>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70" name="Line 70"/>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71" name="Line 71"/>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53672" name="Text Box 72"/>
          <p:cNvSpPr txBox="1">
            <a:spLocks noChangeArrowheads="1"/>
          </p:cNvSpPr>
          <p:nvPr/>
        </p:nvSpPr>
        <p:spPr bwMode="auto">
          <a:xfrm>
            <a:off x="8658226" y="3070225"/>
            <a:ext cx="1096963"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latin typeface="Times New Roman" panose="02020603050405020304" pitchFamily="18" charset="0"/>
              </a:rPr>
              <a:t>adc</a:t>
            </a:r>
          </a:p>
        </p:txBody>
      </p:sp>
      <p:sp>
        <p:nvSpPr>
          <p:cNvPr id="153673" name="Text Box 73"/>
          <p:cNvSpPr txBox="1">
            <a:spLocks noChangeArrowheads="1"/>
          </p:cNvSpPr>
          <p:nvPr/>
        </p:nvSpPr>
        <p:spPr bwMode="auto">
          <a:xfrm>
            <a:off x="8664575" y="3067050"/>
            <a:ext cx="858838"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dirty="0">
                <a:solidFill>
                  <a:srgbClr val="FFC000"/>
                </a:solidFill>
                <a:latin typeface="Times New Roman" panose="02020603050405020304" pitchFamily="18" charset="0"/>
              </a:rPr>
              <a:t>a</a:t>
            </a:r>
          </a:p>
        </p:txBody>
      </p:sp>
      <p:sp>
        <p:nvSpPr>
          <p:cNvPr id="153674" name="Text Box 74"/>
          <p:cNvSpPr txBox="1">
            <a:spLocks noChangeArrowheads="1"/>
          </p:cNvSpPr>
          <p:nvPr/>
        </p:nvSpPr>
        <p:spPr bwMode="auto">
          <a:xfrm>
            <a:off x="7169150" y="3089275"/>
            <a:ext cx="1582738"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A</a:t>
            </a:r>
            <a:r>
              <a:rPr lang="en-US" altLang="zh-CN" sz="4400" b="1">
                <a:latin typeface="Times New Roman" panose="02020603050405020304" pitchFamily="18" charset="0"/>
              </a:rPr>
              <a:t>dc</a:t>
            </a:r>
          </a:p>
        </p:txBody>
      </p:sp>
      <p:grpSp>
        <p:nvGrpSpPr>
          <p:cNvPr id="153675" name="Group 75"/>
          <p:cNvGrpSpPr>
            <a:grpSpLocks/>
          </p:cNvGrpSpPr>
          <p:nvPr/>
        </p:nvGrpSpPr>
        <p:grpSpPr bwMode="auto">
          <a:xfrm>
            <a:off x="8348664" y="3419475"/>
            <a:ext cx="307975" cy="173038"/>
            <a:chOff x="3904" y="1628"/>
            <a:chExt cx="164" cy="92"/>
          </a:xfrm>
        </p:grpSpPr>
        <p:sp>
          <p:nvSpPr>
            <p:cNvPr id="153676" name="Line 76"/>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77" name="Line 77"/>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78" name="Line 78"/>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79" name="Line 79"/>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53680" name="Text Box 80"/>
          <p:cNvSpPr txBox="1">
            <a:spLocks noChangeArrowheads="1"/>
          </p:cNvSpPr>
          <p:nvPr/>
        </p:nvSpPr>
        <p:spPr bwMode="auto">
          <a:xfrm>
            <a:off x="7575551" y="3086100"/>
            <a:ext cx="582613"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C000"/>
                </a:solidFill>
                <a:latin typeface="Times New Roman" panose="02020603050405020304" pitchFamily="18" charset="0"/>
              </a:rPr>
              <a:t>d</a:t>
            </a:r>
          </a:p>
        </p:txBody>
      </p:sp>
      <p:sp>
        <p:nvSpPr>
          <p:cNvPr id="153681" name="Text Box 81"/>
          <p:cNvSpPr txBox="1">
            <a:spLocks noChangeArrowheads="1"/>
          </p:cNvSpPr>
          <p:nvPr/>
        </p:nvSpPr>
        <p:spPr bwMode="auto">
          <a:xfrm>
            <a:off x="6026151" y="3089275"/>
            <a:ext cx="1058863"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B</a:t>
            </a:r>
            <a:r>
              <a:rPr lang="en-US" altLang="zh-CN" sz="4400" b="1">
                <a:latin typeface="Times New Roman" panose="02020603050405020304" pitchFamily="18" charset="0"/>
              </a:rPr>
              <a:t>c</a:t>
            </a:r>
          </a:p>
        </p:txBody>
      </p:sp>
      <p:grpSp>
        <p:nvGrpSpPr>
          <p:cNvPr id="153682" name="Group 82"/>
          <p:cNvGrpSpPr>
            <a:grpSpLocks/>
          </p:cNvGrpSpPr>
          <p:nvPr/>
        </p:nvGrpSpPr>
        <p:grpSpPr bwMode="auto">
          <a:xfrm>
            <a:off x="6869114" y="3406775"/>
            <a:ext cx="307975" cy="173038"/>
            <a:chOff x="3904" y="1628"/>
            <a:chExt cx="164" cy="92"/>
          </a:xfrm>
        </p:grpSpPr>
        <p:sp>
          <p:nvSpPr>
            <p:cNvPr id="153683" name="Line 83"/>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84" name="Line 84"/>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85" name="Line 85"/>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86" name="Line 86"/>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53687" name="Text Box 87"/>
          <p:cNvSpPr txBox="1">
            <a:spLocks noChangeArrowheads="1"/>
          </p:cNvSpPr>
          <p:nvPr/>
        </p:nvSpPr>
        <p:spPr bwMode="auto">
          <a:xfrm>
            <a:off x="6403976" y="3089275"/>
            <a:ext cx="449263"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dirty="0">
                <a:solidFill>
                  <a:srgbClr val="FFC000"/>
                </a:solidFill>
                <a:latin typeface="Times New Roman" panose="02020603050405020304" pitchFamily="18" charset="0"/>
              </a:rPr>
              <a:t>c</a:t>
            </a:r>
          </a:p>
        </p:txBody>
      </p:sp>
      <p:sp>
        <p:nvSpPr>
          <p:cNvPr id="153688" name="Text Box 88"/>
          <p:cNvSpPr txBox="1">
            <a:spLocks noChangeArrowheads="1"/>
          </p:cNvSpPr>
          <p:nvPr/>
        </p:nvSpPr>
        <p:spPr bwMode="auto">
          <a:xfrm>
            <a:off x="5241926" y="3095625"/>
            <a:ext cx="506413"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E</a:t>
            </a:r>
            <a:endParaRPr lang="en-US" altLang="zh-CN" sz="4400" b="1">
              <a:latin typeface="Times New Roman" panose="02020603050405020304" pitchFamily="18" charset="0"/>
            </a:endParaRPr>
          </a:p>
        </p:txBody>
      </p:sp>
      <p:grpSp>
        <p:nvGrpSpPr>
          <p:cNvPr id="153689" name="Group 89"/>
          <p:cNvGrpSpPr>
            <a:grpSpLocks/>
          </p:cNvGrpSpPr>
          <p:nvPr/>
        </p:nvGrpSpPr>
        <p:grpSpPr bwMode="auto">
          <a:xfrm>
            <a:off x="5751514" y="3403600"/>
            <a:ext cx="307975" cy="173038"/>
            <a:chOff x="3904" y="1628"/>
            <a:chExt cx="164" cy="92"/>
          </a:xfrm>
        </p:grpSpPr>
        <p:sp>
          <p:nvSpPr>
            <p:cNvPr id="153690" name="Line 90"/>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91" name="Line 91"/>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92" name="Line 92"/>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693" name="Line 93"/>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cxnSp>
        <p:nvCxnSpPr>
          <p:cNvPr id="153694" name="AutoShape 94"/>
          <p:cNvCxnSpPr>
            <a:cxnSpLocks noChangeShapeType="1"/>
            <a:stCxn id="153644" idx="5"/>
            <a:endCxn id="153653" idx="3"/>
          </p:cNvCxnSpPr>
          <p:nvPr/>
        </p:nvCxnSpPr>
        <p:spPr bwMode="auto">
          <a:xfrm rot="16200000" flipH="1">
            <a:off x="6122988" y="4745038"/>
            <a:ext cx="1588" cy="1262063"/>
          </a:xfrm>
          <a:prstGeom prst="curvedConnector3">
            <a:avLst>
              <a:gd name="adj1" fmla="val 22100000"/>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3695" name="Text Box 95"/>
          <p:cNvSpPr txBox="1">
            <a:spLocks noChangeArrowheads="1"/>
          </p:cNvSpPr>
          <p:nvPr/>
        </p:nvSpPr>
        <p:spPr bwMode="auto">
          <a:xfrm>
            <a:off x="5856288" y="5721350"/>
            <a:ext cx="4826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600" b="1" dirty="0">
                <a:solidFill>
                  <a:srgbClr val="FFC000"/>
                </a:solidFill>
                <a:latin typeface="Times New Roman" panose="02020603050405020304" pitchFamily="18" charset="0"/>
              </a:rPr>
              <a:t>d</a:t>
            </a:r>
          </a:p>
        </p:txBody>
      </p:sp>
      <p:sp>
        <p:nvSpPr>
          <p:cNvPr id="153696" name="Oval 96"/>
          <p:cNvSpPr>
            <a:spLocks noChangeArrowheads="1"/>
          </p:cNvSpPr>
          <p:nvPr/>
        </p:nvSpPr>
        <p:spPr bwMode="auto">
          <a:xfrm>
            <a:off x="8513764" y="4684714"/>
            <a:ext cx="731837" cy="731837"/>
          </a:xfrm>
          <a:prstGeom prst="ellipse">
            <a:avLst/>
          </a:prstGeom>
          <a:noFill/>
          <a:ln w="190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12555289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3638"/>
                                        </p:tgtEl>
                                        <p:attrNameLst>
                                          <p:attrName>style.visibility</p:attrName>
                                        </p:attrNameLst>
                                      </p:cBhvr>
                                      <p:to>
                                        <p:strVal val="visible"/>
                                      </p:to>
                                    </p:set>
                                    <p:animEffect transition="in" filter="blinds(horizontal)">
                                      <p:cBhvr>
                                        <p:cTn id="7" dur="500"/>
                                        <p:tgtEl>
                                          <p:spTgt spid="15363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53639"/>
                                        </p:tgtEl>
                                        <p:attrNameLst>
                                          <p:attrName>style.visibility</p:attrName>
                                        </p:attrNameLst>
                                      </p:cBhvr>
                                      <p:to>
                                        <p:strVal val="visible"/>
                                      </p:to>
                                    </p:set>
                                    <p:animEffect transition="in" filter="blinds(horizontal)">
                                      <p:cBhvr>
                                        <p:cTn id="12" dur="500"/>
                                        <p:tgtEl>
                                          <p:spTgt spid="153639"/>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53641"/>
                                        </p:tgtEl>
                                        <p:attrNameLst>
                                          <p:attrName>style.visibility</p:attrName>
                                        </p:attrNameLst>
                                      </p:cBhvr>
                                      <p:to>
                                        <p:strVal val="visible"/>
                                      </p:to>
                                    </p:set>
                                    <p:animEffect transition="in" filter="blinds(horizontal)">
                                      <p:cBhvr>
                                        <p:cTn id="17" dur="500"/>
                                        <p:tgtEl>
                                          <p:spTgt spid="15364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53642"/>
                                        </p:tgtEl>
                                        <p:attrNameLst>
                                          <p:attrName>style.visibility</p:attrName>
                                        </p:attrNameLst>
                                      </p:cBhvr>
                                      <p:to>
                                        <p:strVal val="visible"/>
                                      </p:to>
                                    </p:set>
                                    <p:animEffect transition="in" filter="blinds(horizontal)">
                                      <p:cBhvr>
                                        <p:cTn id="22" dur="500"/>
                                        <p:tgtEl>
                                          <p:spTgt spid="15364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153645"/>
                                        </p:tgtEl>
                                        <p:attrNameLst>
                                          <p:attrName>style.visibility</p:attrName>
                                        </p:attrNameLst>
                                      </p:cBhvr>
                                      <p:to>
                                        <p:strVal val="visible"/>
                                      </p:to>
                                    </p:set>
                                    <p:animEffect transition="in" filter="blinds(horizontal)">
                                      <p:cBhvr>
                                        <p:cTn id="27" dur="500"/>
                                        <p:tgtEl>
                                          <p:spTgt spid="153645"/>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153646"/>
                                        </p:tgtEl>
                                        <p:attrNameLst>
                                          <p:attrName>style.visibility</p:attrName>
                                        </p:attrNameLst>
                                      </p:cBhvr>
                                      <p:to>
                                        <p:strVal val="visible"/>
                                      </p:to>
                                    </p:set>
                                    <p:animEffect transition="in" filter="blinds(horizontal)">
                                      <p:cBhvr>
                                        <p:cTn id="30" dur="500"/>
                                        <p:tgtEl>
                                          <p:spTgt spid="153646"/>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3" presetClass="entr" presetSubtype="10" fill="hold" nodeType="clickEffect">
                                  <p:stCondLst>
                                    <p:cond delay="0"/>
                                  </p:stCondLst>
                                  <p:childTnLst>
                                    <p:set>
                                      <p:cBhvr>
                                        <p:cTn id="34" dur="1" fill="hold">
                                          <p:stCondLst>
                                            <p:cond delay="0"/>
                                          </p:stCondLst>
                                        </p:cTn>
                                        <p:tgtEl>
                                          <p:spTgt spid="153651"/>
                                        </p:tgtEl>
                                        <p:attrNameLst>
                                          <p:attrName>style.visibility</p:attrName>
                                        </p:attrNameLst>
                                      </p:cBhvr>
                                      <p:to>
                                        <p:strVal val="visible"/>
                                      </p:to>
                                    </p:set>
                                    <p:animEffect transition="in" filter="blinds(horizontal)">
                                      <p:cBhvr>
                                        <p:cTn id="35" dur="500"/>
                                        <p:tgtEl>
                                          <p:spTgt spid="153651"/>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153643"/>
                                        </p:tgtEl>
                                        <p:attrNameLst>
                                          <p:attrName>style.visibility</p:attrName>
                                        </p:attrNameLst>
                                      </p:cBhvr>
                                      <p:to>
                                        <p:strVal val="visible"/>
                                      </p:to>
                                    </p:set>
                                    <p:animEffect transition="in" filter="blinds(horizontal)">
                                      <p:cBhvr>
                                        <p:cTn id="40" dur="500"/>
                                        <p:tgtEl>
                                          <p:spTgt spid="153643"/>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3" presetClass="entr" presetSubtype="10" fill="hold" grpId="0" nodeType="clickEffect">
                                  <p:stCondLst>
                                    <p:cond delay="0"/>
                                  </p:stCondLst>
                                  <p:childTnLst>
                                    <p:set>
                                      <p:cBhvr>
                                        <p:cTn id="44" dur="1" fill="hold">
                                          <p:stCondLst>
                                            <p:cond delay="0"/>
                                          </p:stCondLst>
                                        </p:cTn>
                                        <p:tgtEl>
                                          <p:spTgt spid="153644"/>
                                        </p:tgtEl>
                                        <p:attrNameLst>
                                          <p:attrName>style.visibility</p:attrName>
                                        </p:attrNameLst>
                                      </p:cBhvr>
                                      <p:to>
                                        <p:strVal val="visible"/>
                                      </p:to>
                                    </p:set>
                                    <p:animEffect transition="in" filter="blinds(horizontal)">
                                      <p:cBhvr>
                                        <p:cTn id="45" dur="500"/>
                                        <p:tgtEl>
                                          <p:spTgt spid="153644"/>
                                        </p:tgtEl>
                                      </p:cBhvr>
                                    </p:animEffect>
                                  </p:childTnLst>
                                </p:cTn>
                              </p:par>
                            </p:childTnLst>
                          </p:cTn>
                        </p:par>
                      </p:childTnLst>
                    </p:cTn>
                  </p:par>
                  <p:par>
                    <p:cTn id="46" fill="hold" nodeType="clickPar">
                      <p:stCondLst>
                        <p:cond delay="indefinite"/>
                      </p:stCondLst>
                      <p:childTnLst>
                        <p:par>
                          <p:cTn id="47" fill="hold" nodeType="withGroup">
                            <p:stCondLst>
                              <p:cond delay="0"/>
                            </p:stCondLst>
                            <p:childTnLst>
                              <p:par>
                                <p:cTn id="48" presetID="3" presetClass="entr" presetSubtype="10" fill="hold" grpId="0" nodeType="clickEffect">
                                  <p:stCondLst>
                                    <p:cond delay="0"/>
                                  </p:stCondLst>
                                  <p:childTnLst>
                                    <p:set>
                                      <p:cBhvr>
                                        <p:cTn id="49" dur="1" fill="hold">
                                          <p:stCondLst>
                                            <p:cond delay="0"/>
                                          </p:stCondLst>
                                        </p:cTn>
                                        <p:tgtEl>
                                          <p:spTgt spid="153652"/>
                                        </p:tgtEl>
                                        <p:attrNameLst>
                                          <p:attrName>style.visibility</p:attrName>
                                        </p:attrNameLst>
                                      </p:cBhvr>
                                      <p:to>
                                        <p:strVal val="visible"/>
                                      </p:to>
                                    </p:set>
                                    <p:animEffect transition="in" filter="blinds(horizontal)">
                                      <p:cBhvr>
                                        <p:cTn id="50" dur="500"/>
                                        <p:tgtEl>
                                          <p:spTgt spid="153652"/>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3" presetClass="entr" presetSubtype="10" fill="hold" nodeType="clickEffect">
                                  <p:stCondLst>
                                    <p:cond delay="0"/>
                                  </p:stCondLst>
                                  <p:childTnLst>
                                    <p:set>
                                      <p:cBhvr>
                                        <p:cTn id="54" dur="1" fill="hold">
                                          <p:stCondLst>
                                            <p:cond delay="0"/>
                                          </p:stCondLst>
                                        </p:cTn>
                                        <p:tgtEl>
                                          <p:spTgt spid="153654"/>
                                        </p:tgtEl>
                                        <p:attrNameLst>
                                          <p:attrName>style.visibility</p:attrName>
                                        </p:attrNameLst>
                                      </p:cBhvr>
                                      <p:to>
                                        <p:strVal val="visible"/>
                                      </p:to>
                                    </p:set>
                                    <p:animEffect transition="in" filter="blinds(horizontal)">
                                      <p:cBhvr>
                                        <p:cTn id="55" dur="500"/>
                                        <p:tgtEl>
                                          <p:spTgt spid="153654"/>
                                        </p:tgtEl>
                                      </p:cBhvr>
                                    </p:animEffect>
                                  </p:childTnLst>
                                </p:cTn>
                              </p:par>
                              <p:par>
                                <p:cTn id="56" presetID="3" presetClass="entr" presetSubtype="10" fill="hold" grpId="0" nodeType="withEffect">
                                  <p:stCondLst>
                                    <p:cond delay="0"/>
                                  </p:stCondLst>
                                  <p:childTnLst>
                                    <p:set>
                                      <p:cBhvr>
                                        <p:cTn id="57" dur="1" fill="hold">
                                          <p:stCondLst>
                                            <p:cond delay="0"/>
                                          </p:stCondLst>
                                        </p:cTn>
                                        <p:tgtEl>
                                          <p:spTgt spid="153655"/>
                                        </p:tgtEl>
                                        <p:attrNameLst>
                                          <p:attrName>style.visibility</p:attrName>
                                        </p:attrNameLst>
                                      </p:cBhvr>
                                      <p:to>
                                        <p:strVal val="visible"/>
                                      </p:to>
                                    </p:set>
                                    <p:animEffect transition="in" filter="blinds(horizontal)">
                                      <p:cBhvr>
                                        <p:cTn id="58" dur="500"/>
                                        <p:tgtEl>
                                          <p:spTgt spid="153655"/>
                                        </p:tgtEl>
                                      </p:cBhvr>
                                    </p:animEffect>
                                  </p:childTnLst>
                                </p:cTn>
                              </p:par>
                            </p:childTnLst>
                          </p:cTn>
                        </p:par>
                      </p:childTnLst>
                    </p:cTn>
                  </p:par>
                  <p:par>
                    <p:cTn id="59" fill="hold" nodeType="clickPar">
                      <p:stCondLst>
                        <p:cond delay="indefinite"/>
                      </p:stCondLst>
                      <p:childTnLst>
                        <p:par>
                          <p:cTn id="60" fill="hold" nodeType="withGroup">
                            <p:stCondLst>
                              <p:cond delay="0"/>
                            </p:stCondLst>
                            <p:childTnLst>
                              <p:par>
                                <p:cTn id="61" presetID="3" presetClass="entr" presetSubtype="10" fill="hold" nodeType="clickEffect">
                                  <p:stCondLst>
                                    <p:cond delay="0"/>
                                  </p:stCondLst>
                                  <p:childTnLst>
                                    <p:set>
                                      <p:cBhvr>
                                        <p:cTn id="62" dur="1" fill="hold">
                                          <p:stCondLst>
                                            <p:cond delay="0"/>
                                          </p:stCondLst>
                                        </p:cTn>
                                        <p:tgtEl>
                                          <p:spTgt spid="153657"/>
                                        </p:tgtEl>
                                        <p:attrNameLst>
                                          <p:attrName>style.visibility</p:attrName>
                                        </p:attrNameLst>
                                      </p:cBhvr>
                                      <p:to>
                                        <p:strVal val="visible"/>
                                      </p:to>
                                    </p:set>
                                    <p:animEffect transition="in" filter="blinds(horizontal)">
                                      <p:cBhvr>
                                        <p:cTn id="63" dur="500"/>
                                        <p:tgtEl>
                                          <p:spTgt spid="153657"/>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153656"/>
                                        </p:tgtEl>
                                        <p:attrNameLst>
                                          <p:attrName>style.visibility</p:attrName>
                                        </p:attrNameLst>
                                      </p:cBhvr>
                                      <p:to>
                                        <p:strVal val="visible"/>
                                      </p:to>
                                    </p:set>
                                    <p:animEffect transition="in" filter="blinds(horizontal)">
                                      <p:cBhvr>
                                        <p:cTn id="68" dur="500"/>
                                        <p:tgtEl>
                                          <p:spTgt spid="153656"/>
                                        </p:tgtEl>
                                      </p:cBhvr>
                                    </p:animEffect>
                                  </p:childTnLst>
                                </p:cTn>
                              </p:par>
                            </p:childTnLst>
                          </p:cTn>
                        </p:par>
                      </p:childTnLst>
                    </p:cTn>
                  </p:par>
                  <p:par>
                    <p:cTn id="69" fill="hold" nodeType="clickPar">
                      <p:stCondLst>
                        <p:cond delay="indefinite"/>
                      </p:stCondLst>
                      <p:childTnLst>
                        <p:par>
                          <p:cTn id="70" fill="hold" nodeType="withGroup">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153653"/>
                                        </p:tgtEl>
                                        <p:attrNameLst>
                                          <p:attrName>style.visibility</p:attrName>
                                        </p:attrNameLst>
                                      </p:cBhvr>
                                      <p:to>
                                        <p:strVal val="visible"/>
                                      </p:to>
                                    </p:set>
                                    <p:animEffect transition="in" filter="blinds(horizontal)">
                                      <p:cBhvr>
                                        <p:cTn id="73" dur="500"/>
                                        <p:tgtEl>
                                          <p:spTgt spid="153653"/>
                                        </p:tgtEl>
                                      </p:cBhvr>
                                    </p:animEffect>
                                  </p:childTnLst>
                                </p:cTn>
                              </p:par>
                            </p:childTnLst>
                          </p:cTn>
                        </p:par>
                      </p:childTnLst>
                    </p:cTn>
                  </p:par>
                  <p:par>
                    <p:cTn id="74" fill="hold" nodeType="clickPar">
                      <p:stCondLst>
                        <p:cond delay="indefinite"/>
                      </p:stCondLst>
                      <p:childTnLst>
                        <p:par>
                          <p:cTn id="75" fill="hold" nodeType="withGroup">
                            <p:stCondLst>
                              <p:cond delay="0"/>
                            </p:stCondLst>
                            <p:childTnLst>
                              <p:par>
                                <p:cTn id="76" presetID="3" presetClass="entr" presetSubtype="10" fill="hold" grpId="0" nodeType="clickEffect">
                                  <p:stCondLst>
                                    <p:cond delay="0"/>
                                  </p:stCondLst>
                                  <p:childTnLst>
                                    <p:set>
                                      <p:cBhvr>
                                        <p:cTn id="77" dur="1" fill="hold">
                                          <p:stCondLst>
                                            <p:cond delay="0"/>
                                          </p:stCondLst>
                                        </p:cTn>
                                        <p:tgtEl>
                                          <p:spTgt spid="153662"/>
                                        </p:tgtEl>
                                        <p:attrNameLst>
                                          <p:attrName>style.visibility</p:attrName>
                                        </p:attrNameLst>
                                      </p:cBhvr>
                                      <p:to>
                                        <p:strVal val="visible"/>
                                      </p:to>
                                    </p:set>
                                    <p:animEffect transition="in" filter="blinds(horizontal)">
                                      <p:cBhvr>
                                        <p:cTn id="78" dur="500"/>
                                        <p:tgtEl>
                                          <p:spTgt spid="153662"/>
                                        </p:tgtEl>
                                      </p:cBhvr>
                                    </p:animEffect>
                                  </p:childTnLst>
                                </p:cTn>
                              </p:par>
                            </p:childTnLst>
                          </p:cTn>
                        </p:par>
                      </p:childTnLst>
                    </p:cTn>
                  </p:par>
                  <p:par>
                    <p:cTn id="79" fill="hold" nodeType="clickPar">
                      <p:stCondLst>
                        <p:cond delay="indefinite"/>
                      </p:stCondLst>
                      <p:childTnLst>
                        <p:par>
                          <p:cTn id="80" fill="hold" nodeType="withGroup">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153665"/>
                                        </p:tgtEl>
                                        <p:attrNameLst>
                                          <p:attrName>style.visibility</p:attrName>
                                        </p:attrNameLst>
                                      </p:cBhvr>
                                      <p:to>
                                        <p:strVal val="visible"/>
                                      </p:to>
                                    </p:set>
                                    <p:animEffect transition="in" filter="blinds(horizontal)">
                                      <p:cBhvr>
                                        <p:cTn id="83" dur="500"/>
                                        <p:tgtEl>
                                          <p:spTgt spid="153665"/>
                                        </p:tgtEl>
                                      </p:cBhvr>
                                    </p:animEffect>
                                  </p:childTnLst>
                                </p:cTn>
                              </p:par>
                              <p:par>
                                <p:cTn id="84" presetID="3" presetClass="entr" presetSubtype="10" fill="hold" nodeType="withEffect">
                                  <p:stCondLst>
                                    <p:cond delay="0"/>
                                  </p:stCondLst>
                                  <p:childTnLst>
                                    <p:set>
                                      <p:cBhvr>
                                        <p:cTn id="85" dur="1" fill="hold">
                                          <p:stCondLst>
                                            <p:cond delay="0"/>
                                          </p:stCondLst>
                                        </p:cTn>
                                        <p:tgtEl>
                                          <p:spTgt spid="153664"/>
                                        </p:tgtEl>
                                        <p:attrNameLst>
                                          <p:attrName>style.visibility</p:attrName>
                                        </p:attrNameLst>
                                      </p:cBhvr>
                                      <p:to>
                                        <p:strVal val="visible"/>
                                      </p:to>
                                    </p:set>
                                    <p:animEffect transition="in" filter="blinds(horizontal)">
                                      <p:cBhvr>
                                        <p:cTn id="86" dur="500"/>
                                        <p:tgtEl>
                                          <p:spTgt spid="153664"/>
                                        </p:tgtEl>
                                      </p:cBhvr>
                                    </p:animEffect>
                                  </p:childTnLst>
                                </p:cTn>
                              </p:par>
                            </p:childTnLst>
                          </p:cTn>
                        </p:par>
                      </p:childTnLst>
                    </p:cTn>
                  </p:par>
                  <p:par>
                    <p:cTn id="87" fill="hold" nodeType="clickPar">
                      <p:stCondLst>
                        <p:cond delay="indefinite"/>
                      </p:stCondLst>
                      <p:childTnLst>
                        <p:par>
                          <p:cTn id="88" fill="hold" nodeType="withGroup">
                            <p:stCondLst>
                              <p:cond delay="0"/>
                            </p:stCondLst>
                            <p:childTnLst>
                              <p:par>
                                <p:cTn id="89" presetID="3" presetClass="entr" presetSubtype="10" fill="hold" nodeType="clickEffect">
                                  <p:stCondLst>
                                    <p:cond delay="0"/>
                                  </p:stCondLst>
                                  <p:childTnLst>
                                    <p:set>
                                      <p:cBhvr>
                                        <p:cTn id="90" dur="1" fill="hold">
                                          <p:stCondLst>
                                            <p:cond delay="0"/>
                                          </p:stCondLst>
                                        </p:cTn>
                                        <p:tgtEl>
                                          <p:spTgt spid="153667"/>
                                        </p:tgtEl>
                                        <p:attrNameLst>
                                          <p:attrName>style.visibility</p:attrName>
                                        </p:attrNameLst>
                                      </p:cBhvr>
                                      <p:to>
                                        <p:strVal val="visible"/>
                                      </p:to>
                                    </p:set>
                                    <p:animEffect transition="in" filter="blinds(horizontal)">
                                      <p:cBhvr>
                                        <p:cTn id="91" dur="500"/>
                                        <p:tgtEl>
                                          <p:spTgt spid="153667"/>
                                        </p:tgtEl>
                                      </p:cBhvr>
                                    </p:animEffect>
                                  </p:childTnLst>
                                </p:cTn>
                              </p:par>
                            </p:childTnLst>
                          </p:cTn>
                        </p:par>
                      </p:childTnLst>
                    </p:cTn>
                  </p:par>
                  <p:par>
                    <p:cTn id="92" fill="hold" nodeType="clickPar">
                      <p:stCondLst>
                        <p:cond delay="indefinite"/>
                      </p:stCondLst>
                      <p:childTnLst>
                        <p:par>
                          <p:cTn id="93" fill="hold" nodeType="withGroup">
                            <p:stCondLst>
                              <p:cond delay="0"/>
                            </p:stCondLst>
                            <p:childTnLst>
                              <p:par>
                                <p:cTn id="94" presetID="3" presetClass="entr" presetSubtype="10" fill="hold" grpId="0" nodeType="clickEffect">
                                  <p:stCondLst>
                                    <p:cond delay="0"/>
                                  </p:stCondLst>
                                  <p:childTnLst>
                                    <p:set>
                                      <p:cBhvr>
                                        <p:cTn id="95" dur="1" fill="hold">
                                          <p:stCondLst>
                                            <p:cond delay="0"/>
                                          </p:stCondLst>
                                        </p:cTn>
                                        <p:tgtEl>
                                          <p:spTgt spid="153666"/>
                                        </p:tgtEl>
                                        <p:attrNameLst>
                                          <p:attrName>style.visibility</p:attrName>
                                        </p:attrNameLst>
                                      </p:cBhvr>
                                      <p:to>
                                        <p:strVal val="visible"/>
                                      </p:to>
                                    </p:set>
                                    <p:animEffect transition="in" filter="blinds(horizontal)">
                                      <p:cBhvr>
                                        <p:cTn id="96" dur="500"/>
                                        <p:tgtEl>
                                          <p:spTgt spid="153666"/>
                                        </p:tgtEl>
                                      </p:cBhvr>
                                    </p:animEffect>
                                  </p:childTnLst>
                                </p:cTn>
                              </p:par>
                            </p:childTnLst>
                          </p:cTn>
                        </p:par>
                      </p:childTnLst>
                    </p:cTn>
                  </p:par>
                  <p:par>
                    <p:cTn id="97" fill="hold" nodeType="clickPar">
                      <p:stCondLst>
                        <p:cond delay="indefinite"/>
                      </p:stCondLst>
                      <p:childTnLst>
                        <p:par>
                          <p:cTn id="98" fill="hold" nodeType="withGroup">
                            <p:stCondLst>
                              <p:cond delay="0"/>
                            </p:stCondLst>
                            <p:childTnLst>
                              <p:par>
                                <p:cTn id="99" presetID="3" presetClass="entr" presetSubtype="10" fill="hold" grpId="0" nodeType="clickEffect">
                                  <p:stCondLst>
                                    <p:cond delay="0"/>
                                  </p:stCondLst>
                                  <p:childTnLst>
                                    <p:set>
                                      <p:cBhvr>
                                        <p:cTn id="100" dur="1" fill="hold">
                                          <p:stCondLst>
                                            <p:cond delay="0"/>
                                          </p:stCondLst>
                                        </p:cTn>
                                        <p:tgtEl>
                                          <p:spTgt spid="153663"/>
                                        </p:tgtEl>
                                        <p:attrNameLst>
                                          <p:attrName>style.visibility</p:attrName>
                                        </p:attrNameLst>
                                      </p:cBhvr>
                                      <p:to>
                                        <p:strVal val="visible"/>
                                      </p:to>
                                    </p:set>
                                    <p:animEffect transition="in" filter="blinds(horizontal)">
                                      <p:cBhvr>
                                        <p:cTn id="101" dur="500"/>
                                        <p:tgtEl>
                                          <p:spTgt spid="153663"/>
                                        </p:tgtEl>
                                      </p:cBhvr>
                                    </p:animEffect>
                                  </p:childTnLst>
                                </p:cTn>
                              </p:par>
                            </p:childTnLst>
                          </p:cTn>
                        </p:par>
                      </p:childTnLst>
                    </p:cTn>
                  </p:par>
                  <p:par>
                    <p:cTn id="102" fill="hold" nodeType="clickPar">
                      <p:stCondLst>
                        <p:cond delay="indefinite"/>
                      </p:stCondLst>
                      <p:childTnLst>
                        <p:par>
                          <p:cTn id="103" fill="hold" nodeType="withGroup">
                            <p:stCondLst>
                              <p:cond delay="0"/>
                            </p:stCondLst>
                            <p:childTnLst>
                              <p:par>
                                <p:cTn id="104" presetID="3" presetClass="entr" presetSubtype="10" fill="hold" grpId="0" nodeType="clickEffect">
                                  <p:stCondLst>
                                    <p:cond delay="0"/>
                                  </p:stCondLst>
                                  <p:childTnLst>
                                    <p:set>
                                      <p:cBhvr>
                                        <p:cTn id="105" dur="1" fill="hold">
                                          <p:stCondLst>
                                            <p:cond delay="0"/>
                                          </p:stCondLst>
                                        </p:cTn>
                                        <p:tgtEl>
                                          <p:spTgt spid="153672"/>
                                        </p:tgtEl>
                                        <p:attrNameLst>
                                          <p:attrName>style.visibility</p:attrName>
                                        </p:attrNameLst>
                                      </p:cBhvr>
                                      <p:to>
                                        <p:strVal val="visible"/>
                                      </p:to>
                                    </p:set>
                                    <p:animEffect transition="in" filter="blinds(horizontal)">
                                      <p:cBhvr>
                                        <p:cTn id="106" dur="500"/>
                                        <p:tgtEl>
                                          <p:spTgt spid="153672"/>
                                        </p:tgtEl>
                                      </p:cBhvr>
                                    </p:animEffect>
                                  </p:childTnLst>
                                </p:cTn>
                              </p:par>
                            </p:childTnLst>
                          </p:cTn>
                        </p:par>
                      </p:childTnLst>
                    </p:cTn>
                  </p:par>
                  <p:par>
                    <p:cTn id="107" fill="hold" nodeType="clickPar">
                      <p:stCondLst>
                        <p:cond delay="indefinite"/>
                      </p:stCondLst>
                      <p:childTnLst>
                        <p:par>
                          <p:cTn id="108" fill="hold" nodeType="withGroup">
                            <p:stCondLst>
                              <p:cond delay="0"/>
                            </p:stCondLst>
                            <p:childTnLst>
                              <p:par>
                                <p:cTn id="109" presetID="3" presetClass="entr" presetSubtype="10" fill="hold" grpId="1" nodeType="clickEffect">
                                  <p:stCondLst>
                                    <p:cond delay="0"/>
                                  </p:stCondLst>
                                  <p:childTnLst>
                                    <p:set>
                                      <p:cBhvr>
                                        <p:cTn id="110" dur="1" fill="hold">
                                          <p:stCondLst>
                                            <p:cond delay="0"/>
                                          </p:stCondLst>
                                        </p:cTn>
                                        <p:tgtEl>
                                          <p:spTgt spid="153641"/>
                                        </p:tgtEl>
                                        <p:attrNameLst>
                                          <p:attrName>style.visibility</p:attrName>
                                        </p:attrNameLst>
                                      </p:cBhvr>
                                      <p:to>
                                        <p:strVal val="visible"/>
                                      </p:to>
                                    </p:set>
                                    <p:animEffect transition="in" filter="blinds(horizontal)">
                                      <p:cBhvr>
                                        <p:cTn id="111" dur="500"/>
                                        <p:tgtEl>
                                          <p:spTgt spid="153641"/>
                                        </p:tgtEl>
                                      </p:cBhvr>
                                    </p:animEffect>
                                  </p:childTnLst>
                                </p:cTn>
                              </p:par>
                            </p:childTnLst>
                          </p:cTn>
                        </p:par>
                      </p:childTnLst>
                    </p:cTn>
                  </p:par>
                  <p:par>
                    <p:cTn id="112" fill="hold" nodeType="clickPar">
                      <p:stCondLst>
                        <p:cond delay="indefinite"/>
                      </p:stCondLst>
                      <p:childTnLst>
                        <p:par>
                          <p:cTn id="113" fill="hold" nodeType="withGroup">
                            <p:stCondLst>
                              <p:cond delay="0"/>
                            </p:stCondLst>
                            <p:childTnLst>
                              <p:par>
                                <p:cTn id="114" presetID="3" presetClass="entr" presetSubtype="10" fill="hold" grpId="0" nodeType="clickEffect">
                                  <p:stCondLst>
                                    <p:cond delay="0"/>
                                  </p:stCondLst>
                                  <p:childTnLst>
                                    <p:set>
                                      <p:cBhvr>
                                        <p:cTn id="115" dur="1" fill="hold">
                                          <p:stCondLst>
                                            <p:cond delay="0"/>
                                          </p:stCondLst>
                                        </p:cTn>
                                        <p:tgtEl>
                                          <p:spTgt spid="153673"/>
                                        </p:tgtEl>
                                        <p:attrNameLst>
                                          <p:attrName>style.visibility</p:attrName>
                                        </p:attrNameLst>
                                      </p:cBhvr>
                                      <p:to>
                                        <p:strVal val="visible"/>
                                      </p:to>
                                    </p:set>
                                    <p:animEffect transition="in" filter="blinds(horizontal)">
                                      <p:cBhvr>
                                        <p:cTn id="116" dur="500"/>
                                        <p:tgtEl>
                                          <p:spTgt spid="153673"/>
                                        </p:tgtEl>
                                      </p:cBhvr>
                                    </p:animEffect>
                                  </p:childTnLst>
                                </p:cTn>
                              </p:par>
                            </p:childTnLst>
                          </p:cTn>
                        </p:par>
                      </p:childTnLst>
                    </p:cTn>
                  </p:par>
                  <p:par>
                    <p:cTn id="117" fill="hold" nodeType="clickPar">
                      <p:stCondLst>
                        <p:cond delay="indefinite"/>
                      </p:stCondLst>
                      <p:childTnLst>
                        <p:par>
                          <p:cTn id="118" fill="hold" nodeType="withGroup">
                            <p:stCondLst>
                              <p:cond delay="0"/>
                            </p:stCondLst>
                            <p:childTnLst>
                              <p:par>
                                <p:cTn id="119" presetID="3" presetClass="entr" presetSubtype="10" fill="hold" nodeType="clickEffect">
                                  <p:stCondLst>
                                    <p:cond delay="0"/>
                                  </p:stCondLst>
                                  <p:childTnLst>
                                    <p:set>
                                      <p:cBhvr>
                                        <p:cTn id="120" dur="1" fill="hold">
                                          <p:stCondLst>
                                            <p:cond delay="0"/>
                                          </p:stCondLst>
                                        </p:cTn>
                                        <p:tgtEl>
                                          <p:spTgt spid="153675"/>
                                        </p:tgtEl>
                                        <p:attrNameLst>
                                          <p:attrName>style.visibility</p:attrName>
                                        </p:attrNameLst>
                                      </p:cBhvr>
                                      <p:to>
                                        <p:strVal val="visible"/>
                                      </p:to>
                                    </p:set>
                                    <p:animEffect transition="in" filter="blinds(horizontal)">
                                      <p:cBhvr>
                                        <p:cTn id="121" dur="500"/>
                                        <p:tgtEl>
                                          <p:spTgt spid="153675"/>
                                        </p:tgtEl>
                                      </p:cBhvr>
                                    </p:animEffect>
                                  </p:childTnLst>
                                </p:cTn>
                              </p:par>
                            </p:childTnLst>
                          </p:cTn>
                        </p:par>
                      </p:childTnLst>
                    </p:cTn>
                  </p:par>
                  <p:par>
                    <p:cTn id="122" fill="hold" nodeType="clickPar">
                      <p:stCondLst>
                        <p:cond delay="indefinite"/>
                      </p:stCondLst>
                      <p:childTnLst>
                        <p:par>
                          <p:cTn id="123" fill="hold" nodeType="withGroup">
                            <p:stCondLst>
                              <p:cond delay="0"/>
                            </p:stCondLst>
                            <p:childTnLst>
                              <p:par>
                                <p:cTn id="124" presetID="3" presetClass="entr" presetSubtype="10" fill="hold" grpId="0" nodeType="clickEffect">
                                  <p:stCondLst>
                                    <p:cond delay="0"/>
                                  </p:stCondLst>
                                  <p:childTnLst>
                                    <p:set>
                                      <p:cBhvr>
                                        <p:cTn id="125" dur="1" fill="hold">
                                          <p:stCondLst>
                                            <p:cond delay="0"/>
                                          </p:stCondLst>
                                        </p:cTn>
                                        <p:tgtEl>
                                          <p:spTgt spid="153674"/>
                                        </p:tgtEl>
                                        <p:attrNameLst>
                                          <p:attrName>style.visibility</p:attrName>
                                        </p:attrNameLst>
                                      </p:cBhvr>
                                      <p:to>
                                        <p:strVal val="visible"/>
                                      </p:to>
                                    </p:set>
                                    <p:animEffect transition="in" filter="blinds(horizontal)">
                                      <p:cBhvr>
                                        <p:cTn id="126" dur="500"/>
                                        <p:tgtEl>
                                          <p:spTgt spid="153674"/>
                                        </p:tgtEl>
                                      </p:cBhvr>
                                    </p:animEffect>
                                  </p:childTnLst>
                                </p:cTn>
                              </p:par>
                            </p:childTnLst>
                          </p:cTn>
                        </p:par>
                      </p:childTnLst>
                    </p:cTn>
                  </p:par>
                  <p:par>
                    <p:cTn id="127" fill="hold" nodeType="clickPar">
                      <p:stCondLst>
                        <p:cond delay="indefinite"/>
                      </p:stCondLst>
                      <p:childTnLst>
                        <p:par>
                          <p:cTn id="128" fill="hold" nodeType="withGroup">
                            <p:stCondLst>
                              <p:cond delay="0"/>
                            </p:stCondLst>
                            <p:childTnLst>
                              <p:par>
                                <p:cTn id="129" presetID="3" presetClass="entr" presetSubtype="10" fill="hold" grpId="1" nodeType="clickEffect">
                                  <p:stCondLst>
                                    <p:cond delay="0"/>
                                  </p:stCondLst>
                                  <p:childTnLst>
                                    <p:set>
                                      <p:cBhvr>
                                        <p:cTn id="130" dur="1" fill="hold">
                                          <p:stCondLst>
                                            <p:cond delay="0"/>
                                          </p:stCondLst>
                                        </p:cTn>
                                        <p:tgtEl>
                                          <p:spTgt spid="153646"/>
                                        </p:tgtEl>
                                        <p:attrNameLst>
                                          <p:attrName>style.visibility</p:attrName>
                                        </p:attrNameLst>
                                      </p:cBhvr>
                                      <p:to>
                                        <p:strVal val="visible"/>
                                      </p:to>
                                    </p:set>
                                    <p:animEffect transition="in" filter="blinds(horizontal)">
                                      <p:cBhvr>
                                        <p:cTn id="131" dur="500"/>
                                        <p:tgtEl>
                                          <p:spTgt spid="153646"/>
                                        </p:tgtEl>
                                      </p:cBhvr>
                                    </p:animEffect>
                                  </p:childTnLst>
                                </p:cTn>
                              </p:par>
                              <p:par>
                                <p:cTn id="132" presetID="3" presetClass="entr" presetSubtype="10" fill="hold" nodeType="withEffect">
                                  <p:stCondLst>
                                    <p:cond delay="0"/>
                                  </p:stCondLst>
                                  <p:childTnLst>
                                    <p:set>
                                      <p:cBhvr>
                                        <p:cTn id="133" dur="1" fill="hold">
                                          <p:stCondLst>
                                            <p:cond delay="0"/>
                                          </p:stCondLst>
                                        </p:cTn>
                                        <p:tgtEl>
                                          <p:spTgt spid="153645"/>
                                        </p:tgtEl>
                                        <p:attrNameLst>
                                          <p:attrName>style.visibility</p:attrName>
                                        </p:attrNameLst>
                                      </p:cBhvr>
                                      <p:to>
                                        <p:strVal val="visible"/>
                                      </p:to>
                                    </p:set>
                                    <p:animEffect transition="in" filter="blinds(horizontal)">
                                      <p:cBhvr>
                                        <p:cTn id="134" dur="500"/>
                                        <p:tgtEl>
                                          <p:spTgt spid="153645"/>
                                        </p:tgtEl>
                                      </p:cBhvr>
                                    </p:animEffect>
                                  </p:childTnLst>
                                </p:cTn>
                              </p:par>
                              <p:par>
                                <p:cTn id="135" presetID="3" presetClass="entr" presetSubtype="10" fill="hold" grpId="1" nodeType="withEffect">
                                  <p:stCondLst>
                                    <p:cond delay="0"/>
                                  </p:stCondLst>
                                  <p:childTnLst>
                                    <p:set>
                                      <p:cBhvr>
                                        <p:cTn id="136" dur="1" fill="hold">
                                          <p:stCondLst>
                                            <p:cond delay="0"/>
                                          </p:stCondLst>
                                        </p:cTn>
                                        <p:tgtEl>
                                          <p:spTgt spid="153644"/>
                                        </p:tgtEl>
                                        <p:attrNameLst>
                                          <p:attrName>style.visibility</p:attrName>
                                        </p:attrNameLst>
                                      </p:cBhvr>
                                      <p:to>
                                        <p:strVal val="visible"/>
                                      </p:to>
                                    </p:set>
                                    <p:animEffect transition="in" filter="blinds(horizontal)">
                                      <p:cBhvr>
                                        <p:cTn id="137" dur="500"/>
                                        <p:tgtEl>
                                          <p:spTgt spid="153644"/>
                                        </p:tgtEl>
                                      </p:cBhvr>
                                    </p:animEffect>
                                  </p:childTnLst>
                                </p:cTn>
                              </p:par>
                            </p:childTnLst>
                          </p:cTn>
                        </p:par>
                      </p:childTnLst>
                    </p:cTn>
                  </p:par>
                  <p:par>
                    <p:cTn id="138" fill="hold" nodeType="clickPar">
                      <p:stCondLst>
                        <p:cond delay="indefinite"/>
                      </p:stCondLst>
                      <p:childTnLst>
                        <p:par>
                          <p:cTn id="139" fill="hold" nodeType="withGroup">
                            <p:stCondLst>
                              <p:cond delay="0"/>
                            </p:stCondLst>
                            <p:childTnLst>
                              <p:par>
                                <p:cTn id="140" presetID="3" presetClass="entr" presetSubtype="10" fill="hold" grpId="0" nodeType="clickEffect">
                                  <p:stCondLst>
                                    <p:cond delay="0"/>
                                  </p:stCondLst>
                                  <p:childTnLst>
                                    <p:set>
                                      <p:cBhvr>
                                        <p:cTn id="141" dur="1" fill="hold">
                                          <p:stCondLst>
                                            <p:cond delay="0"/>
                                          </p:stCondLst>
                                        </p:cTn>
                                        <p:tgtEl>
                                          <p:spTgt spid="153680"/>
                                        </p:tgtEl>
                                        <p:attrNameLst>
                                          <p:attrName>style.visibility</p:attrName>
                                        </p:attrNameLst>
                                      </p:cBhvr>
                                      <p:to>
                                        <p:strVal val="visible"/>
                                      </p:to>
                                    </p:set>
                                    <p:animEffect transition="in" filter="blinds(horizontal)">
                                      <p:cBhvr>
                                        <p:cTn id="142" dur="500"/>
                                        <p:tgtEl>
                                          <p:spTgt spid="153680"/>
                                        </p:tgtEl>
                                      </p:cBhvr>
                                    </p:animEffect>
                                  </p:childTnLst>
                                </p:cTn>
                              </p:par>
                            </p:childTnLst>
                          </p:cTn>
                        </p:par>
                      </p:childTnLst>
                    </p:cTn>
                  </p:par>
                  <p:par>
                    <p:cTn id="143" fill="hold" nodeType="clickPar">
                      <p:stCondLst>
                        <p:cond delay="indefinite"/>
                      </p:stCondLst>
                      <p:childTnLst>
                        <p:par>
                          <p:cTn id="144" fill="hold" nodeType="withGroup">
                            <p:stCondLst>
                              <p:cond delay="0"/>
                            </p:stCondLst>
                            <p:childTnLst>
                              <p:par>
                                <p:cTn id="145" presetID="3" presetClass="entr" presetSubtype="10" fill="hold" nodeType="clickEffect">
                                  <p:stCondLst>
                                    <p:cond delay="0"/>
                                  </p:stCondLst>
                                  <p:childTnLst>
                                    <p:set>
                                      <p:cBhvr>
                                        <p:cTn id="146" dur="1" fill="hold">
                                          <p:stCondLst>
                                            <p:cond delay="0"/>
                                          </p:stCondLst>
                                        </p:cTn>
                                        <p:tgtEl>
                                          <p:spTgt spid="153682"/>
                                        </p:tgtEl>
                                        <p:attrNameLst>
                                          <p:attrName>style.visibility</p:attrName>
                                        </p:attrNameLst>
                                      </p:cBhvr>
                                      <p:to>
                                        <p:strVal val="visible"/>
                                      </p:to>
                                    </p:set>
                                    <p:animEffect transition="in" filter="blinds(horizontal)">
                                      <p:cBhvr>
                                        <p:cTn id="147" dur="500"/>
                                        <p:tgtEl>
                                          <p:spTgt spid="153682"/>
                                        </p:tgtEl>
                                      </p:cBhvr>
                                    </p:animEffect>
                                  </p:childTnLst>
                                </p:cTn>
                              </p:par>
                            </p:childTnLst>
                          </p:cTn>
                        </p:par>
                      </p:childTnLst>
                    </p:cTn>
                  </p:par>
                  <p:par>
                    <p:cTn id="148" fill="hold" nodeType="clickPar">
                      <p:stCondLst>
                        <p:cond delay="indefinite"/>
                      </p:stCondLst>
                      <p:childTnLst>
                        <p:par>
                          <p:cTn id="149" fill="hold" nodeType="withGroup">
                            <p:stCondLst>
                              <p:cond delay="0"/>
                            </p:stCondLst>
                            <p:childTnLst>
                              <p:par>
                                <p:cTn id="150" presetID="3" presetClass="entr" presetSubtype="10" fill="hold" grpId="0" nodeType="clickEffect">
                                  <p:stCondLst>
                                    <p:cond delay="0"/>
                                  </p:stCondLst>
                                  <p:childTnLst>
                                    <p:set>
                                      <p:cBhvr>
                                        <p:cTn id="151" dur="1" fill="hold">
                                          <p:stCondLst>
                                            <p:cond delay="0"/>
                                          </p:stCondLst>
                                        </p:cTn>
                                        <p:tgtEl>
                                          <p:spTgt spid="153681"/>
                                        </p:tgtEl>
                                        <p:attrNameLst>
                                          <p:attrName>style.visibility</p:attrName>
                                        </p:attrNameLst>
                                      </p:cBhvr>
                                      <p:to>
                                        <p:strVal val="visible"/>
                                      </p:to>
                                    </p:set>
                                    <p:animEffect transition="in" filter="blinds(horizontal)">
                                      <p:cBhvr>
                                        <p:cTn id="152" dur="500"/>
                                        <p:tgtEl>
                                          <p:spTgt spid="153681"/>
                                        </p:tgtEl>
                                      </p:cBhvr>
                                    </p:animEffect>
                                  </p:childTnLst>
                                </p:cTn>
                              </p:par>
                            </p:childTnLst>
                          </p:cTn>
                        </p:par>
                      </p:childTnLst>
                    </p:cTn>
                  </p:par>
                  <p:par>
                    <p:cTn id="153" fill="hold" nodeType="clickPar">
                      <p:stCondLst>
                        <p:cond delay="indefinite"/>
                      </p:stCondLst>
                      <p:childTnLst>
                        <p:par>
                          <p:cTn id="154" fill="hold" nodeType="withGroup">
                            <p:stCondLst>
                              <p:cond delay="0"/>
                            </p:stCondLst>
                            <p:childTnLst>
                              <p:par>
                                <p:cTn id="155" presetID="3" presetClass="entr" presetSubtype="10" fill="hold" nodeType="clickEffect">
                                  <p:stCondLst>
                                    <p:cond delay="0"/>
                                  </p:stCondLst>
                                  <p:childTnLst>
                                    <p:set>
                                      <p:cBhvr>
                                        <p:cTn id="156" dur="1" fill="hold">
                                          <p:stCondLst>
                                            <p:cond delay="0"/>
                                          </p:stCondLst>
                                        </p:cTn>
                                        <p:tgtEl>
                                          <p:spTgt spid="153694"/>
                                        </p:tgtEl>
                                        <p:attrNameLst>
                                          <p:attrName>style.visibility</p:attrName>
                                        </p:attrNameLst>
                                      </p:cBhvr>
                                      <p:to>
                                        <p:strVal val="visible"/>
                                      </p:to>
                                    </p:set>
                                    <p:animEffect transition="in" filter="blinds(horizontal)">
                                      <p:cBhvr>
                                        <p:cTn id="157" dur="500"/>
                                        <p:tgtEl>
                                          <p:spTgt spid="153694"/>
                                        </p:tgtEl>
                                      </p:cBhvr>
                                    </p:animEffect>
                                  </p:childTnLst>
                                </p:cTn>
                              </p:par>
                              <p:par>
                                <p:cTn id="158" presetID="3" presetClass="entr" presetSubtype="10" fill="hold" grpId="0" nodeType="withEffect">
                                  <p:stCondLst>
                                    <p:cond delay="0"/>
                                  </p:stCondLst>
                                  <p:childTnLst>
                                    <p:set>
                                      <p:cBhvr>
                                        <p:cTn id="159" dur="1" fill="hold">
                                          <p:stCondLst>
                                            <p:cond delay="0"/>
                                          </p:stCondLst>
                                        </p:cTn>
                                        <p:tgtEl>
                                          <p:spTgt spid="153695"/>
                                        </p:tgtEl>
                                        <p:attrNameLst>
                                          <p:attrName>style.visibility</p:attrName>
                                        </p:attrNameLst>
                                      </p:cBhvr>
                                      <p:to>
                                        <p:strVal val="visible"/>
                                      </p:to>
                                    </p:set>
                                    <p:animEffect transition="in" filter="blinds(horizontal)">
                                      <p:cBhvr>
                                        <p:cTn id="160" dur="500"/>
                                        <p:tgtEl>
                                          <p:spTgt spid="153695"/>
                                        </p:tgtEl>
                                      </p:cBhvr>
                                    </p:animEffect>
                                  </p:childTnLst>
                                </p:cTn>
                              </p:par>
                              <p:par>
                                <p:cTn id="161" presetID="3" presetClass="entr" presetSubtype="10" fill="hold" grpId="1" nodeType="withEffect">
                                  <p:stCondLst>
                                    <p:cond delay="0"/>
                                  </p:stCondLst>
                                  <p:childTnLst>
                                    <p:set>
                                      <p:cBhvr>
                                        <p:cTn id="162" dur="1" fill="hold">
                                          <p:stCondLst>
                                            <p:cond delay="0"/>
                                          </p:stCondLst>
                                        </p:cTn>
                                        <p:tgtEl>
                                          <p:spTgt spid="153653"/>
                                        </p:tgtEl>
                                        <p:attrNameLst>
                                          <p:attrName>style.visibility</p:attrName>
                                        </p:attrNameLst>
                                      </p:cBhvr>
                                      <p:to>
                                        <p:strVal val="visible"/>
                                      </p:to>
                                    </p:set>
                                    <p:animEffect transition="in" filter="blinds(horizontal)">
                                      <p:cBhvr>
                                        <p:cTn id="163" dur="500"/>
                                        <p:tgtEl>
                                          <p:spTgt spid="153653"/>
                                        </p:tgtEl>
                                      </p:cBhvr>
                                    </p:animEffect>
                                  </p:childTnLst>
                                </p:cTn>
                              </p:par>
                            </p:childTnLst>
                          </p:cTn>
                        </p:par>
                      </p:childTnLst>
                    </p:cTn>
                  </p:par>
                  <p:par>
                    <p:cTn id="164" fill="hold" nodeType="clickPar">
                      <p:stCondLst>
                        <p:cond delay="indefinite"/>
                      </p:stCondLst>
                      <p:childTnLst>
                        <p:par>
                          <p:cTn id="165" fill="hold" nodeType="withGroup">
                            <p:stCondLst>
                              <p:cond delay="0"/>
                            </p:stCondLst>
                            <p:childTnLst>
                              <p:par>
                                <p:cTn id="166" presetID="3" presetClass="entr" presetSubtype="10" fill="hold" grpId="0" nodeType="clickEffect">
                                  <p:stCondLst>
                                    <p:cond delay="0"/>
                                  </p:stCondLst>
                                  <p:childTnLst>
                                    <p:set>
                                      <p:cBhvr>
                                        <p:cTn id="167" dur="1" fill="hold">
                                          <p:stCondLst>
                                            <p:cond delay="0"/>
                                          </p:stCondLst>
                                        </p:cTn>
                                        <p:tgtEl>
                                          <p:spTgt spid="153687"/>
                                        </p:tgtEl>
                                        <p:attrNameLst>
                                          <p:attrName>style.visibility</p:attrName>
                                        </p:attrNameLst>
                                      </p:cBhvr>
                                      <p:to>
                                        <p:strVal val="visible"/>
                                      </p:to>
                                    </p:set>
                                    <p:animEffect transition="in" filter="blinds(horizontal)">
                                      <p:cBhvr>
                                        <p:cTn id="168" dur="500"/>
                                        <p:tgtEl>
                                          <p:spTgt spid="153687"/>
                                        </p:tgtEl>
                                      </p:cBhvr>
                                    </p:animEffect>
                                  </p:childTnLst>
                                </p:cTn>
                              </p:par>
                            </p:childTnLst>
                          </p:cTn>
                        </p:par>
                      </p:childTnLst>
                    </p:cTn>
                  </p:par>
                  <p:par>
                    <p:cTn id="169" fill="hold" nodeType="clickPar">
                      <p:stCondLst>
                        <p:cond delay="indefinite"/>
                      </p:stCondLst>
                      <p:childTnLst>
                        <p:par>
                          <p:cTn id="170" fill="hold" nodeType="withGroup">
                            <p:stCondLst>
                              <p:cond delay="0"/>
                            </p:stCondLst>
                            <p:childTnLst>
                              <p:par>
                                <p:cTn id="171" presetID="3" presetClass="entr" presetSubtype="10" fill="hold" nodeType="clickEffect">
                                  <p:stCondLst>
                                    <p:cond delay="0"/>
                                  </p:stCondLst>
                                  <p:childTnLst>
                                    <p:set>
                                      <p:cBhvr>
                                        <p:cTn id="172" dur="1" fill="hold">
                                          <p:stCondLst>
                                            <p:cond delay="0"/>
                                          </p:stCondLst>
                                        </p:cTn>
                                        <p:tgtEl>
                                          <p:spTgt spid="153689"/>
                                        </p:tgtEl>
                                        <p:attrNameLst>
                                          <p:attrName>style.visibility</p:attrName>
                                        </p:attrNameLst>
                                      </p:cBhvr>
                                      <p:to>
                                        <p:strVal val="visible"/>
                                      </p:to>
                                    </p:set>
                                    <p:animEffect transition="in" filter="blinds(horizontal)">
                                      <p:cBhvr>
                                        <p:cTn id="173" dur="500"/>
                                        <p:tgtEl>
                                          <p:spTgt spid="153689"/>
                                        </p:tgtEl>
                                      </p:cBhvr>
                                    </p:animEffect>
                                  </p:childTnLst>
                                </p:cTn>
                              </p:par>
                            </p:childTnLst>
                          </p:cTn>
                        </p:par>
                      </p:childTnLst>
                    </p:cTn>
                  </p:par>
                  <p:par>
                    <p:cTn id="174" fill="hold" nodeType="clickPar">
                      <p:stCondLst>
                        <p:cond delay="indefinite"/>
                      </p:stCondLst>
                      <p:childTnLst>
                        <p:par>
                          <p:cTn id="175" fill="hold" nodeType="withGroup">
                            <p:stCondLst>
                              <p:cond delay="0"/>
                            </p:stCondLst>
                            <p:childTnLst>
                              <p:par>
                                <p:cTn id="176" presetID="3" presetClass="entr" presetSubtype="10" fill="hold" grpId="0" nodeType="clickEffect">
                                  <p:stCondLst>
                                    <p:cond delay="0"/>
                                  </p:stCondLst>
                                  <p:childTnLst>
                                    <p:set>
                                      <p:cBhvr>
                                        <p:cTn id="177" dur="1" fill="hold">
                                          <p:stCondLst>
                                            <p:cond delay="0"/>
                                          </p:stCondLst>
                                        </p:cTn>
                                        <p:tgtEl>
                                          <p:spTgt spid="153688"/>
                                        </p:tgtEl>
                                        <p:attrNameLst>
                                          <p:attrName>style.visibility</p:attrName>
                                        </p:attrNameLst>
                                      </p:cBhvr>
                                      <p:to>
                                        <p:strVal val="visible"/>
                                      </p:to>
                                    </p:set>
                                    <p:animEffect transition="in" filter="blinds(horizontal)">
                                      <p:cBhvr>
                                        <p:cTn id="178" dur="500"/>
                                        <p:tgtEl>
                                          <p:spTgt spid="153688"/>
                                        </p:tgtEl>
                                      </p:cBhvr>
                                    </p:animEffect>
                                  </p:childTnLst>
                                </p:cTn>
                              </p:par>
                            </p:childTnLst>
                          </p:cTn>
                        </p:par>
                      </p:childTnLst>
                    </p:cTn>
                  </p:par>
                  <p:par>
                    <p:cTn id="179" fill="hold" nodeType="clickPar">
                      <p:stCondLst>
                        <p:cond delay="indefinite"/>
                      </p:stCondLst>
                      <p:childTnLst>
                        <p:par>
                          <p:cTn id="180" fill="hold" nodeType="withGroup">
                            <p:stCondLst>
                              <p:cond delay="0"/>
                            </p:stCondLst>
                            <p:childTnLst>
                              <p:par>
                                <p:cTn id="181" presetID="3" presetClass="entr" presetSubtype="10" fill="hold" grpId="1" nodeType="clickEffect">
                                  <p:stCondLst>
                                    <p:cond delay="0"/>
                                  </p:stCondLst>
                                  <p:childTnLst>
                                    <p:set>
                                      <p:cBhvr>
                                        <p:cTn id="182" dur="1" fill="hold">
                                          <p:stCondLst>
                                            <p:cond delay="0"/>
                                          </p:stCondLst>
                                        </p:cTn>
                                        <p:tgtEl>
                                          <p:spTgt spid="153665"/>
                                        </p:tgtEl>
                                        <p:attrNameLst>
                                          <p:attrName>style.visibility</p:attrName>
                                        </p:attrNameLst>
                                      </p:cBhvr>
                                      <p:to>
                                        <p:strVal val="visible"/>
                                      </p:to>
                                    </p:set>
                                    <p:animEffect transition="in" filter="blinds(horizontal)">
                                      <p:cBhvr>
                                        <p:cTn id="183" dur="500"/>
                                        <p:tgtEl>
                                          <p:spTgt spid="153665"/>
                                        </p:tgtEl>
                                      </p:cBhvr>
                                    </p:animEffect>
                                  </p:childTnLst>
                                </p:cTn>
                              </p:par>
                              <p:par>
                                <p:cTn id="184" presetID="3" presetClass="entr" presetSubtype="10" fill="hold" nodeType="withEffect">
                                  <p:stCondLst>
                                    <p:cond delay="0"/>
                                  </p:stCondLst>
                                  <p:childTnLst>
                                    <p:set>
                                      <p:cBhvr>
                                        <p:cTn id="185" dur="1" fill="hold">
                                          <p:stCondLst>
                                            <p:cond delay="0"/>
                                          </p:stCondLst>
                                        </p:cTn>
                                        <p:tgtEl>
                                          <p:spTgt spid="153664"/>
                                        </p:tgtEl>
                                        <p:attrNameLst>
                                          <p:attrName>style.visibility</p:attrName>
                                        </p:attrNameLst>
                                      </p:cBhvr>
                                      <p:to>
                                        <p:strVal val="visible"/>
                                      </p:to>
                                    </p:set>
                                    <p:animEffect transition="in" filter="blinds(horizontal)">
                                      <p:cBhvr>
                                        <p:cTn id="186" dur="500"/>
                                        <p:tgtEl>
                                          <p:spTgt spid="153664"/>
                                        </p:tgtEl>
                                      </p:cBhvr>
                                    </p:animEffect>
                                  </p:childTnLst>
                                </p:cTn>
                              </p:par>
                              <p:par>
                                <p:cTn id="187" presetID="3" presetClass="entr" presetSubtype="10" fill="hold" grpId="1" nodeType="withEffect">
                                  <p:stCondLst>
                                    <p:cond delay="0"/>
                                  </p:stCondLst>
                                  <p:childTnLst>
                                    <p:set>
                                      <p:cBhvr>
                                        <p:cTn id="188" dur="1" fill="hold">
                                          <p:stCondLst>
                                            <p:cond delay="0"/>
                                          </p:stCondLst>
                                        </p:cTn>
                                        <p:tgtEl>
                                          <p:spTgt spid="153663"/>
                                        </p:tgtEl>
                                        <p:attrNameLst>
                                          <p:attrName>style.visibility</p:attrName>
                                        </p:attrNameLst>
                                      </p:cBhvr>
                                      <p:to>
                                        <p:strVal val="visible"/>
                                      </p:to>
                                    </p:set>
                                    <p:animEffect transition="in" filter="blinds(horizontal)">
                                      <p:cBhvr>
                                        <p:cTn id="189" dur="500"/>
                                        <p:tgtEl>
                                          <p:spTgt spid="153663"/>
                                        </p:tgtEl>
                                      </p:cBhvr>
                                    </p:animEffect>
                                  </p:childTnLst>
                                </p:cTn>
                              </p:par>
                            </p:childTnLst>
                          </p:cTn>
                        </p:par>
                      </p:childTnLst>
                    </p:cTn>
                  </p:par>
                  <p:par>
                    <p:cTn id="190" fill="hold" nodeType="clickPar">
                      <p:stCondLst>
                        <p:cond delay="indefinite"/>
                      </p:stCondLst>
                      <p:childTnLst>
                        <p:par>
                          <p:cTn id="191" fill="hold" nodeType="withGroup">
                            <p:stCondLst>
                              <p:cond delay="0"/>
                            </p:stCondLst>
                            <p:childTnLst>
                              <p:par>
                                <p:cTn id="192" presetID="3" presetClass="entr" presetSubtype="10" fill="hold" nodeType="clickEffect">
                                  <p:stCondLst>
                                    <p:cond delay="0"/>
                                  </p:stCondLst>
                                  <p:childTnLst>
                                    <p:set>
                                      <p:cBhvr>
                                        <p:cTn id="193" dur="1" fill="hold">
                                          <p:stCondLst>
                                            <p:cond delay="0"/>
                                          </p:stCondLst>
                                        </p:cTn>
                                        <p:tgtEl>
                                          <p:spTgt spid="153696"/>
                                        </p:tgtEl>
                                        <p:attrNameLst>
                                          <p:attrName>style.visibility</p:attrName>
                                        </p:attrNameLst>
                                      </p:cBhvr>
                                      <p:to>
                                        <p:strVal val="visible"/>
                                      </p:to>
                                    </p:set>
                                    <p:animEffect transition="in" filter="blinds(horizontal)">
                                      <p:cBhvr>
                                        <p:cTn id="194" dur="500"/>
                                        <p:tgtEl>
                                          <p:spTgt spid="1536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8" grpId="0" animBg="1"/>
      <p:bldP spid="153639" grpId="0"/>
      <p:bldP spid="153641" grpId="0" animBg="1"/>
      <p:bldP spid="153641" grpId="1" animBg="1"/>
      <p:bldP spid="153642" grpId="0"/>
      <p:bldP spid="153643" grpId="0"/>
      <p:bldP spid="153644" grpId="0" animBg="1"/>
      <p:bldP spid="153644" grpId="1" animBg="1"/>
      <p:bldP spid="153646" grpId="0"/>
      <p:bldP spid="153646" grpId="1"/>
      <p:bldP spid="153652" grpId="0"/>
      <p:bldP spid="153653" grpId="0" animBg="1"/>
      <p:bldP spid="153653" grpId="1" animBg="1"/>
      <p:bldP spid="153655" grpId="0"/>
      <p:bldP spid="153656" grpId="0"/>
      <p:bldP spid="153662" grpId="0"/>
      <p:bldP spid="153663" grpId="0" animBg="1"/>
      <p:bldP spid="153663" grpId="1" animBg="1"/>
      <p:bldP spid="153665" grpId="0"/>
      <p:bldP spid="153665" grpId="1"/>
      <p:bldP spid="153666" grpId="0"/>
      <p:bldP spid="153672" grpId="0"/>
      <p:bldP spid="153673" grpId="0"/>
      <p:bldP spid="153674" grpId="0"/>
      <p:bldP spid="153680" grpId="0"/>
      <p:bldP spid="153681" grpId="0"/>
      <p:bldP spid="153687" grpId="0"/>
      <p:bldP spid="153688" grpId="0"/>
      <p:bldP spid="15369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灯片编号占位符 3"/>
          <p:cNvSpPr>
            <a:spLocks noGrp="1"/>
          </p:cNvSpPr>
          <p:nvPr>
            <p:ph type="sldNum" sz="quarter" idx="12"/>
          </p:nvPr>
        </p:nvSpPr>
        <p:spPr/>
        <p:txBody>
          <a:bodyPr/>
          <a:lstStyle/>
          <a:p>
            <a:fld id="{17ECF8AB-D625-4809-9EF1-65C188EFC5E1}" type="slidenum">
              <a:rPr lang="zh-CN" altLang="en-US"/>
              <a:pPr/>
              <a:t>33</a:t>
            </a:fld>
            <a:endParaRPr lang="en-US" altLang="zh-CN"/>
          </a:p>
        </p:txBody>
      </p:sp>
      <p:sp>
        <p:nvSpPr>
          <p:cNvPr id="51203" name="Rectangle 3"/>
          <p:cNvSpPr>
            <a:spLocks noChangeArrowheads="1"/>
          </p:cNvSpPr>
          <p:nvPr/>
        </p:nvSpPr>
        <p:spPr bwMode="auto">
          <a:xfrm>
            <a:off x="1803400" y="2109788"/>
            <a:ext cx="8445500"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10000"/>
              </a:lnSpc>
            </a:pPr>
            <a:r>
              <a:rPr lang="zh-CN" altLang="en-US" sz="2400" b="1">
                <a:latin typeface="Times New Roman" panose="02020603050405020304" pitchFamily="18" charset="0"/>
                <a:ea typeface="楷体_GB2312" pitchFamily="49" charset="-122"/>
              </a:rPr>
              <a:t>对于一个右线性文法</a:t>
            </a:r>
            <a:r>
              <a:rPr lang="en-US" altLang="zh-CN" sz="2400" b="1">
                <a:latin typeface="Times New Roman" panose="02020603050405020304" pitchFamily="18" charset="0"/>
                <a:ea typeface="楷体_GB2312" pitchFamily="49" charset="-122"/>
              </a:rPr>
              <a:t>G[E] </a:t>
            </a:r>
            <a:r>
              <a:rPr lang="zh-CN" altLang="en-US" sz="2400" b="1">
                <a:latin typeface="Times New Roman" panose="02020603050405020304" pitchFamily="18" charset="0"/>
                <a:ea typeface="楷体_GB2312" pitchFamily="49" charset="-122"/>
              </a:rPr>
              <a:t>：</a:t>
            </a:r>
          </a:p>
          <a:p>
            <a:pPr>
              <a:lnSpc>
                <a:spcPct val="110000"/>
              </a:lnSpc>
            </a:pPr>
            <a:r>
              <a:rPr lang="zh-CN" altLang="en-US" sz="2400" b="1">
                <a:latin typeface="Times New Roman" panose="02020603050405020304" pitchFamily="18" charset="0"/>
                <a:ea typeface="楷体_GB2312" pitchFamily="49" charset="-122"/>
              </a:rPr>
              <a:t>          </a:t>
            </a:r>
            <a:r>
              <a:rPr lang="en-US" altLang="zh-CN" sz="2400" b="1">
                <a:latin typeface="Times New Roman" panose="02020603050405020304" pitchFamily="18" charset="0"/>
                <a:ea typeface="楷体_GB2312" pitchFamily="49" charset="-122"/>
              </a:rPr>
              <a:t>U ∷=a   </a:t>
            </a:r>
            <a:r>
              <a:rPr lang="zh-CN" altLang="en-US" sz="2400" b="1">
                <a:latin typeface="Times New Roman" panose="02020603050405020304" pitchFamily="18" charset="0"/>
                <a:ea typeface="楷体_GB2312" pitchFamily="49" charset="-122"/>
              </a:rPr>
              <a:t>或  </a:t>
            </a:r>
            <a:r>
              <a:rPr lang="en-US" altLang="zh-CN" sz="2400" b="1">
                <a:latin typeface="Times New Roman" panose="02020603050405020304" pitchFamily="18" charset="0"/>
                <a:ea typeface="楷体_GB2312" pitchFamily="49" charset="-122"/>
              </a:rPr>
              <a:t>U∷=aB              U, B∈V</a:t>
            </a:r>
            <a:r>
              <a:rPr lang="en-US" altLang="zh-CN" sz="2400" b="1" baseline="-25000">
                <a:latin typeface="Times New Roman" panose="02020603050405020304" pitchFamily="18" charset="0"/>
                <a:ea typeface="楷体_GB2312" pitchFamily="49" charset="-122"/>
              </a:rPr>
              <a:t>N</a:t>
            </a:r>
            <a:r>
              <a:rPr lang="en-US" altLang="zh-CN" sz="2400" b="1">
                <a:latin typeface="Times New Roman" panose="02020603050405020304" pitchFamily="18" charset="0"/>
                <a:ea typeface="楷体_GB2312" pitchFamily="49" charset="-122"/>
              </a:rPr>
              <a:t> </a:t>
            </a:r>
            <a:r>
              <a:rPr lang="zh-CN" altLang="en-US" sz="2400" b="1">
                <a:latin typeface="Times New Roman" panose="02020603050405020304" pitchFamily="18" charset="0"/>
                <a:ea typeface="楷体_GB2312" pitchFamily="49" charset="-122"/>
              </a:rPr>
              <a:t>，</a:t>
            </a:r>
            <a:r>
              <a:rPr lang="en-US" altLang="zh-CN" sz="2400" b="1">
                <a:latin typeface="Times New Roman" panose="02020603050405020304" pitchFamily="18" charset="0"/>
                <a:ea typeface="楷体_GB2312" pitchFamily="49" charset="-122"/>
              </a:rPr>
              <a:t>a∈V</a:t>
            </a:r>
            <a:r>
              <a:rPr lang="en-US" altLang="zh-CN" sz="2400" b="1" baseline="-25000">
                <a:latin typeface="Times New Roman" panose="02020603050405020304" pitchFamily="18" charset="0"/>
                <a:ea typeface="楷体_GB2312" pitchFamily="49" charset="-122"/>
              </a:rPr>
              <a:t>T</a:t>
            </a:r>
          </a:p>
          <a:p>
            <a:pPr>
              <a:lnSpc>
                <a:spcPct val="110000"/>
              </a:lnSpc>
            </a:pPr>
            <a:r>
              <a:rPr lang="zh-CN" altLang="en-US" sz="2400" b="1">
                <a:latin typeface="Times New Roman" panose="02020603050405020304" pitchFamily="18" charset="0"/>
                <a:ea typeface="楷体_GB2312" pitchFamily="49" charset="-122"/>
              </a:rPr>
              <a:t>（</a:t>
            </a:r>
            <a:r>
              <a:rPr lang="en-US" altLang="zh-CN" sz="2400" b="1">
                <a:latin typeface="Times New Roman" panose="02020603050405020304" pitchFamily="18" charset="0"/>
                <a:ea typeface="楷体_GB2312" pitchFamily="49" charset="-122"/>
              </a:rPr>
              <a:t>1</a:t>
            </a:r>
            <a:r>
              <a:rPr lang="zh-CN" altLang="en-US" sz="2400" b="1">
                <a:latin typeface="Times New Roman" panose="02020603050405020304" pitchFamily="18" charset="0"/>
                <a:ea typeface="楷体_GB2312" pitchFamily="49" charset="-122"/>
              </a:rPr>
              <a:t>）设一个终止状态</a:t>
            </a:r>
            <a:r>
              <a:rPr lang="en-US" altLang="zh-CN" sz="2400" b="1">
                <a:latin typeface="Times New Roman" panose="02020603050405020304" pitchFamily="18" charset="0"/>
                <a:ea typeface="楷体_GB2312" pitchFamily="49" charset="-122"/>
              </a:rPr>
              <a:t>Q</a:t>
            </a:r>
            <a:r>
              <a:rPr lang="zh-CN" altLang="en-US" sz="2400" b="1">
                <a:latin typeface="Times New Roman" panose="02020603050405020304" pitchFamily="18" charset="0"/>
                <a:ea typeface="楷体_GB2312" pitchFamily="49" charset="-122"/>
              </a:rPr>
              <a:t>，</a:t>
            </a:r>
            <a:r>
              <a:rPr lang="en-US" altLang="zh-CN" sz="2400" b="1">
                <a:latin typeface="Times New Roman" panose="02020603050405020304" pitchFamily="18" charset="0"/>
                <a:ea typeface="楷体_GB2312" pitchFamily="49" charset="-122"/>
              </a:rPr>
              <a:t>Q∈V</a:t>
            </a:r>
            <a:r>
              <a:rPr lang="en-US" altLang="zh-CN" sz="2400" b="1" baseline="-25000">
                <a:latin typeface="Times New Roman" panose="02020603050405020304" pitchFamily="18" charset="0"/>
                <a:ea typeface="楷体_GB2312" pitchFamily="49" charset="-122"/>
              </a:rPr>
              <a:t>N</a:t>
            </a:r>
            <a:r>
              <a:rPr lang="en-US" altLang="zh-CN" sz="2400" b="1">
                <a:latin typeface="Times New Roman" panose="02020603050405020304" pitchFamily="18" charset="0"/>
                <a:ea typeface="楷体_GB2312" pitchFamily="49" charset="-122"/>
              </a:rPr>
              <a:t> </a:t>
            </a:r>
          </a:p>
          <a:p>
            <a:pPr>
              <a:lnSpc>
                <a:spcPct val="110000"/>
              </a:lnSpc>
            </a:pPr>
            <a:r>
              <a:rPr lang="zh-CN" altLang="en-US" sz="2400" b="1">
                <a:latin typeface="Times New Roman" panose="02020603050405020304" pitchFamily="18" charset="0"/>
                <a:ea typeface="楷体_GB2312" pitchFamily="49" charset="-122"/>
              </a:rPr>
              <a:t>（</a:t>
            </a:r>
            <a:r>
              <a:rPr lang="en-US" altLang="zh-CN" sz="2400" b="1">
                <a:latin typeface="Times New Roman" panose="02020603050405020304" pitchFamily="18" charset="0"/>
                <a:ea typeface="楷体_GB2312" pitchFamily="49" charset="-122"/>
              </a:rPr>
              <a:t>2</a:t>
            </a:r>
            <a:r>
              <a:rPr lang="zh-CN" altLang="en-US" sz="2400" b="1">
                <a:latin typeface="Times New Roman" panose="02020603050405020304" pitchFamily="18" charset="0"/>
                <a:ea typeface="楷体_GB2312" pitchFamily="49" charset="-122"/>
              </a:rPr>
              <a:t>）对Ｇ中每一条形如</a:t>
            </a:r>
            <a:r>
              <a:rPr lang="en-US" altLang="zh-CN" sz="2400" b="1">
                <a:latin typeface="Times New Roman" panose="02020603050405020304" pitchFamily="18" charset="0"/>
                <a:ea typeface="楷体_GB2312" pitchFamily="49" charset="-122"/>
              </a:rPr>
              <a:t>U∷</a:t>
            </a:r>
            <a:r>
              <a:rPr lang="zh-CN" altLang="en-US" sz="2400" b="1">
                <a:latin typeface="Times New Roman" panose="02020603050405020304" pitchFamily="18" charset="0"/>
                <a:ea typeface="楷体_GB2312" pitchFamily="49" charset="-122"/>
              </a:rPr>
              <a:t>＝</a:t>
            </a:r>
            <a:r>
              <a:rPr lang="en-US" altLang="zh-CN" sz="2400" b="1">
                <a:latin typeface="Times New Roman" panose="02020603050405020304" pitchFamily="18" charset="0"/>
                <a:ea typeface="楷体_GB2312" pitchFamily="49" charset="-122"/>
              </a:rPr>
              <a:t>aB</a:t>
            </a:r>
            <a:r>
              <a:rPr lang="zh-CN" altLang="en-US" sz="2400" b="1">
                <a:latin typeface="Times New Roman" panose="02020603050405020304" pitchFamily="18" charset="0"/>
                <a:ea typeface="楷体_GB2312" pitchFamily="49" charset="-122"/>
              </a:rPr>
              <a:t>的文法规则，则从状态</a:t>
            </a:r>
            <a:r>
              <a:rPr lang="en-US" altLang="zh-CN" sz="2400" b="1">
                <a:latin typeface="Times New Roman" panose="02020603050405020304" pitchFamily="18" charset="0"/>
                <a:ea typeface="楷体_GB2312" pitchFamily="49" charset="-122"/>
              </a:rPr>
              <a:t>U</a:t>
            </a:r>
            <a:r>
              <a:rPr lang="zh-CN" altLang="en-US" sz="2400" b="1">
                <a:latin typeface="Times New Roman" panose="02020603050405020304" pitchFamily="18" charset="0"/>
                <a:ea typeface="楷体_GB2312" pitchFamily="49" charset="-122"/>
              </a:rPr>
              <a:t>向</a:t>
            </a:r>
          </a:p>
          <a:p>
            <a:pPr>
              <a:lnSpc>
                <a:spcPct val="110000"/>
              </a:lnSpc>
            </a:pPr>
            <a:r>
              <a:rPr lang="zh-CN" altLang="en-US" sz="2400" b="1">
                <a:latin typeface="Times New Roman" panose="02020603050405020304" pitchFamily="18" charset="0"/>
                <a:ea typeface="楷体_GB2312" pitchFamily="49" charset="-122"/>
              </a:rPr>
              <a:t>          状态Ｂ引一条箭弧线并标记符号</a:t>
            </a:r>
            <a:r>
              <a:rPr lang="en-US" altLang="zh-CN" sz="2400" b="1">
                <a:latin typeface="Times New Roman" panose="02020603050405020304" pitchFamily="18" charset="0"/>
                <a:ea typeface="楷体_GB2312" pitchFamily="49" charset="-122"/>
              </a:rPr>
              <a:t>a </a:t>
            </a:r>
            <a:r>
              <a:rPr lang="zh-CN" altLang="en-US" sz="2400" b="1">
                <a:latin typeface="Times New Roman" panose="02020603050405020304" pitchFamily="18" charset="0"/>
                <a:ea typeface="楷体_GB2312" pitchFamily="49" charset="-122"/>
              </a:rPr>
              <a:t>。</a:t>
            </a:r>
          </a:p>
        </p:txBody>
      </p:sp>
      <p:sp>
        <p:nvSpPr>
          <p:cNvPr id="51205" name="Oval 5"/>
          <p:cNvSpPr>
            <a:spLocks noChangeArrowheads="1"/>
          </p:cNvSpPr>
          <p:nvPr/>
        </p:nvSpPr>
        <p:spPr bwMode="auto">
          <a:xfrm>
            <a:off x="4127500" y="5930900"/>
            <a:ext cx="1270000" cy="546100"/>
          </a:xfrm>
          <a:prstGeom prst="ellipse">
            <a:avLst/>
          </a:pr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latin typeface="Times New Roman" panose="02020603050405020304" pitchFamily="18" charset="0"/>
              </a:rPr>
              <a:t>U</a:t>
            </a:r>
          </a:p>
        </p:txBody>
      </p:sp>
      <p:sp>
        <p:nvSpPr>
          <p:cNvPr id="51206" name="Oval 6"/>
          <p:cNvSpPr>
            <a:spLocks noChangeArrowheads="1"/>
          </p:cNvSpPr>
          <p:nvPr/>
        </p:nvSpPr>
        <p:spPr bwMode="auto">
          <a:xfrm>
            <a:off x="6502400" y="5956300"/>
            <a:ext cx="1270000" cy="546100"/>
          </a:xfrm>
          <a:prstGeom prst="ellipse">
            <a:avLst/>
          </a:pr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latin typeface="Times New Roman" panose="02020603050405020304" pitchFamily="18" charset="0"/>
              </a:rPr>
              <a:t>Q</a:t>
            </a:r>
          </a:p>
        </p:txBody>
      </p:sp>
      <p:sp>
        <p:nvSpPr>
          <p:cNvPr id="51207" name="Line 7"/>
          <p:cNvSpPr>
            <a:spLocks noChangeShapeType="1"/>
          </p:cNvSpPr>
          <p:nvPr/>
        </p:nvSpPr>
        <p:spPr bwMode="auto">
          <a:xfrm>
            <a:off x="5397500" y="6197600"/>
            <a:ext cx="10922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08" name="Text Box 8"/>
          <p:cNvSpPr txBox="1">
            <a:spLocks noChangeArrowheads="1"/>
          </p:cNvSpPr>
          <p:nvPr/>
        </p:nvSpPr>
        <p:spPr bwMode="auto">
          <a:xfrm>
            <a:off x="5676900" y="5689601"/>
            <a:ext cx="4826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effectLst>
                  <a:outerShdw blurRad="38100" dist="38100" dir="2700000" algn="tl">
                    <a:srgbClr val="000000"/>
                  </a:outerShdw>
                </a:effectLst>
                <a:latin typeface="Times New Roman" panose="02020603050405020304" pitchFamily="18" charset="0"/>
              </a:rPr>
              <a:t>a</a:t>
            </a:r>
          </a:p>
        </p:txBody>
      </p:sp>
      <p:sp>
        <p:nvSpPr>
          <p:cNvPr id="51209" name="Oval 9"/>
          <p:cNvSpPr>
            <a:spLocks noChangeArrowheads="1"/>
          </p:cNvSpPr>
          <p:nvPr/>
        </p:nvSpPr>
        <p:spPr bwMode="auto">
          <a:xfrm>
            <a:off x="6769100" y="6013451"/>
            <a:ext cx="768350" cy="404813"/>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1212" name="Oval 12"/>
          <p:cNvSpPr>
            <a:spLocks noChangeArrowheads="1"/>
          </p:cNvSpPr>
          <p:nvPr/>
        </p:nvSpPr>
        <p:spPr bwMode="auto">
          <a:xfrm>
            <a:off x="4114800" y="4349750"/>
            <a:ext cx="1270000" cy="546100"/>
          </a:xfrm>
          <a:prstGeom prst="ellipse">
            <a:avLst/>
          </a:pr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latin typeface="Times New Roman" panose="02020603050405020304" pitchFamily="18" charset="0"/>
              </a:rPr>
              <a:t>U</a:t>
            </a:r>
          </a:p>
        </p:txBody>
      </p:sp>
      <p:sp>
        <p:nvSpPr>
          <p:cNvPr id="51213" name="Oval 13"/>
          <p:cNvSpPr>
            <a:spLocks noChangeArrowheads="1"/>
          </p:cNvSpPr>
          <p:nvPr/>
        </p:nvSpPr>
        <p:spPr bwMode="auto">
          <a:xfrm>
            <a:off x="6489700" y="4375150"/>
            <a:ext cx="1270000" cy="546100"/>
          </a:xfrm>
          <a:prstGeom prst="ellipse">
            <a:avLst/>
          </a:pr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800" b="1">
                <a:effectLst>
                  <a:outerShdw blurRad="38100" dist="38100" dir="2700000" algn="tl">
                    <a:srgbClr val="000000"/>
                  </a:outerShdw>
                </a:effectLst>
                <a:latin typeface="Times New Roman" panose="02020603050405020304" pitchFamily="18" charset="0"/>
              </a:rPr>
              <a:t>B</a:t>
            </a:r>
          </a:p>
        </p:txBody>
      </p:sp>
      <p:sp>
        <p:nvSpPr>
          <p:cNvPr id="51214" name="Line 14"/>
          <p:cNvSpPr>
            <a:spLocks noChangeShapeType="1"/>
          </p:cNvSpPr>
          <p:nvPr/>
        </p:nvSpPr>
        <p:spPr bwMode="auto">
          <a:xfrm>
            <a:off x="5384800" y="4616450"/>
            <a:ext cx="10922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15" name="Text Box 15"/>
          <p:cNvSpPr txBox="1">
            <a:spLocks noChangeArrowheads="1"/>
          </p:cNvSpPr>
          <p:nvPr/>
        </p:nvSpPr>
        <p:spPr bwMode="auto">
          <a:xfrm>
            <a:off x="5664200" y="4108451"/>
            <a:ext cx="4826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effectLst>
                  <a:outerShdw blurRad="38100" dist="38100" dir="2700000" algn="tl">
                    <a:srgbClr val="000000"/>
                  </a:outerShdw>
                </a:effectLst>
                <a:latin typeface="Times New Roman" panose="02020603050405020304" pitchFamily="18" charset="0"/>
              </a:rPr>
              <a:t>a</a:t>
            </a:r>
          </a:p>
        </p:txBody>
      </p:sp>
      <p:sp>
        <p:nvSpPr>
          <p:cNvPr id="51216" name="Rectangle 16"/>
          <p:cNvSpPr>
            <a:spLocks noChangeArrowheads="1"/>
          </p:cNvSpPr>
          <p:nvPr/>
        </p:nvSpPr>
        <p:spPr bwMode="auto">
          <a:xfrm>
            <a:off x="1765301" y="5049839"/>
            <a:ext cx="8018463"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2400" b="1">
                <a:latin typeface="Times New Roman" panose="02020603050405020304" pitchFamily="18" charset="0"/>
                <a:ea typeface="楷体_GB2312" pitchFamily="49" charset="-122"/>
              </a:rPr>
              <a:t>（</a:t>
            </a:r>
            <a:r>
              <a:rPr lang="en-US" altLang="zh-CN" sz="2400" b="1">
                <a:latin typeface="Times New Roman" panose="02020603050405020304" pitchFamily="18" charset="0"/>
                <a:ea typeface="楷体_GB2312" pitchFamily="49" charset="-122"/>
              </a:rPr>
              <a:t>3</a:t>
            </a:r>
            <a:r>
              <a:rPr lang="zh-CN" altLang="en-US" sz="2400" b="1">
                <a:latin typeface="Times New Roman" panose="02020603050405020304" pitchFamily="18" charset="0"/>
                <a:ea typeface="楷体_GB2312" pitchFamily="49" charset="-122"/>
              </a:rPr>
              <a:t>）对于Ｇ中每一条形如</a:t>
            </a:r>
            <a:r>
              <a:rPr lang="en-US" altLang="zh-CN" sz="2400" b="1">
                <a:latin typeface="Times New Roman" panose="02020603050405020304" pitchFamily="18" charset="0"/>
                <a:ea typeface="楷体_GB2312" pitchFamily="49" charset="-122"/>
              </a:rPr>
              <a:t>U∷</a:t>
            </a:r>
            <a:r>
              <a:rPr lang="zh-CN" altLang="en-US" sz="2400" b="1">
                <a:latin typeface="Times New Roman" panose="02020603050405020304" pitchFamily="18" charset="0"/>
                <a:ea typeface="楷体_GB2312" pitchFamily="49" charset="-122"/>
              </a:rPr>
              <a:t>＝</a:t>
            </a:r>
            <a:r>
              <a:rPr lang="en-US" altLang="zh-CN" sz="2400" b="1">
                <a:latin typeface="Times New Roman" panose="02020603050405020304" pitchFamily="18" charset="0"/>
                <a:ea typeface="楷体_GB2312" pitchFamily="49" charset="-122"/>
              </a:rPr>
              <a:t>a</a:t>
            </a:r>
            <a:r>
              <a:rPr lang="zh-CN" altLang="en-US" sz="2400" b="1">
                <a:latin typeface="Times New Roman" panose="02020603050405020304" pitchFamily="18" charset="0"/>
                <a:ea typeface="楷体_GB2312" pitchFamily="49" charset="-122"/>
              </a:rPr>
              <a:t>的文法规则，从状态</a:t>
            </a:r>
            <a:r>
              <a:rPr lang="en-US" altLang="zh-CN" sz="2400" b="1">
                <a:latin typeface="Times New Roman" panose="02020603050405020304" pitchFamily="18" charset="0"/>
                <a:ea typeface="楷体_GB2312" pitchFamily="49" charset="-122"/>
              </a:rPr>
              <a:t>U</a:t>
            </a:r>
            <a:r>
              <a:rPr lang="zh-CN" altLang="en-US" sz="2400" b="1">
                <a:latin typeface="Times New Roman" panose="02020603050405020304" pitchFamily="18" charset="0"/>
                <a:ea typeface="楷体_GB2312" pitchFamily="49" charset="-122"/>
              </a:rPr>
              <a:t>向</a:t>
            </a:r>
          </a:p>
          <a:p>
            <a:r>
              <a:rPr lang="zh-CN" altLang="en-US" sz="2400" b="1">
                <a:latin typeface="Times New Roman" panose="02020603050405020304" pitchFamily="18" charset="0"/>
                <a:ea typeface="楷体_GB2312" pitchFamily="49" charset="-122"/>
              </a:rPr>
              <a:t>          终态Ｑ引一条箭弧线并标记符号</a:t>
            </a:r>
            <a:r>
              <a:rPr lang="en-US" altLang="zh-CN" sz="2400" b="1">
                <a:latin typeface="Times New Roman" panose="02020603050405020304" pitchFamily="18" charset="0"/>
                <a:ea typeface="楷体_GB2312" pitchFamily="49" charset="-122"/>
              </a:rPr>
              <a:t>a</a:t>
            </a:r>
            <a:r>
              <a:rPr lang="zh-CN" altLang="en-US" sz="2400" b="1">
                <a:latin typeface="Times New Roman" panose="02020603050405020304" pitchFamily="18" charset="0"/>
                <a:ea typeface="楷体_GB2312" pitchFamily="49" charset="-122"/>
              </a:rPr>
              <a:t>。</a:t>
            </a:r>
          </a:p>
        </p:txBody>
      </p:sp>
      <p:sp>
        <p:nvSpPr>
          <p:cNvPr id="51218" name="Rectangle 18"/>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§3.3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2</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、由</a:t>
            </a: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右</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线性</a:t>
            </a:r>
            <a:r>
              <a:rPr lang="en-US" altLang="zh-CN" sz="2800" b="1" dirty="0" err="1">
                <a:solidFill>
                  <a:srgbClr val="FFC000"/>
                </a:solidFill>
                <a:effectLst>
                  <a:outerShdw blurRad="38100" dist="38100" dir="2700000" algn="tl">
                    <a:srgbClr val="000000"/>
                  </a:outerShdw>
                </a:effectLst>
                <a:latin typeface="楷体_GB2312" pitchFamily="49" charset="-122"/>
                <a:ea typeface="楷体_GB2312" pitchFamily="49" charset="-122"/>
              </a:rPr>
              <a:t>文法构造状态转换图</a:t>
            </a:r>
            <a:endPar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endParaRPr>
          </a:p>
          <a:p>
            <a:pPr>
              <a:lnSpc>
                <a:spcPct val="120000"/>
              </a:lnSpc>
              <a:buFont typeface="Wingdings 2" panose="05020102010507070707" pitchFamily="18" charset="2"/>
              <a:buNone/>
            </a:pP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
        <p:nvSpPr>
          <p:cNvPr id="51219" name="AutoShape 19"/>
          <p:cNvSpPr>
            <a:spLocks noChangeArrowheads="1"/>
          </p:cNvSpPr>
          <p:nvPr/>
        </p:nvSpPr>
        <p:spPr bwMode="auto">
          <a:xfrm>
            <a:off x="7586664" y="1546226"/>
            <a:ext cx="2560637" cy="817563"/>
          </a:xfrm>
          <a:prstGeom prst="roundRect">
            <a:avLst>
              <a:gd name="adj" fmla="val 25241"/>
            </a:avLst>
          </a:prstGeom>
          <a:noFill/>
          <a:ln w="381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sz="3200" b="1" i="1" dirty="0">
                <a:solidFill>
                  <a:srgbClr val="FFC000"/>
                </a:solidFill>
                <a:ea typeface="黑体" panose="02010609060101010101" pitchFamily="49" charset="-122"/>
              </a:rPr>
              <a:t>推导的思想</a:t>
            </a:r>
          </a:p>
        </p:txBody>
      </p:sp>
    </p:spTree>
    <p:extLst>
      <p:ext uri="{BB962C8B-B14F-4D97-AF65-F5344CB8AC3E}">
        <p14:creationId xmlns:p14="http://schemas.microsoft.com/office/powerpoint/2010/main" val="24486668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1203">
                                            <p:txEl>
                                              <p:pRg st="2" end="2"/>
                                            </p:txEl>
                                          </p:spTgt>
                                        </p:tgtEl>
                                        <p:attrNameLst>
                                          <p:attrName>style.visibility</p:attrName>
                                        </p:attrNameLst>
                                      </p:cBhvr>
                                      <p:to>
                                        <p:strVal val="visible"/>
                                      </p:to>
                                    </p:set>
                                    <p:animEffect transition="in" filter="blinds(horizontal)">
                                      <p:cBhvr>
                                        <p:cTn id="7" dur="500"/>
                                        <p:tgtEl>
                                          <p:spTgt spid="5120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1203">
                                            <p:txEl>
                                              <p:pRg st="3" end="3"/>
                                            </p:txEl>
                                          </p:spTgt>
                                        </p:tgtEl>
                                        <p:attrNameLst>
                                          <p:attrName>style.visibility</p:attrName>
                                        </p:attrNameLst>
                                      </p:cBhvr>
                                      <p:to>
                                        <p:strVal val="visible"/>
                                      </p:to>
                                    </p:set>
                                    <p:animEffect transition="in" filter="blinds(horizontal)">
                                      <p:cBhvr>
                                        <p:cTn id="12" dur="500"/>
                                        <p:tgtEl>
                                          <p:spTgt spid="51203">
                                            <p:txEl>
                                              <p:pRg st="3" end="3"/>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51203">
                                            <p:txEl>
                                              <p:pRg st="4" end="4"/>
                                            </p:txEl>
                                          </p:spTgt>
                                        </p:tgtEl>
                                        <p:attrNameLst>
                                          <p:attrName>style.visibility</p:attrName>
                                        </p:attrNameLst>
                                      </p:cBhvr>
                                      <p:to>
                                        <p:strVal val="visible"/>
                                      </p:to>
                                    </p:set>
                                    <p:animEffect transition="in" filter="blinds(horizontal)">
                                      <p:cBhvr>
                                        <p:cTn id="15" dur="500"/>
                                        <p:tgtEl>
                                          <p:spTgt spid="51203">
                                            <p:txEl>
                                              <p:pRg st="4" end="4"/>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51212"/>
                                        </p:tgtEl>
                                        <p:attrNameLst>
                                          <p:attrName>style.visibility</p:attrName>
                                        </p:attrNameLst>
                                      </p:cBhvr>
                                      <p:to>
                                        <p:strVal val="visible"/>
                                      </p:to>
                                    </p:set>
                                    <p:animEffect transition="in" filter="blinds(horizontal)">
                                      <p:cBhvr>
                                        <p:cTn id="20" dur="500"/>
                                        <p:tgtEl>
                                          <p:spTgt spid="51212"/>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51213"/>
                                        </p:tgtEl>
                                        <p:attrNameLst>
                                          <p:attrName>style.visibility</p:attrName>
                                        </p:attrNameLst>
                                      </p:cBhvr>
                                      <p:to>
                                        <p:strVal val="visible"/>
                                      </p:to>
                                    </p:set>
                                    <p:animEffect transition="in" filter="blinds(horizontal)">
                                      <p:cBhvr>
                                        <p:cTn id="23" dur="500"/>
                                        <p:tgtEl>
                                          <p:spTgt spid="51213"/>
                                        </p:tgtEl>
                                      </p:cBhvr>
                                    </p:animEffect>
                                  </p:childTnLst>
                                </p:cTn>
                              </p:par>
                              <p:par>
                                <p:cTn id="24" presetID="3" presetClass="entr" presetSubtype="10" fill="hold" nodeType="withEffect">
                                  <p:stCondLst>
                                    <p:cond delay="0"/>
                                  </p:stCondLst>
                                  <p:childTnLst>
                                    <p:set>
                                      <p:cBhvr>
                                        <p:cTn id="25" dur="1" fill="hold">
                                          <p:stCondLst>
                                            <p:cond delay="0"/>
                                          </p:stCondLst>
                                        </p:cTn>
                                        <p:tgtEl>
                                          <p:spTgt spid="51214"/>
                                        </p:tgtEl>
                                        <p:attrNameLst>
                                          <p:attrName>style.visibility</p:attrName>
                                        </p:attrNameLst>
                                      </p:cBhvr>
                                      <p:to>
                                        <p:strVal val="visible"/>
                                      </p:to>
                                    </p:set>
                                    <p:animEffect transition="in" filter="blinds(horizontal)">
                                      <p:cBhvr>
                                        <p:cTn id="26" dur="500"/>
                                        <p:tgtEl>
                                          <p:spTgt spid="51214"/>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51215"/>
                                        </p:tgtEl>
                                        <p:attrNameLst>
                                          <p:attrName>style.visibility</p:attrName>
                                        </p:attrNameLst>
                                      </p:cBhvr>
                                      <p:to>
                                        <p:strVal val="visible"/>
                                      </p:to>
                                    </p:set>
                                    <p:animEffect transition="in" filter="blinds(horizontal)">
                                      <p:cBhvr>
                                        <p:cTn id="29" dur="500"/>
                                        <p:tgtEl>
                                          <p:spTgt spid="51215"/>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3" presetClass="entr" presetSubtype="10" fill="hold" nodeType="clickEffect">
                                  <p:stCondLst>
                                    <p:cond delay="0"/>
                                  </p:stCondLst>
                                  <p:childTnLst>
                                    <p:set>
                                      <p:cBhvr>
                                        <p:cTn id="33" dur="1" fill="hold">
                                          <p:stCondLst>
                                            <p:cond delay="0"/>
                                          </p:stCondLst>
                                        </p:cTn>
                                        <p:tgtEl>
                                          <p:spTgt spid="51216">
                                            <p:txEl>
                                              <p:pRg st="0" end="0"/>
                                            </p:txEl>
                                          </p:spTgt>
                                        </p:tgtEl>
                                        <p:attrNameLst>
                                          <p:attrName>style.visibility</p:attrName>
                                        </p:attrNameLst>
                                      </p:cBhvr>
                                      <p:to>
                                        <p:strVal val="visible"/>
                                      </p:to>
                                    </p:set>
                                    <p:animEffect transition="in" filter="blinds(horizontal)">
                                      <p:cBhvr>
                                        <p:cTn id="34" dur="500"/>
                                        <p:tgtEl>
                                          <p:spTgt spid="51216">
                                            <p:txEl>
                                              <p:pRg st="0" end="0"/>
                                            </p:txEl>
                                          </p:spTgt>
                                        </p:tgtEl>
                                      </p:cBhvr>
                                    </p:animEffect>
                                  </p:childTnLst>
                                </p:cTn>
                              </p:par>
                              <p:par>
                                <p:cTn id="35" presetID="3" presetClass="entr" presetSubtype="10" fill="hold" nodeType="withEffect">
                                  <p:stCondLst>
                                    <p:cond delay="0"/>
                                  </p:stCondLst>
                                  <p:childTnLst>
                                    <p:set>
                                      <p:cBhvr>
                                        <p:cTn id="36" dur="1" fill="hold">
                                          <p:stCondLst>
                                            <p:cond delay="0"/>
                                          </p:stCondLst>
                                        </p:cTn>
                                        <p:tgtEl>
                                          <p:spTgt spid="51216">
                                            <p:txEl>
                                              <p:pRg st="1" end="1"/>
                                            </p:txEl>
                                          </p:spTgt>
                                        </p:tgtEl>
                                        <p:attrNameLst>
                                          <p:attrName>style.visibility</p:attrName>
                                        </p:attrNameLst>
                                      </p:cBhvr>
                                      <p:to>
                                        <p:strVal val="visible"/>
                                      </p:to>
                                    </p:set>
                                    <p:animEffect transition="in" filter="blinds(horizontal)">
                                      <p:cBhvr>
                                        <p:cTn id="37" dur="500"/>
                                        <p:tgtEl>
                                          <p:spTgt spid="51216">
                                            <p:txEl>
                                              <p:pRg st="1" end="1"/>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1205"/>
                                        </p:tgtEl>
                                        <p:attrNameLst>
                                          <p:attrName>style.visibility</p:attrName>
                                        </p:attrNameLst>
                                      </p:cBhvr>
                                      <p:to>
                                        <p:strVal val="visible"/>
                                      </p:to>
                                    </p:set>
                                    <p:animEffect transition="in" filter="blinds(horizontal)">
                                      <p:cBhvr>
                                        <p:cTn id="42" dur="500"/>
                                        <p:tgtEl>
                                          <p:spTgt spid="51205"/>
                                        </p:tgtEl>
                                      </p:cBhvr>
                                    </p:animEffect>
                                  </p:childTnLst>
                                </p:cTn>
                              </p:par>
                              <p:par>
                                <p:cTn id="43" presetID="3" presetClass="entr" presetSubtype="10" fill="hold" grpId="0" nodeType="withEffect">
                                  <p:stCondLst>
                                    <p:cond delay="0"/>
                                  </p:stCondLst>
                                  <p:childTnLst>
                                    <p:set>
                                      <p:cBhvr>
                                        <p:cTn id="44" dur="1" fill="hold">
                                          <p:stCondLst>
                                            <p:cond delay="0"/>
                                          </p:stCondLst>
                                        </p:cTn>
                                        <p:tgtEl>
                                          <p:spTgt spid="51206"/>
                                        </p:tgtEl>
                                        <p:attrNameLst>
                                          <p:attrName>style.visibility</p:attrName>
                                        </p:attrNameLst>
                                      </p:cBhvr>
                                      <p:to>
                                        <p:strVal val="visible"/>
                                      </p:to>
                                    </p:set>
                                    <p:animEffect transition="in" filter="blinds(horizontal)">
                                      <p:cBhvr>
                                        <p:cTn id="45" dur="500"/>
                                        <p:tgtEl>
                                          <p:spTgt spid="51206"/>
                                        </p:tgtEl>
                                      </p:cBhvr>
                                    </p:animEffect>
                                  </p:childTnLst>
                                </p:cTn>
                              </p:par>
                              <p:par>
                                <p:cTn id="46" presetID="3" presetClass="entr" presetSubtype="10" fill="hold" nodeType="withEffect">
                                  <p:stCondLst>
                                    <p:cond delay="0"/>
                                  </p:stCondLst>
                                  <p:childTnLst>
                                    <p:set>
                                      <p:cBhvr>
                                        <p:cTn id="47" dur="1" fill="hold">
                                          <p:stCondLst>
                                            <p:cond delay="0"/>
                                          </p:stCondLst>
                                        </p:cTn>
                                        <p:tgtEl>
                                          <p:spTgt spid="51207"/>
                                        </p:tgtEl>
                                        <p:attrNameLst>
                                          <p:attrName>style.visibility</p:attrName>
                                        </p:attrNameLst>
                                      </p:cBhvr>
                                      <p:to>
                                        <p:strVal val="visible"/>
                                      </p:to>
                                    </p:set>
                                    <p:animEffect transition="in" filter="blinds(horizontal)">
                                      <p:cBhvr>
                                        <p:cTn id="48" dur="500"/>
                                        <p:tgtEl>
                                          <p:spTgt spid="51207"/>
                                        </p:tgtEl>
                                      </p:cBhvr>
                                    </p:animEffect>
                                  </p:childTnLst>
                                </p:cTn>
                              </p:par>
                              <p:par>
                                <p:cTn id="49" presetID="3" presetClass="entr" presetSubtype="10" fill="hold" grpId="0" nodeType="withEffect">
                                  <p:stCondLst>
                                    <p:cond delay="0"/>
                                  </p:stCondLst>
                                  <p:childTnLst>
                                    <p:set>
                                      <p:cBhvr>
                                        <p:cTn id="50" dur="1" fill="hold">
                                          <p:stCondLst>
                                            <p:cond delay="0"/>
                                          </p:stCondLst>
                                        </p:cTn>
                                        <p:tgtEl>
                                          <p:spTgt spid="51208"/>
                                        </p:tgtEl>
                                        <p:attrNameLst>
                                          <p:attrName>style.visibility</p:attrName>
                                        </p:attrNameLst>
                                      </p:cBhvr>
                                      <p:to>
                                        <p:strVal val="visible"/>
                                      </p:to>
                                    </p:set>
                                    <p:animEffect transition="in" filter="blinds(horizontal)">
                                      <p:cBhvr>
                                        <p:cTn id="51" dur="500"/>
                                        <p:tgtEl>
                                          <p:spTgt spid="51208"/>
                                        </p:tgtEl>
                                      </p:cBhvr>
                                    </p:animEffect>
                                  </p:childTnLst>
                                </p:cTn>
                              </p:par>
                              <p:par>
                                <p:cTn id="52" presetID="3" presetClass="entr" presetSubtype="10" fill="hold" nodeType="withEffect">
                                  <p:stCondLst>
                                    <p:cond delay="0"/>
                                  </p:stCondLst>
                                  <p:childTnLst>
                                    <p:set>
                                      <p:cBhvr>
                                        <p:cTn id="53" dur="1" fill="hold">
                                          <p:stCondLst>
                                            <p:cond delay="0"/>
                                          </p:stCondLst>
                                        </p:cTn>
                                        <p:tgtEl>
                                          <p:spTgt spid="51209"/>
                                        </p:tgtEl>
                                        <p:attrNameLst>
                                          <p:attrName>style.visibility</p:attrName>
                                        </p:attrNameLst>
                                      </p:cBhvr>
                                      <p:to>
                                        <p:strVal val="visible"/>
                                      </p:to>
                                    </p:set>
                                    <p:animEffect transition="in" filter="blinds(horizontal)">
                                      <p:cBhvr>
                                        <p:cTn id="54" dur="500"/>
                                        <p:tgtEl>
                                          <p:spTgt spid="51209"/>
                                        </p:tgtEl>
                                      </p:cBhvr>
                                    </p:animEffect>
                                  </p:childTnLst>
                                </p:cTn>
                              </p:par>
                            </p:childTnLst>
                          </p:cTn>
                        </p:par>
                      </p:childTnLst>
                    </p:cTn>
                  </p:par>
                  <p:par>
                    <p:cTn id="55" fill="hold" nodeType="clickPar">
                      <p:stCondLst>
                        <p:cond delay="indefinite"/>
                      </p:stCondLst>
                      <p:childTnLst>
                        <p:par>
                          <p:cTn id="56" fill="hold" nodeType="withGroup">
                            <p:stCondLst>
                              <p:cond delay="0"/>
                            </p:stCondLst>
                            <p:childTnLst>
                              <p:par>
                                <p:cTn id="57" presetID="3" presetClass="entr" presetSubtype="10" fill="hold" grpId="0" nodeType="clickEffect">
                                  <p:stCondLst>
                                    <p:cond delay="0"/>
                                  </p:stCondLst>
                                  <p:childTnLst>
                                    <p:set>
                                      <p:cBhvr>
                                        <p:cTn id="58" dur="1" fill="hold">
                                          <p:stCondLst>
                                            <p:cond delay="0"/>
                                          </p:stCondLst>
                                        </p:cTn>
                                        <p:tgtEl>
                                          <p:spTgt spid="51219"/>
                                        </p:tgtEl>
                                        <p:attrNameLst>
                                          <p:attrName>style.visibility</p:attrName>
                                        </p:attrNameLst>
                                      </p:cBhvr>
                                      <p:to>
                                        <p:strVal val="visible"/>
                                      </p:to>
                                    </p:set>
                                    <p:animEffect transition="in" filter="blinds(horizontal)">
                                      <p:cBhvr>
                                        <p:cTn id="59" dur="500"/>
                                        <p:tgtEl>
                                          <p:spTgt spid="512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05" grpId="0" animBg="1"/>
      <p:bldP spid="51206" grpId="0" animBg="1"/>
      <p:bldP spid="51208" grpId="0"/>
      <p:bldP spid="51212" grpId="0" animBg="1"/>
      <p:bldP spid="51213" grpId="0" animBg="1"/>
      <p:bldP spid="51215" grpId="0"/>
      <p:bldP spid="5121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45E5F8F3-22A5-4230-8651-B6A4CC979576}" type="slidenum">
              <a:rPr lang="zh-CN" altLang="en-US"/>
              <a:pPr/>
              <a:t>34</a:t>
            </a:fld>
            <a:endParaRPr lang="en-US" altLang="zh-CN"/>
          </a:p>
        </p:txBody>
      </p:sp>
      <p:sp>
        <p:nvSpPr>
          <p:cNvPr id="53252" name="Rectangle 4"/>
          <p:cNvSpPr>
            <a:spLocks noChangeArrowheads="1"/>
          </p:cNvSpPr>
          <p:nvPr/>
        </p:nvSpPr>
        <p:spPr bwMode="auto">
          <a:xfrm>
            <a:off x="1733551" y="2382839"/>
            <a:ext cx="8177213" cy="3010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0" hangingPunct="0">
              <a:lnSpc>
                <a:spcPct val="130000"/>
              </a:lnSpc>
              <a:spcAft>
                <a:spcPct val="20000"/>
              </a:spcAft>
            </a:pPr>
            <a:r>
              <a:rPr lang="zh-CN" altLang="en-US" sz="2400" b="1" dirty="0">
                <a:latin typeface="Times New Roman" panose="02020603050405020304" pitchFamily="18" charset="0"/>
                <a:ea typeface="楷体_GB2312" pitchFamily="49" charset="-122"/>
              </a:rPr>
              <a:t>（</a:t>
            </a:r>
            <a:r>
              <a:rPr lang="en-US" altLang="zh-CN" sz="2400" b="1" dirty="0">
                <a:latin typeface="Times New Roman" panose="02020603050405020304" pitchFamily="18" charset="0"/>
                <a:ea typeface="楷体_GB2312" pitchFamily="49" charset="-122"/>
              </a:rPr>
              <a:t>4</a:t>
            </a:r>
            <a:r>
              <a:rPr lang="zh-CN" altLang="en-US" sz="2400" b="1" dirty="0">
                <a:latin typeface="Times New Roman" panose="02020603050405020304" pitchFamily="18" charset="0"/>
                <a:ea typeface="楷体_GB2312" pitchFamily="49" charset="-122"/>
              </a:rPr>
              <a:t>） 文法开始符号是</a:t>
            </a:r>
            <a:r>
              <a:rPr lang="zh-CN" altLang="en-US" sz="2400" b="1" dirty="0">
                <a:solidFill>
                  <a:srgbClr val="FFC000"/>
                </a:solidFill>
                <a:latin typeface="Times New Roman" panose="02020603050405020304" pitchFamily="18" charset="0"/>
                <a:ea typeface="楷体_GB2312" pitchFamily="49" charset="-122"/>
              </a:rPr>
              <a:t>初始状态</a:t>
            </a:r>
          </a:p>
          <a:p>
            <a:pPr algn="just" eaLnBrk="0" hangingPunct="0">
              <a:lnSpc>
                <a:spcPct val="130000"/>
              </a:lnSpc>
              <a:spcAft>
                <a:spcPct val="20000"/>
              </a:spcAft>
            </a:pPr>
            <a:r>
              <a:rPr lang="zh-CN" altLang="en-US" sz="2400" b="1" dirty="0">
                <a:latin typeface="Times New Roman" panose="02020603050405020304" pitchFamily="18" charset="0"/>
                <a:ea typeface="楷体_GB2312" pitchFamily="49" charset="-122"/>
              </a:rPr>
              <a:t>         （左线性文法中开始符号是</a:t>
            </a:r>
            <a:r>
              <a:rPr lang="zh-CN" altLang="en-US" sz="2400" b="1" dirty="0">
                <a:solidFill>
                  <a:srgbClr val="FFC000"/>
                </a:solidFill>
                <a:latin typeface="Times New Roman" panose="02020603050405020304" pitchFamily="18" charset="0"/>
                <a:ea typeface="楷体_GB2312" pitchFamily="49" charset="-122"/>
              </a:rPr>
              <a:t>终态</a:t>
            </a:r>
            <a:r>
              <a:rPr lang="zh-CN" altLang="en-US" sz="2400" b="1" dirty="0">
                <a:latin typeface="Times New Roman" panose="02020603050405020304" pitchFamily="18" charset="0"/>
                <a:ea typeface="楷体_GB2312" pitchFamily="49" charset="-122"/>
              </a:rPr>
              <a:t>）</a:t>
            </a:r>
          </a:p>
          <a:p>
            <a:pPr algn="just" eaLnBrk="0" hangingPunct="0">
              <a:lnSpc>
                <a:spcPct val="130000"/>
              </a:lnSpc>
              <a:spcAft>
                <a:spcPct val="20000"/>
              </a:spcAft>
            </a:pPr>
            <a:endParaRPr lang="zh-CN" altLang="en-US" sz="1600" b="1" dirty="0">
              <a:solidFill>
                <a:srgbClr val="FFFFFF"/>
              </a:solidFill>
              <a:latin typeface="Times New Roman" panose="02020603050405020304" pitchFamily="18" charset="0"/>
              <a:ea typeface="楷体_GB2312" pitchFamily="49" charset="-122"/>
            </a:endParaRPr>
          </a:p>
          <a:p>
            <a:pPr algn="just" eaLnBrk="0" hangingPunct="0">
              <a:lnSpc>
                <a:spcPct val="130000"/>
              </a:lnSpc>
              <a:spcAft>
                <a:spcPct val="20000"/>
              </a:spcAft>
            </a:pPr>
            <a:r>
              <a:rPr lang="zh-CN" altLang="en-US" sz="2400" b="1" dirty="0">
                <a:solidFill>
                  <a:srgbClr val="FFFFFF"/>
                </a:solidFill>
                <a:latin typeface="Times New Roman" panose="02020603050405020304" pitchFamily="18" charset="0"/>
                <a:ea typeface="楷体_GB2312" pitchFamily="49" charset="-122"/>
              </a:rPr>
              <a:t>注：根据左线性文法对应的状态转换图分析文法的句子是一种自底向上的分析方法；但是，根据右线性文法对应的状态转换图分析文法的句子却是一种自上而下的分析方法。</a:t>
            </a:r>
            <a:endParaRPr lang="zh-CN" altLang="en-US" sz="2400" b="1" dirty="0">
              <a:latin typeface="黑体" panose="02010609060101010101" pitchFamily="49" charset="-122"/>
              <a:ea typeface="黑体" panose="02010609060101010101" pitchFamily="49" charset="-122"/>
            </a:endParaRPr>
          </a:p>
        </p:txBody>
      </p:sp>
      <p:sp>
        <p:nvSpPr>
          <p:cNvPr id="53254" name="Rectangle 6"/>
          <p:cNvSpPr>
            <a:spLocks noChangeArrowheads="1"/>
          </p:cNvSpPr>
          <p:nvPr/>
        </p:nvSpPr>
        <p:spPr bwMode="auto">
          <a:xfrm>
            <a:off x="1497013" y="0"/>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§3.3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2</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、由</a:t>
            </a: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右</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线性</a:t>
            </a:r>
            <a:r>
              <a:rPr lang="en-US" altLang="zh-CN" sz="2800" b="1" dirty="0" err="1">
                <a:solidFill>
                  <a:srgbClr val="FFC000"/>
                </a:solidFill>
                <a:effectLst>
                  <a:outerShdw blurRad="38100" dist="38100" dir="2700000" algn="tl">
                    <a:srgbClr val="000000"/>
                  </a:outerShdw>
                </a:effectLst>
                <a:latin typeface="楷体_GB2312" pitchFamily="49" charset="-122"/>
                <a:ea typeface="楷体_GB2312" pitchFamily="49" charset="-122"/>
              </a:rPr>
              <a:t>文法构造状态转换图</a:t>
            </a:r>
            <a:endPar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endParaRPr>
          </a:p>
          <a:p>
            <a:pPr>
              <a:lnSpc>
                <a:spcPct val="120000"/>
              </a:lnSpc>
              <a:buFont typeface="Wingdings 2" panose="05020102010507070707" pitchFamily="18" charset="2"/>
              <a:buNone/>
            </a:pP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Tree>
    <p:extLst>
      <p:ext uri="{BB962C8B-B14F-4D97-AF65-F5344CB8AC3E}">
        <p14:creationId xmlns:p14="http://schemas.microsoft.com/office/powerpoint/2010/main" val="33194912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3252">
                                            <p:txEl>
                                              <p:pRg st="3" end="3"/>
                                            </p:txEl>
                                          </p:spTgt>
                                        </p:tgtEl>
                                        <p:attrNameLst>
                                          <p:attrName>style.visibility</p:attrName>
                                        </p:attrNameLst>
                                      </p:cBhvr>
                                      <p:to>
                                        <p:strVal val="visible"/>
                                      </p:to>
                                    </p:set>
                                    <p:animEffect transition="in" filter="blinds(horizontal)">
                                      <p:cBhvr>
                                        <p:cTn id="7" dur="500"/>
                                        <p:tgtEl>
                                          <p:spTgt spid="5325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灯片编号占位符 3"/>
          <p:cNvSpPr>
            <a:spLocks noGrp="1"/>
          </p:cNvSpPr>
          <p:nvPr>
            <p:ph type="sldNum" sz="quarter" idx="12"/>
          </p:nvPr>
        </p:nvSpPr>
        <p:spPr/>
        <p:txBody>
          <a:bodyPr/>
          <a:lstStyle/>
          <a:p>
            <a:fld id="{E761D1A2-2C11-4FCB-B8EC-D633F3BB901A}" type="slidenum">
              <a:rPr lang="zh-CN" altLang="en-US"/>
              <a:pPr/>
              <a:t>35</a:t>
            </a:fld>
            <a:endParaRPr lang="en-US" altLang="zh-CN"/>
          </a:p>
        </p:txBody>
      </p:sp>
      <p:sp>
        <p:nvSpPr>
          <p:cNvPr id="54282" name="Rectangle 10"/>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§3.3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2</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、由</a:t>
            </a: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右</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线性</a:t>
            </a:r>
            <a:r>
              <a:rPr lang="en-US" altLang="zh-CN" sz="2800" b="1" dirty="0" err="1">
                <a:solidFill>
                  <a:srgbClr val="FFC000"/>
                </a:solidFill>
                <a:effectLst>
                  <a:outerShdw blurRad="38100" dist="38100" dir="2700000" algn="tl">
                    <a:srgbClr val="000000"/>
                  </a:outerShdw>
                </a:effectLst>
                <a:latin typeface="楷体_GB2312" pitchFamily="49" charset="-122"/>
                <a:ea typeface="楷体_GB2312" pitchFamily="49" charset="-122"/>
              </a:rPr>
              <a:t>文法构造状态转换图</a:t>
            </a:r>
            <a:endPar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endParaRPr>
          </a:p>
          <a:p>
            <a:pPr>
              <a:lnSpc>
                <a:spcPct val="120000"/>
              </a:lnSpc>
              <a:buFont typeface="Wingdings 2" panose="05020102010507070707" pitchFamily="18" charset="2"/>
              <a:buNone/>
            </a:pP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
        <p:nvSpPr>
          <p:cNvPr id="54283" name="Text Box 11"/>
          <p:cNvSpPr txBox="1">
            <a:spLocks noChangeArrowheads="1"/>
          </p:cNvSpPr>
          <p:nvPr/>
        </p:nvSpPr>
        <p:spPr bwMode="auto">
          <a:xfrm>
            <a:off x="2228850" y="2106614"/>
            <a:ext cx="2554288" cy="180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800" b="1">
                <a:latin typeface="Times New Roman" panose="02020603050405020304" pitchFamily="18" charset="0"/>
              </a:rPr>
              <a:t>S::= aA | bB | c</a:t>
            </a:r>
          </a:p>
          <a:p>
            <a:r>
              <a:rPr lang="en-US" altLang="zh-CN" sz="2800" b="1">
                <a:latin typeface="Times New Roman" panose="02020603050405020304" pitchFamily="18" charset="0"/>
              </a:rPr>
              <a:t>A::= a | aA</a:t>
            </a:r>
          </a:p>
          <a:p>
            <a:r>
              <a:rPr lang="en-US" altLang="zh-CN" sz="2800" b="1">
                <a:latin typeface="Times New Roman" panose="02020603050405020304" pitchFamily="18" charset="0"/>
              </a:rPr>
              <a:t>B::= bB | cC</a:t>
            </a:r>
          </a:p>
          <a:p>
            <a:r>
              <a:rPr lang="en-US" altLang="zh-CN" sz="2800" b="1">
                <a:latin typeface="Times New Roman" panose="02020603050405020304" pitchFamily="18" charset="0"/>
              </a:rPr>
              <a:t>C::= d</a:t>
            </a:r>
          </a:p>
        </p:txBody>
      </p:sp>
      <p:sp>
        <p:nvSpPr>
          <p:cNvPr id="54284" name="Oval 12"/>
          <p:cNvSpPr>
            <a:spLocks noChangeArrowheads="1"/>
          </p:cNvSpPr>
          <p:nvPr/>
        </p:nvSpPr>
        <p:spPr bwMode="auto">
          <a:xfrm>
            <a:off x="2149476" y="4554539"/>
            <a:ext cx="682625" cy="682625"/>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3200" b="1">
                <a:latin typeface="Times New Roman" panose="02020603050405020304" pitchFamily="18" charset="0"/>
              </a:rPr>
              <a:t>B</a:t>
            </a:r>
          </a:p>
        </p:txBody>
      </p:sp>
      <p:sp>
        <p:nvSpPr>
          <p:cNvPr id="54285" name="Oval 13"/>
          <p:cNvSpPr>
            <a:spLocks noChangeArrowheads="1"/>
          </p:cNvSpPr>
          <p:nvPr/>
        </p:nvSpPr>
        <p:spPr bwMode="auto">
          <a:xfrm>
            <a:off x="3703639" y="4551364"/>
            <a:ext cx="682625" cy="682625"/>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3200" b="1">
                <a:latin typeface="Times New Roman" panose="02020603050405020304" pitchFamily="18" charset="0"/>
              </a:rPr>
              <a:t>S</a:t>
            </a:r>
          </a:p>
        </p:txBody>
      </p:sp>
      <p:sp>
        <p:nvSpPr>
          <p:cNvPr id="54286" name="Oval 14"/>
          <p:cNvSpPr>
            <a:spLocks noChangeArrowheads="1"/>
          </p:cNvSpPr>
          <p:nvPr/>
        </p:nvSpPr>
        <p:spPr bwMode="auto">
          <a:xfrm>
            <a:off x="5191126" y="4552951"/>
            <a:ext cx="682625" cy="682625"/>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3200" b="1">
                <a:latin typeface="Times New Roman" panose="02020603050405020304" pitchFamily="18" charset="0"/>
              </a:rPr>
              <a:t>A</a:t>
            </a:r>
          </a:p>
        </p:txBody>
      </p:sp>
      <p:sp>
        <p:nvSpPr>
          <p:cNvPr id="54287" name="Oval 15"/>
          <p:cNvSpPr>
            <a:spLocks noChangeArrowheads="1"/>
          </p:cNvSpPr>
          <p:nvPr/>
        </p:nvSpPr>
        <p:spPr bwMode="auto">
          <a:xfrm>
            <a:off x="4364039" y="5883276"/>
            <a:ext cx="682625" cy="682625"/>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3200" b="1">
                <a:latin typeface="Times New Roman" panose="02020603050405020304" pitchFamily="18" charset="0"/>
              </a:rPr>
              <a:t>Q</a:t>
            </a:r>
          </a:p>
        </p:txBody>
      </p:sp>
      <p:sp>
        <p:nvSpPr>
          <p:cNvPr id="54288" name="Oval 16"/>
          <p:cNvSpPr>
            <a:spLocks noChangeArrowheads="1"/>
          </p:cNvSpPr>
          <p:nvPr/>
        </p:nvSpPr>
        <p:spPr bwMode="auto">
          <a:xfrm>
            <a:off x="2914651" y="5884864"/>
            <a:ext cx="682625" cy="682625"/>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3200" b="1">
                <a:latin typeface="Times New Roman" panose="02020603050405020304" pitchFamily="18" charset="0"/>
              </a:rPr>
              <a:t>C</a:t>
            </a:r>
          </a:p>
        </p:txBody>
      </p:sp>
      <p:sp>
        <p:nvSpPr>
          <p:cNvPr id="54289" name="Oval 17"/>
          <p:cNvSpPr>
            <a:spLocks noChangeArrowheads="1"/>
          </p:cNvSpPr>
          <p:nvPr/>
        </p:nvSpPr>
        <p:spPr bwMode="auto">
          <a:xfrm>
            <a:off x="4435475" y="5959475"/>
            <a:ext cx="539750" cy="53975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cxnSp>
        <p:nvCxnSpPr>
          <p:cNvPr id="54291" name="AutoShape 19"/>
          <p:cNvCxnSpPr>
            <a:cxnSpLocks noChangeShapeType="1"/>
            <a:stCxn id="54285" idx="6"/>
            <a:endCxn id="54286" idx="2"/>
          </p:cNvCxnSpPr>
          <p:nvPr/>
        </p:nvCxnSpPr>
        <p:spPr bwMode="auto">
          <a:xfrm>
            <a:off x="4398963" y="4892675"/>
            <a:ext cx="779462" cy="1588"/>
          </a:xfrm>
          <a:prstGeom prst="straightConnector1">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292" name="Text Box 20"/>
          <p:cNvSpPr txBox="1">
            <a:spLocks noChangeArrowheads="1"/>
          </p:cNvSpPr>
          <p:nvPr/>
        </p:nvSpPr>
        <p:spPr bwMode="auto">
          <a:xfrm>
            <a:off x="4621213" y="4430713"/>
            <a:ext cx="506412"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dirty="0">
                <a:solidFill>
                  <a:srgbClr val="FFC000"/>
                </a:solidFill>
                <a:latin typeface="Times New Roman" panose="02020603050405020304" pitchFamily="18" charset="0"/>
              </a:rPr>
              <a:t>a</a:t>
            </a:r>
          </a:p>
        </p:txBody>
      </p:sp>
      <p:cxnSp>
        <p:nvCxnSpPr>
          <p:cNvPr id="54293" name="AutoShape 21"/>
          <p:cNvCxnSpPr>
            <a:cxnSpLocks noChangeShapeType="1"/>
            <a:stCxn id="54285" idx="2"/>
            <a:endCxn id="54284" idx="6"/>
          </p:cNvCxnSpPr>
          <p:nvPr/>
        </p:nvCxnSpPr>
        <p:spPr bwMode="auto">
          <a:xfrm flipH="1">
            <a:off x="2844800" y="4892676"/>
            <a:ext cx="846138" cy="3175"/>
          </a:xfrm>
          <a:prstGeom prst="straightConnector1">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294" name="Text Box 22"/>
          <p:cNvSpPr txBox="1">
            <a:spLocks noChangeArrowheads="1"/>
          </p:cNvSpPr>
          <p:nvPr/>
        </p:nvSpPr>
        <p:spPr bwMode="auto">
          <a:xfrm>
            <a:off x="3122613" y="4446588"/>
            <a:ext cx="506412"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dirty="0">
                <a:solidFill>
                  <a:srgbClr val="FFC000"/>
                </a:solidFill>
                <a:latin typeface="Times New Roman" panose="02020603050405020304" pitchFamily="18" charset="0"/>
              </a:rPr>
              <a:t>b</a:t>
            </a:r>
          </a:p>
        </p:txBody>
      </p:sp>
      <p:cxnSp>
        <p:nvCxnSpPr>
          <p:cNvPr id="54295" name="AutoShape 23"/>
          <p:cNvCxnSpPr>
            <a:cxnSpLocks noChangeShapeType="1"/>
            <a:stCxn id="54285" idx="4"/>
            <a:endCxn id="54287" idx="1"/>
          </p:cNvCxnSpPr>
          <p:nvPr/>
        </p:nvCxnSpPr>
        <p:spPr bwMode="auto">
          <a:xfrm>
            <a:off x="4044950" y="5246688"/>
            <a:ext cx="419100" cy="723900"/>
          </a:xfrm>
          <a:prstGeom prst="straightConnector1">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296" name="Text Box 24"/>
          <p:cNvSpPr txBox="1">
            <a:spLocks noChangeArrowheads="1"/>
          </p:cNvSpPr>
          <p:nvPr/>
        </p:nvSpPr>
        <p:spPr bwMode="auto">
          <a:xfrm>
            <a:off x="4195763" y="5214938"/>
            <a:ext cx="506412"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dirty="0">
                <a:solidFill>
                  <a:srgbClr val="FFC000"/>
                </a:solidFill>
                <a:latin typeface="Times New Roman" panose="02020603050405020304" pitchFamily="18" charset="0"/>
              </a:rPr>
              <a:t>c</a:t>
            </a:r>
          </a:p>
        </p:txBody>
      </p:sp>
      <p:cxnSp>
        <p:nvCxnSpPr>
          <p:cNvPr id="54297" name="AutoShape 25"/>
          <p:cNvCxnSpPr>
            <a:cxnSpLocks noChangeShapeType="1"/>
            <a:stCxn id="54286" idx="3"/>
            <a:endCxn id="54287" idx="7"/>
          </p:cNvCxnSpPr>
          <p:nvPr/>
        </p:nvCxnSpPr>
        <p:spPr bwMode="auto">
          <a:xfrm flipH="1">
            <a:off x="4946650" y="5148264"/>
            <a:ext cx="344488" cy="822325"/>
          </a:xfrm>
          <a:prstGeom prst="straightConnector1">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298" name="Text Box 26"/>
          <p:cNvSpPr txBox="1">
            <a:spLocks noChangeArrowheads="1"/>
          </p:cNvSpPr>
          <p:nvPr/>
        </p:nvSpPr>
        <p:spPr bwMode="auto">
          <a:xfrm>
            <a:off x="5106988" y="5202238"/>
            <a:ext cx="506412"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dirty="0">
                <a:solidFill>
                  <a:srgbClr val="FFC000"/>
                </a:solidFill>
                <a:latin typeface="Times New Roman" panose="02020603050405020304" pitchFamily="18" charset="0"/>
              </a:rPr>
              <a:t>a</a:t>
            </a:r>
          </a:p>
        </p:txBody>
      </p:sp>
      <p:cxnSp>
        <p:nvCxnSpPr>
          <p:cNvPr id="54299" name="AutoShape 27"/>
          <p:cNvCxnSpPr>
            <a:cxnSpLocks noChangeShapeType="1"/>
            <a:stCxn id="54286" idx="0"/>
            <a:endCxn id="54286" idx="6"/>
          </p:cNvCxnSpPr>
          <p:nvPr/>
        </p:nvCxnSpPr>
        <p:spPr bwMode="auto">
          <a:xfrm rot="5400000" flipV="1">
            <a:off x="5532438" y="4540251"/>
            <a:ext cx="354013" cy="354012"/>
          </a:xfrm>
          <a:prstGeom prst="curvedConnector4">
            <a:avLst>
              <a:gd name="adj1" fmla="val -60986"/>
              <a:gd name="adj2" fmla="val 160986"/>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300" name="Text Box 28"/>
          <p:cNvSpPr txBox="1">
            <a:spLocks noChangeArrowheads="1"/>
          </p:cNvSpPr>
          <p:nvPr/>
        </p:nvSpPr>
        <p:spPr bwMode="auto">
          <a:xfrm>
            <a:off x="6018213" y="4075113"/>
            <a:ext cx="506412"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dirty="0">
                <a:solidFill>
                  <a:srgbClr val="FFC000"/>
                </a:solidFill>
                <a:latin typeface="Times New Roman" panose="02020603050405020304" pitchFamily="18" charset="0"/>
              </a:rPr>
              <a:t>a</a:t>
            </a:r>
          </a:p>
        </p:txBody>
      </p:sp>
      <p:cxnSp>
        <p:nvCxnSpPr>
          <p:cNvPr id="54301" name="AutoShape 29"/>
          <p:cNvCxnSpPr>
            <a:cxnSpLocks noChangeShapeType="1"/>
            <a:stCxn id="54284" idx="2"/>
            <a:endCxn id="54284" idx="0"/>
          </p:cNvCxnSpPr>
          <p:nvPr/>
        </p:nvCxnSpPr>
        <p:spPr bwMode="auto">
          <a:xfrm rot="10800000" flipH="1">
            <a:off x="2136776" y="4541838"/>
            <a:ext cx="354013" cy="354012"/>
          </a:xfrm>
          <a:prstGeom prst="curvedConnector4">
            <a:avLst>
              <a:gd name="adj1" fmla="val -60986"/>
              <a:gd name="adj2" fmla="val 160986"/>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302" name="Text Box 30"/>
          <p:cNvSpPr txBox="1">
            <a:spLocks noChangeArrowheads="1"/>
          </p:cNvSpPr>
          <p:nvPr/>
        </p:nvSpPr>
        <p:spPr bwMode="auto">
          <a:xfrm>
            <a:off x="1671638" y="4062413"/>
            <a:ext cx="506412"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dirty="0">
                <a:solidFill>
                  <a:srgbClr val="FFC000"/>
                </a:solidFill>
                <a:latin typeface="Times New Roman" panose="02020603050405020304" pitchFamily="18" charset="0"/>
              </a:rPr>
              <a:t>b</a:t>
            </a:r>
          </a:p>
        </p:txBody>
      </p:sp>
      <p:cxnSp>
        <p:nvCxnSpPr>
          <p:cNvPr id="54303" name="AutoShape 31"/>
          <p:cNvCxnSpPr>
            <a:cxnSpLocks noChangeShapeType="1"/>
            <a:stCxn id="54284" idx="4"/>
            <a:endCxn id="54288" idx="1"/>
          </p:cNvCxnSpPr>
          <p:nvPr/>
        </p:nvCxnSpPr>
        <p:spPr bwMode="auto">
          <a:xfrm>
            <a:off x="2490789" y="5249863"/>
            <a:ext cx="523875" cy="722312"/>
          </a:xfrm>
          <a:prstGeom prst="straightConnector1">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304" name="Text Box 32"/>
          <p:cNvSpPr txBox="1">
            <a:spLocks noChangeArrowheads="1"/>
          </p:cNvSpPr>
          <p:nvPr/>
        </p:nvSpPr>
        <p:spPr bwMode="auto">
          <a:xfrm>
            <a:off x="2678113" y="5164138"/>
            <a:ext cx="506412"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dirty="0">
                <a:solidFill>
                  <a:srgbClr val="FFC000"/>
                </a:solidFill>
                <a:latin typeface="Times New Roman" panose="02020603050405020304" pitchFamily="18" charset="0"/>
              </a:rPr>
              <a:t>c</a:t>
            </a:r>
          </a:p>
        </p:txBody>
      </p:sp>
      <p:cxnSp>
        <p:nvCxnSpPr>
          <p:cNvPr id="54305" name="AutoShape 33"/>
          <p:cNvCxnSpPr>
            <a:cxnSpLocks noChangeShapeType="1"/>
            <a:stCxn id="54288" idx="6"/>
            <a:endCxn id="54287" idx="2"/>
          </p:cNvCxnSpPr>
          <p:nvPr/>
        </p:nvCxnSpPr>
        <p:spPr bwMode="auto">
          <a:xfrm flipV="1">
            <a:off x="3609976" y="6224589"/>
            <a:ext cx="741363" cy="1587"/>
          </a:xfrm>
          <a:prstGeom prst="straightConnector1">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4306" name="Text Box 34"/>
          <p:cNvSpPr txBox="1">
            <a:spLocks noChangeArrowheads="1"/>
          </p:cNvSpPr>
          <p:nvPr/>
        </p:nvSpPr>
        <p:spPr bwMode="auto">
          <a:xfrm>
            <a:off x="3751263" y="5770563"/>
            <a:ext cx="506412"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dirty="0">
                <a:solidFill>
                  <a:srgbClr val="FFC000"/>
                </a:solidFill>
                <a:latin typeface="Times New Roman" panose="02020603050405020304" pitchFamily="18" charset="0"/>
              </a:rPr>
              <a:t>d</a:t>
            </a:r>
          </a:p>
        </p:txBody>
      </p:sp>
      <p:sp>
        <p:nvSpPr>
          <p:cNvPr id="54307" name="Text Box 35"/>
          <p:cNvSpPr txBox="1">
            <a:spLocks noChangeArrowheads="1"/>
          </p:cNvSpPr>
          <p:nvPr/>
        </p:nvSpPr>
        <p:spPr bwMode="auto">
          <a:xfrm>
            <a:off x="7562851" y="1154114"/>
            <a:ext cx="436563"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200" b="1">
                <a:latin typeface="Times New Roman" panose="02020603050405020304" pitchFamily="18" charset="0"/>
              </a:rPr>
              <a:t>S</a:t>
            </a:r>
          </a:p>
        </p:txBody>
      </p:sp>
      <p:sp>
        <p:nvSpPr>
          <p:cNvPr id="54308" name="Text Box 36"/>
          <p:cNvSpPr txBox="1">
            <a:spLocks noChangeArrowheads="1"/>
          </p:cNvSpPr>
          <p:nvPr/>
        </p:nvSpPr>
        <p:spPr bwMode="auto">
          <a:xfrm>
            <a:off x="6686550" y="1900239"/>
            <a:ext cx="2236788"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zh-CN" sz="3200" b="1">
                <a:latin typeface="Times New Roman" panose="02020603050405020304" pitchFamily="18" charset="0"/>
              </a:rPr>
              <a:t>b        B</a:t>
            </a:r>
          </a:p>
        </p:txBody>
      </p:sp>
      <p:sp>
        <p:nvSpPr>
          <p:cNvPr id="54309" name="Line 37"/>
          <p:cNvSpPr>
            <a:spLocks noChangeShapeType="1"/>
          </p:cNvSpPr>
          <p:nvPr/>
        </p:nvSpPr>
        <p:spPr bwMode="auto">
          <a:xfrm flipH="1">
            <a:off x="7312026" y="1646239"/>
            <a:ext cx="373063" cy="3587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10" name="Line 38"/>
          <p:cNvSpPr>
            <a:spLocks noChangeShapeType="1"/>
          </p:cNvSpPr>
          <p:nvPr/>
        </p:nvSpPr>
        <p:spPr bwMode="auto">
          <a:xfrm flipH="1" flipV="1">
            <a:off x="7854951" y="1655763"/>
            <a:ext cx="398463" cy="342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11" name="Text Box 39"/>
          <p:cNvSpPr txBox="1">
            <a:spLocks noChangeArrowheads="1"/>
          </p:cNvSpPr>
          <p:nvPr/>
        </p:nvSpPr>
        <p:spPr bwMode="auto">
          <a:xfrm>
            <a:off x="7258050" y="2649539"/>
            <a:ext cx="2236788"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zh-CN" sz="3200" b="1">
                <a:latin typeface="Times New Roman" panose="02020603050405020304" pitchFamily="18" charset="0"/>
              </a:rPr>
              <a:t>b        B</a:t>
            </a:r>
          </a:p>
        </p:txBody>
      </p:sp>
      <p:sp>
        <p:nvSpPr>
          <p:cNvPr id="54312" name="Line 40"/>
          <p:cNvSpPr>
            <a:spLocks noChangeShapeType="1"/>
          </p:cNvSpPr>
          <p:nvPr/>
        </p:nvSpPr>
        <p:spPr bwMode="auto">
          <a:xfrm flipH="1">
            <a:off x="7883526" y="2395539"/>
            <a:ext cx="373063" cy="3587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13" name="Line 41"/>
          <p:cNvSpPr>
            <a:spLocks noChangeShapeType="1"/>
          </p:cNvSpPr>
          <p:nvPr/>
        </p:nvSpPr>
        <p:spPr bwMode="auto">
          <a:xfrm flipH="1" flipV="1">
            <a:off x="8426451" y="2405063"/>
            <a:ext cx="398463" cy="342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14" name="Text Box 42"/>
          <p:cNvSpPr txBox="1">
            <a:spLocks noChangeArrowheads="1"/>
          </p:cNvSpPr>
          <p:nvPr/>
        </p:nvSpPr>
        <p:spPr bwMode="auto">
          <a:xfrm>
            <a:off x="7842250" y="3398839"/>
            <a:ext cx="2236788"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zh-CN" sz="3200" b="1">
                <a:latin typeface="Times New Roman" panose="02020603050405020304" pitchFamily="18" charset="0"/>
              </a:rPr>
              <a:t>b        B</a:t>
            </a:r>
          </a:p>
        </p:txBody>
      </p:sp>
      <p:sp>
        <p:nvSpPr>
          <p:cNvPr id="54315" name="Line 43"/>
          <p:cNvSpPr>
            <a:spLocks noChangeShapeType="1"/>
          </p:cNvSpPr>
          <p:nvPr/>
        </p:nvSpPr>
        <p:spPr bwMode="auto">
          <a:xfrm flipH="1">
            <a:off x="8455026" y="3144839"/>
            <a:ext cx="373063" cy="3587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16" name="Line 44"/>
          <p:cNvSpPr>
            <a:spLocks noChangeShapeType="1"/>
          </p:cNvSpPr>
          <p:nvPr/>
        </p:nvSpPr>
        <p:spPr bwMode="auto">
          <a:xfrm flipH="1" flipV="1">
            <a:off x="8997951" y="3154363"/>
            <a:ext cx="398463" cy="342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17" name="Text Box 45"/>
          <p:cNvSpPr txBox="1">
            <a:spLocks noChangeArrowheads="1"/>
          </p:cNvSpPr>
          <p:nvPr/>
        </p:nvSpPr>
        <p:spPr bwMode="auto">
          <a:xfrm>
            <a:off x="8413750" y="4186239"/>
            <a:ext cx="2236788"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zh-CN" sz="3200" b="1">
                <a:latin typeface="Times New Roman" panose="02020603050405020304" pitchFamily="18" charset="0"/>
              </a:rPr>
              <a:t>c        C</a:t>
            </a:r>
          </a:p>
        </p:txBody>
      </p:sp>
      <p:sp>
        <p:nvSpPr>
          <p:cNvPr id="54318" name="Line 46"/>
          <p:cNvSpPr>
            <a:spLocks noChangeShapeType="1"/>
          </p:cNvSpPr>
          <p:nvPr/>
        </p:nvSpPr>
        <p:spPr bwMode="auto">
          <a:xfrm flipH="1">
            <a:off x="9039226" y="3919539"/>
            <a:ext cx="373063" cy="3587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19" name="Line 47"/>
          <p:cNvSpPr>
            <a:spLocks noChangeShapeType="1"/>
          </p:cNvSpPr>
          <p:nvPr/>
        </p:nvSpPr>
        <p:spPr bwMode="auto">
          <a:xfrm flipH="1" flipV="1">
            <a:off x="9582151" y="3929063"/>
            <a:ext cx="398463" cy="342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20" name="Text Box 48"/>
          <p:cNvSpPr txBox="1">
            <a:spLocks noChangeArrowheads="1"/>
          </p:cNvSpPr>
          <p:nvPr/>
        </p:nvSpPr>
        <p:spPr bwMode="auto">
          <a:xfrm>
            <a:off x="9696450" y="4973639"/>
            <a:ext cx="649288"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en-US" altLang="zh-CN" sz="3200" b="1">
                <a:latin typeface="Times New Roman" panose="02020603050405020304" pitchFamily="18" charset="0"/>
              </a:rPr>
              <a:t>d</a:t>
            </a:r>
          </a:p>
        </p:txBody>
      </p:sp>
      <p:sp>
        <p:nvSpPr>
          <p:cNvPr id="54321" name="Line 49"/>
          <p:cNvSpPr>
            <a:spLocks noChangeShapeType="1"/>
          </p:cNvSpPr>
          <p:nvPr/>
        </p:nvSpPr>
        <p:spPr bwMode="auto">
          <a:xfrm>
            <a:off x="10033000" y="4711700"/>
            <a:ext cx="0" cy="3175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22" name="Text Box 50"/>
          <p:cNvSpPr txBox="1">
            <a:spLocks noChangeArrowheads="1"/>
          </p:cNvSpPr>
          <p:nvPr/>
        </p:nvSpPr>
        <p:spPr bwMode="auto">
          <a:xfrm>
            <a:off x="6189663" y="5508625"/>
            <a:ext cx="3937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3200" b="1">
                <a:latin typeface="Times New Roman" panose="02020603050405020304" pitchFamily="18" charset="0"/>
              </a:rPr>
              <a:t>S</a:t>
            </a:r>
          </a:p>
        </p:txBody>
      </p:sp>
      <p:grpSp>
        <p:nvGrpSpPr>
          <p:cNvPr id="54323" name="Group 51"/>
          <p:cNvGrpSpPr>
            <a:grpSpLocks/>
          </p:cNvGrpSpPr>
          <p:nvPr/>
        </p:nvGrpSpPr>
        <p:grpSpPr bwMode="auto">
          <a:xfrm rot="10800000">
            <a:off x="6554789" y="5746750"/>
            <a:ext cx="307975" cy="173038"/>
            <a:chOff x="3904" y="1628"/>
            <a:chExt cx="164" cy="92"/>
          </a:xfrm>
        </p:grpSpPr>
        <p:sp>
          <p:nvSpPr>
            <p:cNvPr id="54324" name="Line 52"/>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25" name="Line 53"/>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26" name="Line 54"/>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27" name="Line 55"/>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54328" name="Group 56"/>
          <p:cNvGrpSpPr>
            <a:grpSpLocks/>
          </p:cNvGrpSpPr>
          <p:nvPr/>
        </p:nvGrpSpPr>
        <p:grpSpPr bwMode="auto">
          <a:xfrm rot="10800000">
            <a:off x="7499351" y="5748339"/>
            <a:ext cx="307975" cy="173037"/>
            <a:chOff x="3904" y="1628"/>
            <a:chExt cx="164" cy="92"/>
          </a:xfrm>
        </p:grpSpPr>
        <p:sp>
          <p:nvSpPr>
            <p:cNvPr id="54329" name="Line 57"/>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30" name="Line 58"/>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31" name="Line 59"/>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32" name="Line 60"/>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54333" name="Group 61"/>
          <p:cNvGrpSpPr>
            <a:grpSpLocks/>
          </p:cNvGrpSpPr>
          <p:nvPr/>
        </p:nvGrpSpPr>
        <p:grpSpPr bwMode="auto">
          <a:xfrm rot="10800000">
            <a:off x="8715376" y="5735639"/>
            <a:ext cx="307975" cy="173037"/>
            <a:chOff x="3904" y="1628"/>
            <a:chExt cx="164" cy="92"/>
          </a:xfrm>
        </p:grpSpPr>
        <p:sp>
          <p:nvSpPr>
            <p:cNvPr id="54334" name="Line 62"/>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35" name="Line 63"/>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36" name="Line 64"/>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37" name="Line 65"/>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54338" name="Group 66"/>
          <p:cNvGrpSpPr>
            <a:grpSpLocks/>
          </p:cNvGrpSpPr>
          <p:nvPr/>
        </p:nvGrpSpPr>
        <p:grpSpPr bwMode="auto">
          <a:xfrm rot="10800000">
            <a:off x="6530976" y="6223000"/>
            <a:ext cx="307975" cy="173038"/>
            <a:chOff x="3904" y="1628"/>
            <a:chExt cx="164" cy="92"/>
          </a:xfrm>
        </p:grpSpPr>
        <p:sp>
          <p:nvSpPr>
            <p:cNvPr id="54339" name="Line 67"/>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40" name="Line 68"/>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41" name="Line 69"/>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42" name="Line 70"/>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54343" name="Group 71"/>
          <p:cNvGrpSpPr>
            <a:grpSpLocks/>
          </p:cNvGrpSpPr>
          <p:nvPr/>
        </p:nvGrpSpPr>
        <p:grpSpPr bwMode="auto">
          <a:xfrm rot="10800000">
            <a:off x="8104189" y="6224589"/>
            <a:ext cx="307975" cy="173037"/>
            <a:chOff x="3904" y="1628"/>
            <a:chExt cx="164" cy="92"/>
          </a:xfrm>
        </p:grpSpPr>
        <p:sp>
          <p:nvSpPr>
            <p:cNvPr id="54344" name="Line 72"/>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45" name="Line 73"/>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46" name="Line 74"/>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347" name="Line 75"/>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54348" name="Text Box 76"/>
          <p:cNvSpPr txBox="1">
            <a:spLocks noChangeArrowheads="1"/>
          </p:cNvSpPr>
          <p:nvPr/>
        </p:nvSpPr>
        <p:spPr bwMode="auto">
          <a:xfrm>
            <a:off x="6819901" y="5491164"/>
            <a:ext cx="758825"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3200" b="1">
                <a:latin typeface="Times New Roman" panose="02020603050405020304" pitchFamily="18" charset="0"/>
              </a:rPr>
              <a:t>bB</a:t>
            </a:r>
          </a:p>
        </p:txBody>
      </p:sp>
      <p:sp>
        <p:nvSpPr>
          <p:cNvPr id="54349" name="Text Box 77"/>
          <p:cNvSpPr txBox="1">
            <a:spLocks noChangeArrowheads="1"/>
          </p:cNvSpPr>
          <p:nvPr/>
        </p:nvSpPr>
        <p:spPr bwMode="auto">
          <a:xfrm>
            <a:off x="7807325" y="5507039"/>
            <a:ext cx="1041400"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3200" b="1">
                <a:latin typeface="Times New Roman" panose="02020603050405020304" pitchFamily="18" charset="0"/>
              </a:rPr>
              <a:t>bbB</a:t>
            </a:r>
          </a:p>
        </p:txBody>
      </p:sp>
      <p:sp>
        <p:nvSpPr>
          <p:cNvPr id="54350" name="Text Box 78"/>
          <p:cNvSpPr txBox="1">
            <a:spLocks noChangeArrowheads="1"/>
          </p:cNvSpPr>
          <p:nvPr/>
        </p:nvSpPr>
        <p:spPr bwMode="auto">
          <a:xfrm>
            <a:off x="8980489" y="5508625"/>
            <a:ext cx="1406525"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3200" b="1">
                <a:latin typeface="Times New Roman" panose="02020603050405020304" pitchFamily="18" charset="0"/>
              </a:rPr>
              <a:t>bbbB</a:t>
            </a:r>
          </a:p>
        </p:txBody>
      </p:sp>
      <p:sp>
        <p:nvSpPr>
          <p:cNvPr id="54351" name="Text Box 79"/>
          <p:cNvSpPr txBox="1">
            <a:spLocks noChangeArrowheads="1"/>
          </p:cNvSpPr>
          <p:nvPr/>
        </p:nvSpPr>
        <p:spPr bwMode="auto">
          <a:xfrm>
            <a:off x="6804026" y="5992814"/>
            <a:ext cx="1406525"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3200" b="1">
                <a:latin typeface="Times New Roman" panose="02020603050405020304" pitchFamily="18" charset="0"/>
              </a:rPr>
              <a:t>bbbcC</a:t>
            </a:r>
          </a:p>
        </p:txBody>
      </p:sp>
      <p:sp>
        <p:nvSpPr>
          <p:cNvPr id="54352" name="Text Box 80"/>
          <p:cNvSpPr txBox="1">
            <a:spLocks noChangeArrowheads="1"/>
          </p:cNvSpPr>
          <p:nvPr/>
        </p:nvSpPr>
        <p:spPr bwMode="auto">
          <a:xfrm>
            <a:off x="8377239" y="5994400"/>
            <a:ext cx="1406525"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3200" b="1">
                <a:latin typeface="Times New Roman" panose="02020603050405020304" pitchFamily="18" charset="0"/>
              </a:rPr>
              <a:t>bbbcd</a:t>
            </a:r>
          </a:p>
        </p:txBody>
      </p:sp>
      <p:sp>
        <p:nvSpPr>
          <p:cNvPr id="54353" name="Text Box 81"/>
          <p:cNvSpPr txBox="1">
            <a:spLocks noChangeArrowheads="1"/>
          </p:cNvSpPr>
          <p:nvPr/>
        </p:nvSpPr>
        <p:spPr bwMode="auto">
          <a:xfrm>
            <a:off x="4279900" y="3548064"/>
            <a:ext cx="3803650" cy="461665"/>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FFC000"/>
                </a:solidFill>
                <a:latin typeface="Times New Roman" panose="02020603050405020304" pitchFamily="18" charset="0"/>
              </a:rPr>
              <a:t>L={ </a:t>
            </a:r>
            <a:r>
              <a:rPr lang="en-US" altLang="zh-CN" sz="2400" b="1" dirty="0" err="1">
                <a:solidFill>
                  <a:srgbClr val="FFC000"/>
                </a:solidFill>
                <a:latin typeface="Times New Roman" panose="02020603050405020304" pitchFamily="18" charset="0"/>
              </a:rPr>
              <a:t>a</a:t>
            </a:r>
            <a:r>
              <a:rPr lang="en-US" altLang="zh-CN" sz="2400" b="1" baseline="30000" dirty="0" err="1">
                <a:solidFill>
                  <a:srgbClr val="FFC000"/>
                </a:solidFill>
                <a:latin typeface="Times New Roman" panose="02020603050405020304" pitchFamily="18" charset="0"/>
              </a:rPr>
              <a:t>i</a:t>
            </a:r>
            <a:r>
              <a:rPr lang="en-US" altLang="zh-CN" sz="2400" b="1" baseline="30000" dirty="0">
                <a:solidFill>
                  <a:srgbClr val="FFC000"/>
                </a:solidFill>
                <a:latin typeface="Times New Roman" panose="02020603050405020304" pitchFamily="18" charset="0"/>
              </a:rPr>
              <a:t> </a:t>
            </a:r>
            <a:r>
              <a:rPr lang="en-US" altLang="zh-CN" sz="2400" b="1" dirty="0">
                <a:solidFill>
                  <a:srgbClr val="FFC000"/>
                </a:solidFill>
                <a:latin typeface="Times New Roman" panose="02020603050405020304" pitchFamily="18" charset="0"/>
              </a:rPr>
              <a:t>| c | </a:t>
            </a:r>
            <a:r>
              <a:rPr lang="en-US" altLang="zh-CN" sz="2400" b="1" dirty="0" err="1">
                <a:solidFill>
                  <a:srgbClr val="FFC000"/>
                </a:solidFill>
                <a:latin typeface="Times New Roman" panose="02020603050405020304" pitchFamily="18" charset="0"/>
              </a:rPr>
              <a:t>b</a:t>
            </a:r>
            <a:r>
              <a:rPr lang="en-US" altLang="zh-CN" sz="2400" b="1" baseline="30000" dirty="0" err="1">
                <a:solidFill>
                  <a:srgbClr val="FFC000"/>
                </a:solidFill>
                <a:latin typeface="Times New Roman" panose="02020603050405020304" pitchFamily="18" charset="0"/>
              </a:rPr>
              <a:t>j</a:t>
            </a:r>
            <a:r>
              <a:rPr lang="en-US" altLang="zh-CN" sz="2400" b="1" dirty="0" err="1">
                <a:solidFill>
                  <a:srgbClr val="FFC000"/>
                </a:solidFill>
                <a:latin typeface="Times New Roman" panose="02020603050405020304" pitchFamily="18" charset="0"/>
              </a:rPr>
              <a:t>cd</a:t>
            </a:r>
            <a:r>
              <a:rPr lang="en-US" altLang="zh-CN" sz="2400" b="1" dirty="0">
                <a:solidFill>
                  <a:srgbClr val="FFC000"/>
                </a:solidFill>
                <a:latin typeface="Times New Roman" panose="02020603050405020304" pitchFamily="18" charset="0"/>
              </a:rPr>
              <a:t>,  </a:t>
            </a:r>
            <a:r>
              <a:rPr lang="en-US" altLang="zh-CN" sz="2400" b="1" dirty="0" err="1">
                <a:solidFill>
                  <a:srgbClr val="FFC000"/>
                </a:solidFill>
                <a:latin typeface="Times New Roman" panose="02020603050405020304" pitchFamily="18" charset="0"/>
              </a:rPr>
              <a:t>i</a:t>
            </a:r>
            <a:r>
              <a:rPr lang="en-US" altLang="zh-CN" sz="2400" b="1" dirty="0">
                <a:solidFill>
                  <a:srgbClr val="FFC000"/>
                </a:solidFill>
                <a:latin typeface="Times New Roman" panose="02020603050405020304" pitchFamily="18" charset="0"/>
              </a:rPr>
              <a:t>&gt;1; j&gt;0 }</a:t>
            </a:r>
          </a:p>
        </p:txBody>
      </p:sp>
      <p:sp>
        <p:nvSpPr>
          <p:cNvPr id="54354" name="Text Box 82"/>
          <p:cNvSpPr txBox="1">
            <a:spLocks noChangeArrowheads="1"/>
          </p:cNvSpPr>
          <p:nvPr/>
        </p:nvSpPr>
        <p:spPr bwMode="auto">
          <a:xfrm>
            <a:off x="8682038" y="585788"/>
            <a:ext cx="165735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600" b="1" dirty="0" err="1">
                <a:solidFill>
                  <a:srgbClr val="FFC000"/>
                </a:solidFill>
                <a:latin typeface="Times New Roman" panose="02020603050405020304" pitchFamily="18" charset="0"/>
              </a:rPr>
              <a:t>bbbcd</a:t>
            </a:r>
            <a:endParaRPr lang="en-US" altLang="zh-CN" sz="3600" b="1" dirty="0">
              <a:solidFill>
                <a:srgbClr val="FFC000"/>
              </a:solidFill>
              <a:latin typeface="Times New Roman" panose="02020603050405020304" pitchFamily="18" charset="0"/>
            </a:endParaRPr>
          </a:p>
        </p:txBody>
      </p:sp>
      <p:cxnSp>
        <p:nvCxnSpPr>
          <p:cNvPr id="75" name="直接连接符 74"/>
          <p:cNvCxnSpPr/>
          <p:nvPr/>
        </p:nvCxnSpPr>
        <p:spPr>
          <a:xfrm>
            <a:off x="10227109" y="4581525"/>
            <a:ext cx="312737" cy="368300"/>
          </a:xfrm>
          <a:prstGeom prst="line">
            <a:avLst/>
          </a:prstGeom>
          <a:ln w="15875">
            <a:solidFill>
              <a:srgbClr val="FFC000"/>
            </a:solidFill>
            <a:prstDash val="sysDash"/>
          </a:ln>
        </p:spPr>
        <p:style>
          <a:lnRef idx="1">
            <a:schemeClr val="accent1"/>
          </a:lnRef>
          <a:fillRef idx="0">
            <a:schemeClr val="accent1"/>
          </a:fillRef>
          <a:effectRef idx="0">
            <a:schemeClr val="accent1"/>
          </a:effectRef>
          <a:fontRef idx="minor">
            <a:schemeClr val="tx1"/>
          </a:fontRef>
        </p:style>
      </p:cxnSp>
      <p:sp>
        <p:nvSpPr>
          <p:cNvPr id="76" name="Text Box 49"/>
          <p:cNvSpPr txBox="1">
            <a:spLocks noChangeArrowheads="1"/>
          </p:cNvSpPr>
          <p:nvPr/>
        </p:nvSpPr>
        <p:spPr bwMode="auto">
          <a:xfrm>
            <a:off x="10421361" y="4984105"/>
            <a:ext cx="52185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en-US" altLang="zh-CN" sz="2400" b="1" dirty="0" smtClean="0">
                <a:effectLst>
                  <a:outerShdw blurRad="38100" dist="38100" dir="2700000" algn="tl">
                    <a:srgbClr val="000000"/>
                  </a:outerShdw>
                </a:effectLst>
                <a:latin typeface="宋体" panose="02010600030101010101" pitchFamily="2" charset="-122"/>
              </a:rPr>
              <a:t>Q</a:t>
            </a:r>
            <a:endParaRPr lang="en-US" altLang="zh-CN" sz="2400" b="1" dirty="0">
              <a:effectLst>
                <a:outerShdw blurRad="38100" dist="38100" dir="2700000" algn="tl">
                  <a:srgbClr val="000000"/>
                </a:outerShdw>
              </a:effectLst>
              <a:latin typeface="宋体" panose="02010600030101010101" pitchFamily="2" charset="-122"/>
            </a:endParaRPr>
          </a:p>
        </p:txBody>
      </p:sp>
    </p:spTree>
    <p:extLst>
      <p:ext uri="{BB962C8B-B14F-4D97-AF65-F5344CB8AC3E}">
        <p14:creationId xmlns:p14="http://schemas.microsoft.com/office/powerpoint/2010/main" val="27305424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4283"/>
                                        </p:tgtEl>
                                        <p:attrNameLst>
                                          <p:attrName>style.visibility</p:attrName>
                                        </p:attrNameLst>
                                      </p:cBhvr>
                                      <p:to>
                                        <p:strVal val="visible"/>
                                      </p:to>
                                    </p:set>
                                    <p:animEffect transition="in" filter="blinds(horizontal)">
                                      <p:cBhvr>
                                        <p:cTn id="7" dur="500"/>
                                        <p:tgtEl>
                                          <p:spTgt spid="5428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4285"/>
                                        </p:tgtEl>
                                        <p:attrNameLst>
                                          <p:attrName>style.visibility</p:attrName>
                                        </p:attrNameLst>
                                      </p:cBhvr>
                                      <p:to>
                                        <p:strVal val="visible"/>
                                      </p:to>
                                    </p:set>
                                    <p:animEffect transition="in" filter="blinds(horizontal)">
                                      <p:cBhvr>
                                        <p:cTn id="12" dur="500"/>
                                        <p:tgtEl>
                                          <p:spTgt spid="54285"/>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54284"/>
                                        </p:tgtEl>
                                        <p:attrNameLst>
                                          <p:attrName>style.visibility</p:attrName>
                                        </p:attrNameLst>
                                      </p:cBhvr>
                                      <p:to>
                                        <p:strVal val="visible"/>
                                      </p:to>
                                    </p:set>
                                    <p:animEffect transition="in" filter="blinds(horizontal)">
                                      <p:cBhvr>
                                        <p:cTn id="15" dur="500"/>
                                        <p:tgtEl>
                                          <p:spTgt spid="54284"/>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54286"/>
                                        </p:tgtEl>
                                        <p:attrNameLst>
                                          <p:attrName>style.visibility</p:attrName>
                                        </p:attrNameLst>
                                      </p:cBhvr>
                                      <p:to>
                                        <p:strVal val="visible"/>
                                      </p:to>
                                    </p:set>
                                    <p:animEffect transition="in" filter="blinds(horizontal)">
                                      <p:cBhvr>
                                        <p:cTn id="18" dur="500"/>
                                        <p:tgtEl>
                                          <p:spTgt spid="54286"/>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54288"/>
                                        </p:tgtEl>
                                        <p:attrNameLst>
                                          <p:attrName>style.visibility</p:attrName>
                                        </p:attrNameLst>
                                      </p:cBhvr>
                                      <p:to>
                                        <p:strVal val="visible"/>
                                      </p:to>
                                    </p:set>
                                    <p:animEffect transition="in" filter="blinds(horizontal)">
                                      <p:cBhvr>
                                        <p:cTn id="21" dur="500"/>
                                        <p:tgtEl>
                                          <p:spTgt spid="54288"/>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3" presetClass="entr" presetSubtype="10" fill="hold" nodeType="clickEffect">
                                  <p:stCondLst>
                                    <p:cond delay="0"/>
                                  </p:stCondLst>
                                  <p:childTnLst>
                                    <p:set>
                                      <p:cBhvr>
                                        <p:cTn id="25" dur="1" fill="hold">
                                          <p:stCondLst>
                                            <p:cond delay="0"/>
                                          </p:stCondLst>
                                        </p:cTn>
                                        <p:tgtEl>
                                          <p:spTgt spid="54289"/>
                                        </p:tgtEl>
                                        <p:attrNameLst>
                                          <p:attrName>style.visibility</p:attrName>
                                        </p:attrNameLst>
                                      </p:cBhvr>
                                      <p:to>
                                        <p:strVal val="visible"/>
                                      </p:to>
                                    </p:set>
                                    <p:animEffect transition="in" filter="blinds(horizontal)">
                                      <p:cBhvr>
                                        <p:cTn id="26" dur="500"/>
                                        <p:tgtEl>
                                          <p:spTgt spid="54289"/>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54287"/>
                                        </p:tgtEl>
                                        <p:attrNameLst>
                                          <p:attrName>style.visibility</p:attrName>
                                        </p:attrNameLst>
                                      </p:cBhvr>
                                      <p:to>
                                        <p:strVal val="visible"/>
                                      </p:to>
                                    </p:set>
                                    <p:animEffect transition="in" filter="blinds(horizontal)">
                                      <p:cBhvr>
                                        <p:cTn id="29" dur="500"/>
                                        <p:tgtEl>
                                          <p:spTgt spid="54287"/>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3" presetClass="entr" presetSubtype="10" fill="hold" grpId="0" nodeType="clickEffect">
                                  <p:stCondLst>
                                    <p:cond delay="0"/>
                                  </p:stCondLst>
                                  <p:childTnLst>
                                    <p:set>
                                      <p:cBhvr>
                                        <p:cTn id="33" dur="1" fill="hold">
                                          <p:stCondLst>
                                            <p:cond delay="0"/>
                                          </p:stCondLst>
                                        </p:cTn>
                                        <p:tgtEl>
                                          <p:spTgt spid="54292"/>
                                        </p:tgtEl>
                                        <p:attrNameLst>
                                          <p:attrName>style.visibility</p:attrName>
                                        </p:attrNameLst>
                                      </p:cBhvr>
                                      <p:to>
                                        <p:strVal val="visible"/>
                                      </p:to>
                                    </p:set>
                                    <p:animEffect transition="in" filter="blinds(horizontal)">
                                      <p:cBhvr>
                                        <p:cTn id="34" dur="500"/>
                                        <p:tgtEl>
                                          <p:spTgt spid="54292"/>
                                        </p:tgtEl>
                                      </p:cBhvr>
                                    </p:animEffect>
                                  </p:childTnLst>
                                </p:cTn>
                              </p:par>
                              <p:par>
                                <p:cTn id="35" presetID="3" presetClass="entr" presetSubtype="10" fill="hold" nodeType="withEffect">
                                  <p:stCondLst>
                                    <p:cond delay="0"/>
                                  </p:stCondLst>
                                  <p:childTnLst>
                                    <p:set>
                                      <p:cBhvr>
                                        <p:cTn id="36" dur="1" fill="hold">
                                          <p:stCondLst>
                                            <p:cond delay="0"/>
                                          </p:stCondLst>
                                        </p:cTn>
                                        <p:tgtEl>
                                          <p:spTgt spid="54291"/>
                                        </p:tgtEl>
                                        <p:attrNameLst>
                                          <p:attrName>style.visibility</p:attrName>
                                        </p:attrNameLst>
                                      </p:cBhvr>
                                      <p:to>
                                        <p:strVal val="visible"/>
                                      </p:to>
                                    </p:set>
                                    <p:animEffect transition="in" filter="blinds(horizontal)">
                                      <p:cBhvr>
                                        <p:cTn id="37" dur="500"/>
                                        <p:tgtEl>
                                          <p:spTgt spid="54291"/>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4294"/>
                                        </p:tgtEl>
                                        <p:attrNameLst>
                                          <p:attrName>style.visibility</p:attrName>
                                        </p:attrNameLst>
                                      </p:cBhvr>
                                      <p:to>
                                        <p:strVal val="visible"/>
                                      </p:to>
                                    </p:set>
                                    <p:animEffect transition="in" filter="blinds(horizontal)">
                                      <p:cBhvr>
                                        <p:cTn id="42" dur="500"/>
                                        <p:tgtEl>
                                          <p:spTgt spid="54294"/>
                                        </p:tgtEl>
                                      </p:cBhvr>
                                    </p:animEffect>
                                  </p:childTnLst>
                                </p:cTn>
                              </p:par>
                              <p:par>
                                <p:cTn id="43" presetID="3" presetClass="entr" presetSubtype="10" fill="hold" nodeType="withEffect">
                                  <p:stCondLst>
                                    <p:cond delay="0"/>
                                  </p:stCondLst>
                                  <p:childTnLst>
                                    <p:set>
                                      <p:cBhvr>
                                        <p:cTn id="44" dur="1" fill="hold">
                                          <p:stCondLst>
                                            <p:cond delay="0"/>
                                          </p:stCondLst>
                                        </p:cTn>
                                        <p:tgtEl>
                                          <p:spTgt spid="54293"/>
                                        </p:tgtEl>
                                        <p:attrNameLst>
                                          <p:attrName>style.visibility</p:attrName>
                                        </p:attrNameLst>
                                      </p:cBhvr>
                                      <p:to>
                                        <p:strVal val="visible"/>
                                      </p:to>
                                    </p:set>
                                    <p:animEffect transition="in" filter="blinds(horizontal)">
                                      <p:cBhvr>
                                        <p:cTn id="45" dur="500"/>
                                        <p:tgtEl>
                                          <p:spTgt spid="54293"/>
                                        </p:tgtEl>
                                      </p:cBhvr>
                                    </p:animEffect>
                                  </p:childTnLst>
                                </p:cTn>
                              </p:par>
                            </p:childTnLst>
                          </p:cTn>
                        </p:par>
                      </p:childTnLst>
                    </p:cTn>
                  </p:par>
                  <p:par>
                    <p:cTn id="46" fill="hold" nodeType="clickPar">
                      <p:stCondLst>
                        <p:cond delay="indefinite"/>
                      </p:stCondLst>
                      <p:childTnLst>
                        <p:par>
                          <p:cTn id="47" fill="hold" nodeType="withGroup">
                            <p:stCondLst>
                              <p:cond delay="0"/>
                            </p:stCondLst>
                            <p:childTnLst>
                              <p:par>
                                <p:cTn id="48" presetID="3" presetClass="entr" presetSubtype="10" fill="hold" grpId="0" nodeType="clickEffect">
                                  <p:stCondLst>
                                    <p:cond delay="0"/>
                                  </p:stCondLst>
                                  <p:childTnLst>
                                    <p:set>
                                      <p:cBhvr>
                                        <p:cTn id="49" dur="1" fill="hold">
                                          <p:stCondLst>
                                            <p:cond delay="0"/>
                                          </p:stCondLst>
                                        </p:cTn>
                                        <p:tgtEl>
                                          <p:spTgt spid="54296"/>
                                        </p:tgtEl>
                                        <p:attrNameLst>
                                          <p:attrName>style.visibility</p:attrName>
                                        </p:attrNameLst>
                                      </p:cBhvr>
                                      <p:to>
                                        <p:strVal val="visible"/>
                                      </p:to>
                                    </p:set>
                                    <p:animEffect transition="in" filter="blinds(horizontal)">
                                      <p:cBhvr>
                                        <p:cTn id="50" dur="500"/>
                                        <p:tgtEl>
                                          <p:spTgt spid="54296"/>
                                        </p:tgtEl>
                                      </p:cBhvr>
                                    </p:animEffect>
                                  </p:childTnLst>
                                </p:cTn>
                              </p:par>
                              <p:par>
                                <p:cTn id="51" presetID="3" presetClass="entr" presetSubtype="10" fill="hold" nodeType="withEffect">
                                  <p:stCondLst>
                                    <p:cond delay="0"/>
                                  </p:stCondLst>
                                  <p:childTnLst>
                                    <p:set>
                                      <p:cBhvr>
                                        <p:cTn id="52" dur="1" fill="hold">
                                          <p:stCondLst>
                                            <p:cond delay="0"/>
                                          </p:stCondLst>
                                        </p:cTn>
                                        <p:tgtEl>
                                          <p:spTgt spid="54295"/>
                                        </p:tgtEl>
                                        <p:attrNameLst>
                                          <p:attrName>style.visibility</p:attrName>
                                        </p:attrNameLst>
                                      </p:cBhvr>
                                      <p:to>
                                        <p:strVal val="visible"/>
                                      </p:to>
                                    </p:set>
                                    <p:animEffect transition="in" filter="blinds(horizontal)">
                                      <p:cBhvr>
                                        <p:cTn id="53" dur="500"/>
                                        <p:tgtEl>
                                          <p:spTgt spid="54295"/>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3" presetClass="entr" presetSubtype="10" fill="hold" grpId="0" nodeType="clickEffect">
                                  <p:stCondLst>
                                    <p:cond delay="0"/>
                                  </p:stCondLst>
                                  <p:childTnLst>
                                    <p:set>
                                      <p:cBhvr>
                                        <p:cTn id="57" dur="1" fill="hold">
                                          <p:stCondLst>
                                            <p:cond delay="0"/>
                                          </p:stCondLst>
                                        </p:cTn>
                                        <p:tgtEl>
                                          <p:spTgt spid="54298"/>
                                        </p:tgtEl>
                                        <p:attrNameLst>
                                          <p:attrName>style.visibility</p:attrName>
                                        </p:attrNameLst>
                                      </p:cBhvr>
                                      <p:to>
                                        <p:strVal val="visible"/>
                                      </p:to>
                                    </p:set>
                                    <p:animEffect transition="in" filter="blinds(horizontal)">
                                      <p:cBhvr>
                                        <p:cTn id="58" dur="500"/>
                                        <p:tgtEl>
                                          <p:spTgt spid="54298"/>
                                        </p:tgtEl>
                                      </p:cBhvr>
                                    </p:animEffect>
                                  </p:childTnLst>
                                </p:cTn>
                              </p:par>
                              <p:par>
                                <p:cTn id="59" presetID="3" presetClass="entr" presetSubtype="10" fill="hold" nodeType="withEffect">
                                  <p:stCondLst>
                                    <p:cond delay="0"/>
                                  </p:stCondLst>
                                  <p:childTnLst>
                                    <p:set>
                                      <p:cBhvr>
                                        <p:cTn id="60" dur="1" fill="hold">
                                          <p:stCondLst>
                                            <p:cond delay="0"/>
                                          </p:stCondLst>
                                        </p:cTn>
                                        <p:tgtEl>
                                          <p:spTgt spid="54297"/>
                                        </p:tgtEl>
                                        <p:attrNameLst>
                                          <p:attrName>style.visibility</p:attrName>
                                        </p:attrNameLst>
                                      </p:cBhvr>
                                      <p:to>
                                        <p:strVal val="visible"/>
                                      </p:to>
                                    </p:set>
                                    <p:animEffect transition="in" filter="blinds(horizontal)">
                                      <p:cBhvr>
                                        <p:cTn id="61" dur="500"/>
                                        <p:tgtEl>
                                          <p:spTgt spid="54297"/>
                                        </p:tgtEl>
                                      </p:cBhvr>
                                    </p:animEffect>
                                  </p:childTnLst>
                                </p:cTn>
                              </p:par>
                            </p:childTnLst>
                          </p:cTn>
                        </p:par>
                      </p:childTnLst>
                    </p:cTn>
                  </p:par>
                  <p:par>
                    <p:cTn id="62" fill="hold" nodeType="clickPar">
                      <p:stCondLst>
                        <p:cond delay="indefinite"/>
                      </p:stCondLst>
                      <p:childTnLst>
                        <p:par>
                          <p:cTn id="63" fill="hold" nodeType="withGroup">
                            <p:stCondLst>
                              <p:cond delay="0"/>
                            </p:stCondLst>
                            <p:childTnLst>
                              <p:par>
                                <p:cTn id="64" presetID="3" presetClass="entr" presetSubtype="10" fill="hold" nodeType="clickEffect">
                                  <p:stCondLst>
                                    <p:cond delay="0"/>
                                  </p:stCondLst>
                                  <p:childTnLst>
                                    <p:set>
                                      <p:cBhvr>
                                        <p:cTn id="65" dur="1" fill="hold">
                                          <p:stCondLst>
                                            <p:cond delay="0"/>
                                          </p:stCondLst>
                                        </p:cTn>
                                        <p:tgtEl>
                                          <p:spTgt spid="54299"/>
                                        </p:tgtEl>
                                        <p:attrNameLst>
                                          <p:attrName>style.visibility</p:attrName>
                                        </p:attrNameLst>
                                      </p:cBhvr>
                                      <p:to>
                                        <p:strVal val="visible"/>
                                      </p:to>
                                    </p:set>
                                    <p:animEffect transition="in" filter="blinds(horizontal)">
                                      <p:cBhvr>
                                        <p:cTn id="66" dur="500"/>
                                        <p:tgtEl>
                                          <p:spTgt spid="54299"/>
                                        </p:tgtEl>
                                      </p:cBhvr>
                                    </p:animEffect>
                                  </p:childTnLst>
                                </p:cTn>
                              </p:par>
                              <p:par>
                                <p:cTn id="67" presetID="3" presetClass="entr" presetSubtype="10" fill="hold" grpId="0" nodeType="withEffect">
                                  <p:stCondLst>
                                    <p:cond delay="0"/>
                                  </p:stCondLst>
                                  <p:childTnLst>
                                    <p:set>
                                      <p:cBhvr>
                                        <p:cTn id="68" dur="1" fill="hold">
                                          <p:stCondLst>
                                            <p:cond delay="0"/>
                                          </p:stCondLst>
                                        </p:cTn>
                                        <p:tgtEl>
                                          <p:spTgt spid="54300"/>
                                        </p:tgtEl>
                                        <p:attrNameLst>
                                          <p:attrName>style.visibility</p:attrName>
                                        </p:attrNameLst>
                                      </p:cBhvr>
                                      <p:to>
                                        <p:strVal val="visible"/>
                                      </p:to>
                                    </p:set>
                                    <p:animEffect transition="in" filter="blinds(horizontal)">
                                      <p:cBhvr>
                                        <p:cTn id="69" dur="500"/>
                                        <p:tgtEl>
                                          <p:spTgt spid="54300"/>
                                        </p:tgtEl>
                                      </p:cBhvr>
                                    </p:animEffect>
                                  </p:childTnLst>
                                </p:cTn>
                              </p:par>
                            </p:childTnLst>
                          </p:cTn>
                        </p:par>
                      </p:childTnLst>
                    </p:cTn>
                  </p:par>
                  <p:par>
                    <p:cTn id="70" fill="hold" nodeType="clickPar">
                      <p:stCondLst>
                        <p:cond delay="indefinite"/>
                      </p:stCondLst>
                      <p:childTnLst>
                        <p:par>
                          <p:cTn id="71" fill="hold" nodeType="withGroup">
                            <p:stCondLst>
                              <p:cond delay="0"/>
                            </p:stCondLst>
                            <p:childTnLst>
                              <p:par>
                                <p:cTn id="72" presetID="3" presetClass="entr" presetSubtype="10" fill="hold" nodeType="clickEffect">
                                  <p:stCondLst>
                                    <p:cond delay="0"/>
                                  </p:stCondLst>
                                  <p:childTnLst>
                                    <p:set>
                                      <p:cBhvr>
                                        <p:cTn id="73" dur="1" fill="hold">
                                          <p:stCondLst>
                                            <p:cond delay="0"/>
                                          </p:stCondLst>
                                        </p:cTn>
                                        <p:tgtEl>
                                          <p:spTgt spid="54301"/>
                                        </p:tgtEl>
                                        <p:attrNameLst>
                                          <p:attrName>style.visibility</p:attrName>
                                        </p:attrNameLst>
                                      </p:cBhvr>
                                      <p:to>
                                        <p:strVal val="visible"/>
                                      </p:to>
                                    </p:set>
                                    <p:animEffect transition="in" filter="blinds(horizontal)">
                                      <p:cBhvr>
                                        <p:cTn id="74" dur="500"/>
                                        <p:tgtEl>
                                          <p:spTgt spid="54301"/>
                                        </p:tgtEl>
                                      </p:cBhvr>
                                    </p:animEffect>
                                  </p:childTnLst>
                                </p:cTn>
                              </p:par>
                              <p:par>
                                <p:cTn id="75" presetID="3" presetClass="entr" presetSubtype="10" fill="hold" grpId="0" nodeType="withEffect">
                                  <p:stCondLst>
                                    <p:cond delay="0"/>
                                  </p:stCondLst>
                                  <p:childTnLst>
                                    <p:set>
                                      <p:cBhvr>
                                        <p:cTn id="76" dur="1" fill="hold">
                                          <p:stCondLst>
                                            <p:cond delay="0"/>
                                          </p:stCondLst>
                                        </p:cTn>
                                        <p:tgtEl>
                                          <p:spTgt spid="54302"/>
                                        </p:tgtEl>
                                        <p:attrNameLst>
                                          <p:attrName>style.visibility</p:attrName>
                                        </p:attrNameLst>
                                      </p:cBhvr>
                                      <p:to>
                                        <p:strVal val="visible"/>
                                      </p:to>
                                    </p:set>
                                    <p:animEffect transition="in" filter="blinds(horizontal)">
                                      <p:cBhvr>
                                        <p:cTn id="77" dur="500"/>
                                        <p:tgtEl>
                                          <p:spTgt spid="54302"/>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54304"/>
                                        </p:tgtEl>
                                        <p:attrNameLst>
                                          <p:attrName>style.visibility</p:attrName>
                                        </p:attrNameLst>
                                      </p:cBhvr>
                                      <p:to>
                                        <p:strVal val="visible"/>
                                      </p:to>
                                    </p:set>
                                    <p:animEffect transition="in" filter="blinds(horizontal)">
                                      <p:cBhvr>
                                        <p:cTn id="82" dur="500"/>
                                        <p:tgtEl>
                                          <p:spTgt spid="54304"/>
                                        </p:tgtEl>
                                      </p:cBhvr>
                                    </p:animEffect>
                                  </p:childTnLst>
                                </p:cTn>
                              </p:par>
                              <p:par>
                                <p:cTn id="83" presetID="3" presetClass="entr" presetSubtype="10" fill="hold" nodeType="withEffect">
                                  <p:stCondLst>
                                    <p:cond delay="0"/>
                                  </p:stCondLst>
                                  <p:childTnLst>
                                    <p:set>
                                      <p:cBhvr>
                                        <p:cTn id="84" dur="1" fill="hold">
                                          <p:stCondLst>
                                            <p:cond delay="0"/>
                                          </p:stCondLst>
                                        </p:cTn>
                                        <p:tgtEl>
                                          <p:spTgt spid="54303"/>
                                        </p:tgtEl>
                                        <p:attrNameLst>
                                          <p:attrName>style.visibility</p:attrName>
                                        </p:attrNameLst>
                                      </p:cBhvr>
                                      <p:to>
                                        <p:strVal val="visible"/>
                                      </p:to>
                                    </p:set>
                                    <p:animEffect transition="in" filter="blinds(horizontal)">
                                      <p:cBhvr>
                                        <p:cTn id="85" dur="500"/>
                                        <p:tgtEl>
                                          <p:spTgt spid="54303"/>
                                        </p:tgtEl>
                                      </p:cBhvr>
                                    </p:animEffect>
                                  </p:childTnLst>
                                </p:cTn>
                              </p:par>
                            </p:childTnLst>
                          </p:cTn>
                        </p:par>
                      </p:childTnLst>
                    </p:cTn>
                  </p:par>
                  <p:par>
                    <p:cTn id="86" fill="hold">
                      <p:stCondLst>
                        <p:cond delay="indefinite"/>
                      </p:stCondLst>
                      <p:childTnLst>
                        <p:par>
                          <p:cTn id="87" fill="hold">
                            <p:stCondLst>
                              <p:cond delay="0"/>
                            </p:stCondLst>
                            <p:childTnLst>
                              <p:par>
                                <p:cTn id="88" presetID="3" presetClass="entr" presetSubtype="10" fill="hold" nodeType="clickEffect">
                                  <p:stCondLst>
                                    <p:cond delay="0"/>
                                  </p:stCondLst>
                                  <p:childTnLst>
                                    <p:set>
                                      <p:cBhvr>
                                        <p:cTn id="89" dur="1" fill="hold">
                                          <p:stCondLst>
                                            <p:cond delay="0"/>
                                          </p:stCondLst>
                                        </p:cTn>
                                        <p:tgtEl>
                                          <p:spTgt spid="54305"/>
                                        </p:tgtEl>
                                        <p:attrNameLst>
                                          <p:attrName>style.visibility</p:attrName>
                                        </p:attrNameLst>
                                      </p:cBhvr>
                                      <p:to>
                                        <p:strVal val="visible"/>
                                      </p:to>
                                    </p:set>
                                    <p:animEffect transition="in" filter="blinds(horizontal)">
                                      <p:cBhvr>
                                        <p:cTn id="90" dur="500"/>
                                        <p:tgtEl>
                                          <p:spTgt spid="54305"/>
                                        </p:tgtEl>
                                      </p:cBhvr>
                                    </p:animEffect>
                                  </p:childTnLst>
                                </p:cTn>
                              </p:par>
                              <p:par>
                                <p:cTn id="91" presetID="3" presetClass="entr" presetSubtype="10" fill="hold" grpId="0" nodeType="withEffect">
                                  <p:stCondLst>
                                    <p:cond delay="0"/>
                                  </p:stCondLst>
                                  <p:childTnLst>
                                    <p:set>
                                      <p:cBhvr>
                                        <p:cTn id="92" dur="1" fill="hold">
                                          <p:stCondLst>
                                            <p:cond delay="0"/>
                                          </p:stCondLst>
                                        </p:cTn>
                                        <p:tgtEl>
                                          <p:spTgt spid="54306"/>
                                        </p:tgtEl>
                                        <p:attrNameLst>
                                          <p:attrName>style.visibility</p:attrName>
                                        </p:attrNameLst>
                                      </p:cBhvr>
                                      <p:to>
                                        <p:strVal val="visible"/>
                                      </p:to>
                                    </p:set>
                                    <p:animEffect transition="in" filter="blinds(horizontal)">
                                      <p:cBhvr>
                                        <p:cTn id="93" dur="500"/>
                                        <p:tgtEl>
                                          <p:spTgt spid="54306"/>
                                        </p:tgtEl>
                                      </p:cBhvr>
                                    </p:animEffect>
                                  </p:childTnLst>
                                </p:cTn>
                              </p:par>
                            </p:childTnLst>
                          </p:cTn>
                        </p:par>
                      </p:childTnLst>
                    </p:cTn>
                  </p:par>
                  <p:par>
                    <p:cTn id="94" fill="hold">
                      <p:stCondLst>
                        <p:cond delay="indefinite"/>
                      </p:stCondLst>
                      <p:childTnLst>
                        <p:par>
                          <p:cTn id="95" fill="hold">
                            <p:stCondLst>
                              <p:cond delay="0"/>
                            </p:stCondLst>
                            <p:childTnLst>
                              <p:par>
                                <p:cTn id="96" presetID="3" presetClass="entr" presetSubtype="10" fill="hold" grpId="0" nodeType="clickEffect">
                                  <p:stCondLst>
                                    <p:cond delay="0"/>
                                  </p:stCondLst>
                                  <p:childTnLst>
                                    <p:set>
                                      <p:cBhvr>
                                        <p:cTn id="97" dur="1" fill="hold">
                                          <p:stCondLst>
                                            <p:cond delay="0"/>
                                          </p:stCondLst>
                                        </p:cTn>
                                        <p:tgtEl>
                                          <p:spTgt spid="54353"/>
                                        </p:tgtEl>
                                        <p:attrNameLst>
                                          <p:attrName>style.visibility</p:attrName>
                                        </p:attrNameLst>
                                      </p:cBhvr>
                                      <p:to>
                                        <p:strVal val="visible"/>
                                      </p:to>
                                    </p:set>
                                    <p:animEffect transition="in" filter="blinds(horizontal)">
                                      <p:cBhvr>
                                        <p:cTn id="98" dur="500"/>
                                        <p:tgtEl>
                                          <p:spTgt spid="54353"/>
                                        </p:tgtEl>
                                      </p:cBhvr>
                                    </p:animEffect>
                                  </p:childTnLst>
                                </p:cTn>
                              </p:par>
                            </p:childTnLst>
                          </p:cTn>
                        </p:par>
                      </p:childTnLst>
                    </p:cTn>
                  </p:par>
                  <p:par>
                    <p:cTn id="99" fill="hold">
                      <p:stCondLst>
                        <p:cond delay="indefinite"/>
                      </p:stCondLst>
                      <p:childTnLst>
                        <p:par>
                          <p:cTn id="100" fill="hold">
                            <p:stCondLst>
                              <p:cond delay="0"/>
                            </p:stCondLst>
                            <p:childTnLst>
                              <p:par>
                                <p:cTn id="101" presetID="3" presetClass="entr" presetSubtype="10" fill="hold" grpId="0" nodeType="clickEffect">
                                  <p:stCondLst>
                                    <p:cond delay="0"/>
                                  </p:stCondLst>
                                  <p:childTnLst>
                                    <p:set>
                                      <p:cBhvr>
                                        <p:cTn id="102" dur="1" fill="hold">
                                          <p:stCondLst>
                                            <p:cond delay="0"/>
                                          </p:stCondLst>
                                        </p:cTn>
                                        <p:tgtEl>
                                          <p:spTgt spid="54354"/>
                                        </p:tgtEl>
                                        <p:attrNameLst>
                                          <p:attrName>style.visibility</p:attrName>
                                        </p:attrNameLst>
                                      </p:cBhvr>
                                      <p:to>
                                        <p:strVal val="visible"/>
                                      </p:to>
                                    </p:set>
                                    <p:animEffect transition="in" filter="blinds(horizontal)">
                                      <p:cBhvr>
                                        <p:cTn id="103" dur="500"/>
                                        <p:tgtEl>
                                          <p:spTgt spid="54354"/>
                                        </p:tgtEl>
                                      </p:cBhvr>
                                    </p:animEffect>
                                  </p:childTnLst>
                                </p:cTn>
                              </p:par>
                            </p:childTnLst>
                          </p:cTn>
                        </p:par>
                      </p:childTnLst>
                    </p:cTn>
                  </p:par>
                  <p:par>
                    <p:cTn id="104" fill="hold">
                      <p:stCondLst>
                        <p:cond delay="indefinite"/>
                      </p:stCondLst>
                      <p:childTnLst>
                        <p:par>
                          <p:cTn id="105" fill="hold">
                            <p:stCondLst>
                              <p:cond delay="0"/>
                            </p:stCondLst>
                            <p:childTnLst>
                              <p:par>
                                <p:cTn id="106" presetID="3" presetClass="entr" presetSubtype="10" fill="hold" grpId="0" nodeType="clickEffect">
                                  <p:stCondLst>
                                    <p:cond delay="0"/>
                                  </p:stCondLst>
                                  <p:childTnLst>
                                    <p:set>
                                      <p:cBhvr>
                                        <p:cTn id="107" dur="1" fill="hold">
                                          <p:stCondLst>
                                            <p:cond delay="0"/>
                                          </p:stCondLst>
                                        </p:cTn>
                                        <p:tgtEl>
                                          <p:spTgt spid="54322"/>
                                        </p:tgtEl>
                                        <p:attrNameLst>
                                          <p:attrName>style.visibility</p:attrName>
                                        </p:attrNameLst>
                                      </p:cBhvr>
                                      <p:to>
                                        <p:strVal val="visible"/>
                                      </p:to>
                                    </p:set>
                                    <p:animEffect transition="in" filter="blinds(horizontal)">
                                      <p:cBhvr>
                                        <p:cTn id="108" dur="500"/>
                                        <p:tgtEl>
                                          <p:spTgt spid="54322"/>
                                        </p:tgtEl>
                                      </p:cBhvr>
                                    </p:animEffect>
                                  </p:childTnLst>
                                </p:cTn>
                              </p:par>
                              <p:par>
                                <p:cTn id="109" presetID="3" presetClass="entr" presetSubtype="10" fill="hold" grpId="0" nodeType="withEffect">
                                  <p:stCondLst>
                                    <p:cond delay="0"/>
                                  </p:stCondLst>
                                  <p:childTnLst>
                                    <p:set>
                                      <p:cBhvr>
                                        <p:cTn id="110" dur="1" fill="hold">
                                          <p:stCondLst>
                                            <p:cond delay="0"/>
                                          </p:stCondLst>
                                        </p:cTn>
                                        <p:tgtEl>
                                          <p:spTgt spid="54307"/>
                                        </p:tgtEl>
                                        <p:attrNameLst>
                                          <p:attrName>style.visibility</p:attrName>
                                        </p:attrNameLst>
                                      </p:cBhvr>
                                      <p:to>
                                        <p:strVal val="visible"/>
                                      </p:to>
                                    </p:set>
                                    <p:animEffect transition="in" filter="blinds(horizontal)">
                                      <p:cBhvr>
                                        <p:cTn id="111" dur="500"/>
                                        <p:tgtEl>
                                          <p:spTgt spid="54307"/>
                                        </p:tgtEl>
                                      </p:cBhvr>
                                    </p:animEffect>
                                  </p:childTnLst>
                                </p:cTn>
                              </p:par>
                            </p:childTnLst>
                          </p:cTn>
                        </p:par>
                      </p:childTnLst>
                    </p:cTn>
                  </p:par>
                  <p:par>
                    <p:cTn id="112" fill="hold">
                      <p:stCondLst>
                        <p:cond delay="indefinite"/>
                      </p:stCondLst>
                      <p:childTnLst>
                        <p:par>
                          <p:cTn id="113" fill="hold">
                            <p:stCondLst>
                              <p:cond delay="0"/>
                            </p:stCondLst>
                            <p:childTnLst>
                              <p:par>
                                <p:cTn id="114" presetID="3" presetClass="entr" presetSubtype="10" fill="hold" grpId="0" nodeType="clickEffect">
                                  <p:stCondLst>
                                    <p:cond delay="0"/>
                                  </p:stCondLst>
                                  <p:childTnLst>
                                    <p:set>
                                      <p:cBhvr>
                                        <p:cTn id="115" dur="1" fill="hold">
                                          <p:stCondLst>
                                            <p:cond delay="0"/>
                                          </p:stCondLst>
                                        </p:cTn>
                                        <p:tgtEl>
                                          <p:spTgt spid="54348"/>
                                        </p:tgtEl>
                                        <p:attrNameLst>
                                          <p:attrName>style.visibility</p:attrName>
                                        </p:attrNameLst>
                                      </p:cBhvr>
                                      <p:to>
                                        <p:strVal val="visible"/>
                                      </p:to>
                                    </p:set>
                                    <p:animEffect transition="in" filter="blinds(horizontal)">
                                      <p:cBhvr>
                                        <p:cTn id="116" dur="500"/>
                                        <p:tgtEl>
                                          <p:spTgt spid="54348"/>
                                        </p:tgtEl>
                                      </p:cBhvr>
                                    </p:animEffect>
                                  </p:childTnLst>
                                </p:cTn>
                              </p:par>
                              <p:par>
                                <p:cTn id="117" presetID="3" presetClass="entr" presetSubtype="10" fill="hold" nodeType="withEffect">
                                  <p:stCondLst>
                                    <p:cond delay="0"/>
                                  </p:stCondLst>
                                  <p:childTnLst>
                                    <p:set>
                                      <p:cBhvr>
                                        <p:cTn id="118" dur="1" fill="hold">
                                          <p:stCondLst>
                                            <p:cond delay="0"/>
                                          </p:stCondLst>
                                        </p:cTn>
                                        <p:tgtEl>
                                          <p:spTgt spid="54323"/>
                                        </p:tgtEl>
                                        <p:attrNameLst>
                                          <p:attrName>style.visibility</p:attrName>
                                        </p:attrNameLst>
                                      </p:cBhvr>
                                      <p:to>
                                        <p:strVal val="visible"/>
                                      </p:to>
                                    </p:set>
                                    <p:animEffect transition="in" filter="blinds(horizontal)">
                                      <p:cBhvr>
                                        <p:cTn id="119" dur="500"/>
                                        <p:tgtEl>
                                          <p:spTgt spid="54323"/>
                                        </p:tgtEl>
                                      </p:cBhvr>
                                    </p:animEffect>
                                  </p:childTnLst>
                                </p:cTn>
                              </p:par>
                              <p:par>
                                <p:cTn id="120" presetID="3" presetClass="entr" presetSubtype="10" fill="hold" nodeType="withEffect">
                                  <p:stCondLst>
                                    <p:cond delay="0"/>
                                  </p:stCondLst>
                                  <p:childTnLst>
                                    <p:set>
                                      <p:cBhvr>
                                        <p:cTn id="121" dur="1" fill="hold">
                                          <p:stCondLst>
                                            <p:cond delay="0"/>
                                          </p:stCondLst>
                                        </p:cTn>
                                        <p:tgtEl>
                                          <p:spTgt spid="54309"/>
                                        </p:tgtEl>
                                        <p:attrNameLst>
                                          <p:attrName>style.visibility</p:attrName>
                                        </p:attrNameLst>
                                      </p:cBhvr>
                                      <p:to>
                                        <p:strVal val="visible"/>
                                      </p:to>
                                    </p:set>
                                    <p:animEffect transition="in" filter="blinds(horizontal)">
                                      <p:cBhvr>
                                        <p:cTn id="122" dur="500"/>
                                        <p:tgtEl>
                                          <p:spTgt spid="54309"/>
                                        </p:tgtEl>
                                      </p:cBhvr>
                                    </p:animEffect>
                                  </p:childTnLst>
                                </p:cTn>
                              </p:par>
                              <p:par>
                                <p:cTn id="123" presetID="3" presetClass="entr" presetSubtype="10" fill="hold" nodeType="withEffect">
                                  <p:stCondLst>
                                    <p:cond delay="0"/>
                                  </p:stCondLst>
                                  <p:childTnLst>
                                    <p:set>
                                      <p:cBhvr>
                                        <p:cTn id="124" dur="1" fill="hold">
                                          <p:stCondLst>
                                            <p:cond delay="0"/>
                                          </p:stCondLst>
                                        </p:cTn>
                                        <p:tgtEl>
                                          <p:spTgt spid="54310"/>
                                        </p:tgtEl>
                                        <p:attrNameLst>
                                          <p:attrName>style.visibility</p:attrName>
                                        </p:attrNameLst>
                                      </p:cBhvr>
                                      <p:to>
                                        <p:strVal val="visible"/>
                                      </p:to>
                                    </p:set>
                                    <p:animEffect transition="in" filter="blinds(horizontal)">
                                      <p:cBhvr>
                                        <p:cTn id="125" dur="500"/>
                                        <p:tgtEl>
                                          <p:spTgt spid="54310"/>
                                        </p:tgtEl>
                                      </p:cBhvr>
                                    </p:animEffect>
                                  </p:childTnLst>
                                </p:cTn>
                              </p:par>
                              <p:par>
                                <p:cTn id="126" presetID="3" presetClass="entr" presetSubtype="10" fill="hold" grpId="0" nodeType="withEffect">
                                  <p:stCondLst>
                                    <p:cond delay="0"/>
                                  </p:stCondLst>
                                  <p:childTnLst>
                                    <p:set>
                                      <p:cBhvr>
                                        <p:cTn id="127" dur="1" fill="hold">
                                          <p:stCondLst>
                                            <p:cond delay="0"/>
                                          </p:stCondLst>
                                        </p:cTn>
                                        <p:tgtEl>
                                          <p:spTgt spid="54308"/>
                                        </p:tgtEl>
                                        <p:attrNameLst>
                                          <p:attrName>style.visibility</p:attrName>
                                        </p:attrNameLst>
                                      </p:cBhvr>
                                      <p:to>
                                        <p:strVal val="visible"/>
                                      </p:to>
                                    </p:set>
                                    <p:animEffect transition="in" filter="blinds(horizontal)">
                                      <p:cBhvr>
                                        <p:cTn id="128" dur="500"/>
                                        <p:tgtEl>
                                          <p:spTgt spid="54308"/>
                                        </p:tgtEl>
                                      </p:cBhvr>
                                    </p:animEffect>
                                  </p:childTnLst>
                                </p:cTn>
                              </p:par>
                            </p:childTnLst>
                          </p:cTn>
                        </p:par>
                      </p:childTnLst>
                    </p:cTn>
                  </p:par>
                  <p:par>
                    <p:cTn id="129" fill="hold">
                      <p:stCondLst>
                        <p:cond delay="indefinite"/>
                      </p:stCondLst>
                      <p:childTnLst>
                        <p:par>
                          <p:cTn id="130" fill="hold">
                            <p:stCondLst>
                              <p:cond delay="0"/>
                            </p:stCondLst>
                            <p:childTnLst>
                              <p:par>
                                <p:cTn id="131" presetID="3" presetClass="entr" presetSubtype="10" fill="hold" nodeType="clickEffect">
                                  <p:stCondLst>
                                    <p:cond delay="0"/>
                                  </p:stCondLst>
                                  <p:childTnLst>
                                    <p:set>
                                      <p:cBhvr>
                                        <p:cTn id="132" dur="1" fill="hold">
                                          <p:stCondLst>
                                            <p:cond delay="0"/>
                                          </p:stCondLst>
                                        </p:cTn>
                                        <p:tgtEl>
                                          <p:spTgt spid="54328"/>
                                        </p:tgtEl>
                                        <p:attrNameLst>
                                          <p:attrName>style.visibility</p:attrName>
                                        </p:attrNameLst>
                                      </p:cBhvr>
                                      <p:to>
                                        <p:strVal val="visible"/>
                                      </p:to>
                                    </p:set>
                                    <p:animEffect transition="in" filter="blinds(horizontal)">
                                      <p:cBhvr>
                                        <p:cTn id="133" dur="500"/>
                                        <p:tgtEl>
                                          <p:spTgt spid="54328"/>
                                        </p:tgtEl>
                                      </p:cBhvr>
                                    </p:animEffect>
                                  </p:childTnLst>
                                </p:cTn>
                              </p:par>
                              <p:par>
                                <p:cTn id="134" presetID="3" presetClass="entr" presetSubtype="10" fill="hold" grpId="0" nodeType="withEffect">
                                  <p:stCondLst>
                                    <p:cond delay="0"/>
                                  </p:stCondLst>
                                  <p:childTnLst>
                                    <p:set>
                                      <p:cBhvr>
                                        <p:cTn id="135" dur="1" fill="hold">
                                          <p:stCondLst>
                                            <p:cond delay="0"/>
                                          </p:stCondLst>
                                        </p:cTn>
                                        <p:tgtEl>
                                          <p:spTgt spid="54349"/>
                                        </p:tgtEl>
                                        <p:attrNameLst>
                                          <p:attrName>style.visibility</p:attrName>
                                        </p:attrNameLst>
                                      </p:cBhvr>
                                      <p:to>
                                        <p:strVal val="visible"/>
                                      </p:to>
                                    </p:set>
                                    <p:animEffect transition="in" filter="blinds(horizontal)">
                                      <p:cBhvr>
                                        <p:cTn id="136" dur="500"/>
                                        <p:tgtEl>
                                          <p:spTgt spid="54349"/>
                                        </p:tgtEl>
                                      </p:cBhvr>
                                    </p:animEffect>
                                  </p:childTnLst>
                                </p:cTn>
                              </p:par>
                              <p:par>
                                <p:cTn id="137" presetID="3" presetClass="entr" presetSubtype="10" fill="hold" nodeType="withEffect">
                                  <p:stCondLst>
                                    <p:cond delay="0"/>
                                  </p:stCondLst>
                                  <p:childTnLst>
                                    <p:set>
                                      <p:cBhvr>
                                        <p:cTn id="138" dur="1" fill="hold">
                                          <p:stCondLst>
                                            <p:cond delay="0"/>
                                          </p:stCondLst>
                                        </p:cTn>
                                        <p:tgtEl>
                                          <p:spTgt spid="54312"/>
                                        </p:tgtEl>
                                        <p:attrNameLst>
                                          <p:attrName>style.visibility</p:attrName>
                                        </p:attrNameLst>
                                      </p:cBhvr>
                                      <p:to>
                                        <p:strVal val="visible"/>
                                      </p:to>
                                    </p:set>
                                    <p:animEffect transition="in" filter="blinds(horizontal)">
                                      <p:cBhvr>
                                        <p:cTn id="139" dur="500"/>
                                        <p:tgtEl>
                                          <p:spTgt spid="54312"/>
                                        </p:tgtEl>
                                      </p:cBhvr>
                                    </p:animEffect>
                                  </p:childTnLst>
                                </p:cTn>
                              </p:par>
                              <p:par>
                                <p:cTn id="140" presetID="3" presetClass="entr" presetSubtype="10" fill="hold" nodeType="withEffect">
                                  <p:stCondLst>
                                    <p:cond delay="0"/>
                                  </p:stCondLst>
                                  <p:childTnLst>
                                    <p:set>
                                      <p:cBhvr>
                                        <p:cTn id="141" dur="1" fill="hold">
                                          <p:stCondLst>
                                            <p:cond delay="0"/>
                                          </p:stCondLst>
                                        </p:cTn>
                                        <p:tgtEl>
                                          <p:spTgt spid="54313"/>
                                        </p:tgtEl>
                                        <p:attrNameLst>
                                          <p:attrName>style.visibility</p:attrName>
                                        </p:attrNameLst>
                                      </p:cBhvr>
                                      <p:to>
                                        <p:strVal val="visible"/>
                                      </p:to>
                                    </p:set>
                                    <p:animEffect transition="in" filter="blinds(horizontal)">
                                      <p:cBhvr>
                                        <p:cTn id="142" dur="500"/>
                                        <p:tgtEl>
                                          <p:spTgt spid="54313"/>
                                        </p:tgtEl>
                                      </p:cBhvr>
                                    </p:animEffect>
                                  </p:childTnLst>
                                </p:cTn>
                              </p:par>
                              <p:par>
                                <p:cTn id="143" presetID="3" presetClass="entr" presetSubtype="10" fill="hold" grpId="0" nodeType="withEffect">
                                  <p:stCondLst>
                                    <p:cond delay="0"/>
                                  </p:stCondLst>
                                  <p:childTnLst>
                                    <p:set>
                                      <p:cBhvr>
                                        <p:cTn id="144" dur="1" fill="hold">
                                          <p:stCondLst>
                                            <p:cond delay="0"/>
                                          </p:stCondLst>
                                        </p:cTn>
                                        <p:tgtEl>
                                          <p:spTgt spid="54311"/>
                                        </p:tgtEl>
                                        <p:attrNameLst>
                                          <p:attrName>style.visibility</p:attrName>
                                        </p:attrNameLst>
                                      </p:cBhvr>
                                      <p:to>
                                        <p:strVal val="visible"/>
                                      </p:to>
                                    </p:set>
                                    <p:animEffect transition="in" filter="blinds(horizontal)">
                                      <p:cBhvr>
                                        <p:cTn id="145" dur="500"/>
                                        <p:tgtEl>
                                          <p:spTgt spid="54311"/>
                                        </p:tgtEl>
                                      </p:cBhvr>
                                    </p:animEffect>
                                  </p:childTnLst>
                                </p:cTn>
                              </p:par>
                            </p:childTnLst>
                          </p:cTn>
                        </p:par>
                      </p:childTnLst>
                    </p:cTn>
                  </p:par>
                  <p:par>
                    <p:cTn id="146" fill="hold">
                      <p:stCondLst>
                        <p:cond delay="indefinite"/>
                      </p:stCondLst>
                      <p:childTnLst>
                        <p:par>
                          <p:cTn id="147" fill="hold">
                            <p:stCondLst>
                              <p:cond delay="0"/>
                            </p:stCondLst>
                            <p:childTnLst>
                              <p:par>
                                <p:cTn id="148" presetID="3" presetClass="entr" presetSubtype="10" fill="hold" nodeType="clickEffect">
                                  <p:stCondLst>
                                    <p:cond delay="0"/>
                                  </p:stCondLst>
                                  <p:childTnLst>
                                    <p:set>
                                      <p:cBhvr>
                                        <p:cTn id="149" dur="1" fill="hold">
                                          <p:stCondLst>
                                            <p:cond delay="0"/>
                                          </p:stCondLst>
                                        </p:cTn>
                                        <p:tgtEl>
                                          <p:spTgt spid="54333"/>
                                        </p:tgtEl>
                                        <p:attrNameLst>
                                          <p:attrName>style.visibility</p:attrName>
                                        </p:attrNameLst>
                                      </p:cBhvr>
                                      <p:to>
                                        <p:strVal val="visible"/>
                                      </p:to>
                                    </p:set>
                                    <p:animEffect transition="in" filter="blinds(horizontal)">
                                      <p:cBhvr>
                                        <p:cTn id="150" dur="500"/>
                                        <p:tgtEl>
                                          <p:spTgt spid="54333"/>
                                        </p:tgtEl>
                                      </p:cBhvr>
                                    </p:animEffect>
                                  </p:childTnLst>
                                </p:cTn>
                              </p:par>
                              <p:par>
                                <p:cTn id="151" presetID="3" presetClass="entr" presetSubtype="10" fill="hold" grpId="0" nodeType="withEffect">
                                  <p:stCondLst>
                                    <p:cond delay="0"/>
                                  </p:stCondLst>
                                  <p:childTnLst>
                                    <p:set>
                                      <p:cBhvr>
                                        <p:cTn id="152" dur="1" fill="hold">
                                          <p:stCondLst>
                                            <p:cond delay="0"/>
                                          </p:stCondLst>
                                        </p:cTn>
                                        <p:tgtEl>
                                          <p:spTgt spid="54350"/>
                                        </p:tgtEl>
                                        <p:attrNameLst>
                                          <p:attrName>style.visibility</p:attrName>
                                        </p:attrNameLst>
                                      </p:cBhvr>
                                      <p:to>
                                        <p:strVal val="visible"/>
                                      </p:to>
                                    </p:set>
                                    <p:animEffect transition="in" filter="blinds(horizontal)">
                                      <p:cBhvr>
                                        <p:cTn id="153" dur="500"/>
                                        <p:tgtEl>
                                          <p:spTgt spid="54350"/>
                                        </p:tgtEl>
                                      </p:cBhvr>
                                    </p:animEffect>
                                  </p:childTnLst>
                                </p:cTn>
                              </p:par>
                              <p:par>
                                <p:cTn id="154" presetID="3" presetClass="entr" presetSubtype="10" fill="hold" nodeType="withEffect">
                                  <p:stCondLst>
                                    <p:cond delay="0"/>
                                  </p:stCondLst>
                                  <p:childTnLst>
                                    <p:set>
                                      <p:cBhvr>
                                        <p:cTn id="155" dur="1" fill="hold">
                                          <p:stCondLst>
                                            <p:cond delay="0"/>
                                          </p:stCondLst>
                                        </p:cTn>
                                        <p:tgtEl>
                                          <p:spTgt spid="54315"/>
                                        </p:tgtEl>
                                        <p:attrNameLst>
                                          <p:attrName>style.visibility</p:attrName>
                                        </p:attrNameLst>
                                      </p:cBhvr>
                                      <p:to>
                                        <p:strVal val="visible"/>
                                      </p:to>
                                    </p:set>
                                    <p:animEffect transition="in" filter="blinds(horizontal)">
                                      <p:cBhvr>
                                        <p:cTn id="156" dur="500"/>
                                        <p:tgtEl>
                                          <p:spTgt spid="54315"/>
                                        </p:tgtEl>
                                      </p:cBhvr>
                                    </p:animEffect>
                                  </p:childTnLst>
                                </p:cTn>
                              </p:par>
                              <p:par>
                                <p:cTn id="157" presetID="3" presetClass="entr" presetSubtype="10" fill="hold" nodeType="withEffect">
                                  <p:stCondLst>
                                    <p:cond delay="0"/>
                                  </p:stCondLst>
                                  <p:childTnLst>
                                    <p:set>
                                      <p:cBhvr>
                                        <p:cTn id="158" dur="1" fill="hold">
                                          <p:stCondLst>
                                            <p:cond delay="0"/>
                                          </p:stCondLst>
                                        </p:cTn>
                                        <p:tgtEl>
                                          <p:spTgt spid="54316"/>
                                        </p:tgtEl>
                                        <p:attrNameLst>
                                          <p:attrName>style.visibility</p:attrName>
                                        </p:attrNameLst>
                                      </p:cBhvr>
                                      <p:to>
                                        <p:strVal val="visible"/>
                                      </p:to>
                                    </p:set>
                                    <p:animEffect transition="in" filter="blinds(horizontal)">
                                      <p:cBhvr>
                                        <p:cTn id="159" dur="500"/>
                                        <p:tgtEl>
                                          <p:spTgt spid="54316"/>
                                        </p:tgtEl>
                                      </p:cBhvr>
                                    </p:animEffect>
                                  </p:childTnLst>
                                </p:cTn>
                              </p:par>
                              <p:par>
                                <p:cTn id="160" presetID="3" presetClass="entr" presetSubtype="10" fill="hold" grpId="0" nodeType="withEffect">
                                  <p:stCondLst>
                                    <p:cond delay="0"/>
                                  </p:stCondLst>
                                  <p:childTnLst>
                                    <p:set>
                                      <p:cBhvr>
                                        <p:cTn id="161" dur="1" fill="hold">
                                          <p:stCondLst>
                                            <p:cond delay="0"/>
                                          </p:stCondLst>
                                        </p:cTn>
                                        <p:tgtEl>
                                          <p:spTgt spid="54314"/>
                                        </p:tgtEl>
                                        <p:attrNameLst>
                                          <p:attrName>style.visibility</p:attrName>
                                        </p:attrNameLst>
                                      </p:cBhvr>
                                      <p:to>
                                        <p:strVal val="visible"/>
                                      </p:to>
                                    </p:set>
                                    <p:animEffect transition="in" filter="blinds(horizontal)">
                                      <p:cBhvr>
                                        <p:cTn id="162" dur="500"/>
                                        <p:tgtEl>
                                          <p:spTgt spid="54314"/>
                                        </p:tgtEl>
                                      </p:cBhvr>
                                    </p:animEffect>
                                  </p:childTnLst>
                                </p:cTn>
                              </p:par>
                            </p:childTnLst>
                          </p:cTn>
                        </p:par>
                      </p:childTnLst>
                    </p:cTn>
                  </p:par>
                  <p:par>
                    <p:cTn id="163" fill="hold">
                      <p:stCondLst>
                        <p:cond delay="indefinite"/>
                      </p:stCondLst>
                      <p:childTnLst>
                        <p:par>
                          <p:cTn id="164" fill="hold">
                            <p:stCondLst>
                              <p:cond delay="0"/>
                            </p:stCondLst>
                            <p:childTnLst>
                              <p:par>
                                <p:cTn id="165" presetID="3" presetClass="entr" presetSubtype="10" fill="hold" nodeType="clickEffect">
                                  <p:stCondLst>
                                    <p:cond delay="0"/>
                                  </p:stCondLst>
                                  <p:childTnLst>
                                    <p:set>
                                      <p:cBhvr>
                                        <p:cTn id="166" dur="1" fill="hold">
                                          <p:stCondLst>
                                            <p:cond delay="0"/>
                                          </p:stCondLst>
                                        </p:cTn>
                                        <p:tgtEl>
                                          <p:spTgt spid="54338"/>
                                        </p:tgtEl>
                                        <p:attrNameLst>
                                          <p:attrName>style.visibility</p:attrName>
                                        </p:attrNameLst>
                                      </p:cBhvr>
                                      <p:to>
                                        <p:strVal val="visible"/>
                                      </p:to>
                                    </p:set>
                                    <p:animEffect transition="in" filter="blinds(horizontal)">
                                      <p:cBhvr>
                                        <p:cTn id="167" dur="500"/>
                                        <p:tgtEl>
                                          <p:spTgt spid="54338"/>
                                        </p:tgtEl>
                                      </p:cBhvr>
                                    </p:animEffect>
                                  </p:childTnLst>
                                </p:cTn>
                              </p:par>
                              <p:par>
                                <p:cTn id="168" presetID="3" presetClass="entr" presetSubtype="10" fill="hold" grpId="0" nodeType="withEffect">
                                  <p:stCondLst>
                                    <p:cond delay="0"/>
                                  </p:stCondLst>
                                  <p:childTnLst>
                                    <p:set>
                                      <p:cBhvr>
                                        <p:cTn id="169" dur="1" fill="hold">
                                          <p:stCondLst>
                                            <p:cond delay="0"/>
                                          </p:stCondLst>
                                        </p:cTn>
                                        <p:tgtEl>
                                          <p:spTgt spid="54351"/>
                                        </p:tgtEl>
                                        <p:attrNameLst>
                                          <p:attrName>style.visibility</p:attrName>
                                        </p:attrNameLst>
                                      </p:cBhvr>
                                      <p:to>
                                        <p:strVal val="visible"/>
                                      </p:to>
                                    </p:set>
                                    <p:animEffect transition="in" filter="blinds(horizontal)">
                                      <p:cBhvr>
                                        <p:cTn id="170" dur="500"/>
                                        <p:tgtEl>
                                          <p:spTgt spid="54351"/>
                                        </p:tgtEl>
                                      </p:cBhvr>
                                    </p:animEffect>
                                  </p:childTnLst>
                                </p:cTn>
                              </p:par>
                              <p:par>
                                <p:cTn id="171" presetID="3" presetClass="entr" presetSubtype="10" fill="hold" nodeType="withEffect">
                                  <p:stCondLst>
                                    <p:cond delay="0"/>
                                  </p:stCondLst>
                                  <p:childTnLst>
                                    <p:set>
                                      <p:cBhvr>
                                        <p:cTn id="172" dur="1" fill="hold">
                                          <p:stCondLst>
                                            <p:cond delay="0"/>
                                          </p:stCondLst>
                                        </p:cTn>
                                        <p:tgtEl>
                                          <p:spTgt spid="54318"/>
                                        </p:tgtEl>
                                        <p:attrNameLst>
                                          <p:attrName>style.visibility</p:attrName>
                                        </p:attrNameLst>
                                      </p:cBhvr>
                                      <p:to>
                                        <p:strVal val="visible"/>
                                      </p:to>
                                    </p:set>
                                    <p:animEffect transition="in" filter="blinds(horizontal)">
                                      <p:cBhvr>
                                        <p:cTn id="173" dur="500"/>
                                        <p:tgtEl>
                                          <p:spTgt spid="54318"/>
                                        </p:tgtEl>
                                      </p:cBhvr>
                                    </p:animEffect>
                                  </p:childTnLst>
                                </p:cTn>
                              </p:par>
                              <p:par>
                                <p:cTn id="174" presetID="3" presetClass="entr" presetSubtype="10" fill="hold" nodeType="withEffect">
                                  <p:stCondLst>
                                    <p:cond delay="0"/>
                                  </p:stCondLst>
                                  <p:childTnLst>
                                    <p:set>
                                      <p:cBhvr>
                                        <p:cTn id="175" dur="1" fill="hold">
                                          <p:stCondLst>
                                            <p:cond delay="0"/>
                                          </p:stCondLst>
                                        </p:cTn>
                                        <p:tgtEl>
                                          <p:spTgt spid="54319"/>
                                        </p:tgtEl>
                                        <p:attrNameLst>
                                          <p:attrName>style.visibility</p:attrName>
                                        </p:attrNameLst>
                                      </p:cBhvr>
                                      <p:to>
                                        <p:strVal val="visible"/>
                                      </p:to>
                                    </p:set>
                                    <p:animEffect transition="in" filter="blinds(horizontal)">
                                      <p:cBhvr>
                                        <p:cTn id="176" dur="500"/>
                                        <p:tgtEl>
                                          <p:spTgt spid="54319"/>
                                        </p:tgtEl>
                                      </p:cBhvr>
                                    </p:animEffect>
                                  </p:childTnLst>
                                </p:cTn>
                              </p:par>
                              <p:par>
                                <p:cTn id="177" presetID="3" presetClass="entr" presetSubtype="10" fill="hold" grpId="0" nodeType="withEffect">
                                  <p:stCondLst>
                                    <p:cond delay="0"/>
                                  </p:stCondLst>
                                  <p:childTnLst>
                                    <p:set>
                                      <p:cBhvr>
                                        <p:cTn id="178" dur="1" fill="hold">
                                          <p:stCondLst>
                                            <p:cond delay="0"/>
                                          </p:stCondLst>
                                        </p:cTn>
                                        <p:tgtEl>
                                          <p:spTgt spid="54317"/>
                                        </p:tgtEl>
                                        <p:attrNameLst>
                                          <p:attrName>style.visibility</p:attrName>
                                        </p:attrNameLst>
                                      </p:cBhvr>
                                      <p:to>
                                        <p:strVal val="visible"/>
                                      </p:to>
                                    </p:set>
                                    <p:animEffect transition="in" filter="blinds(horizontal)">
                                      <p:cBhvr>
                                        <p:cTn id="179" dur="500"/>
                                        <p:tgtEl>
                                          <p:spTgt spid="54317"/>
                                        </p:tgtEl>
                                      </p:cBhvr>
                                    </p:animEffect>
                                  </p:childTnLst>
                                </p:cTn>
                              </p:par>
                            </p:childTnLst>
                          </p:cTn>
                        </p:par>
                      </p:childTnLst>
                    </p:cTn>
                  </p:par>
                  <p:par>
                    <p:cTn id="180" fill="hold">
                      <p:stCondLst>
                        <p:cond delay="indefinite"/>
                      </p:stCondLst>
                      <p:childTnLst>
                        <p:par>
                          <p:cTn id="181" fill="hold">
                            <p:stCondLst>
                              <p:cond delay="0"/>
                            </p:stCondLst>
                            <p:childTnLst>
                              <p:par>
                                <p:cTn id="182" presetID="3" presetClass="entr" presetSubtype="10" fill="hold" nodeType="clickEffect">
                                  <p:stCondLst>
                                    <p:cond delay="0"/>
                                  </p:stCondLst>
                                  <p:childTnLst>
                                    <p:set>
                                      <p:cBhvr>
                                        <p:cTn id="183" dur="1" fill="hold">
                                          <p:stCondLst>
                                            <p:cond delay="0"/>
                                          </p:stCondLst>
                                        </p:cTn>
                                        <p:tgtEl>
                                          <p:spTgt spid="54343"/>
                                        </p:tgtEl>
                                        <p:attrNameLst>
                                          <p:attrName>style.visibility</p:attrName>
                                        </p:attrNameLst>
                                      </p:cBhvr>
                                      <p:to>
                                        <p:strVal val="visible"/>
                                      </p:to>
                                    </p:set>
                                    <p:animEffect transition="in" filter="blinds(horizontal)">
                                      <p:cBhvr>
                                        <p:cTn id="184" dur="500"/>
                                        <p:tgtEl>
                                          <p:spTgt spid="54343"/>
                                        </p:tgtEl>
                                      </p:cBhvr>
                                    </p:animEffect>
                                  </p:childTnLst>
                                </p:cTn>
                              </p:par>
                              <p:par>
                                <p:cTn id="185" presetID="3" presetClass="entr" presetSubtype="10" fill="hold" grpId="0" nodeType="withEffect">
                                  <p:stCondLst>
                                    <p:cond delay="0"/>
                                  </p:stCondLst>
                                  <p:childTnLst>
                                    <p:set>
                                      <p:cBhvr>
                                        <p:cTn id="186" dur="1" fill="hold">
                                          <p:stCondLst>
                                            <p:cond delay="0"/>
                                          </p:stCondLst>
                                        </p:cTn>
                                        <p:tgtEl>
                                          <p:spTgt spid="54352"/>
                                        </p:tgtEl>
                                        <p:attrNameLst>
                                          <p:attrName>style.visibility</p:attrName>
                                        </p:attrNameLst>
                                      </p:cBhvr>
                                      <p:to>
                                        <p:strVal val="visible"/>
                                      </p:to>
                                    </p:set>
                                    <p:animEffect transition="in" filter="blinds(horizontal)">
                                      <p:cBhvr>
                                        <p:cTn id="187" dur="500"/>
                                        <p:tgtEl>
                                          <p:spTgt spid="54352"/>
                                        </p:tgtEl>
                                      </p:cBhvr>
                                    </p:animEffect>
                                  </p:childTnLst>
                                </p:cTn>
                              </p:par>
                              <p:par>
                                <p:cTn id="188" presetID="3" presetClass="entr" presetSubtype="10" fill="hold" nodeType="withEffect">
                                  <p:stCondLst>
                                    <p:cond delay="0"/>
                                  </p:stCondLst>
                                  <p:childTnLst>
                                    <p:set>
                                      <p:cBhvr>
                                        <p:cTn id="189" dur="1" fill="hold">
                                          <p:stCondLst>
                                            <p:cond delay="0"/>
                                          </p:stCondLst>
                                        </p:cTn>
                                        <p:tgtEl>
                                          <p:spTgt spid="54321"/>
                                        </p:tgtEl>
                                        <p:attrNameLst>
                                          <p:attrName>style.visibility</p:attrName>
                                        </p:attrNameLst>
                                      </p:cBhvr>
                                      <p:to>
                                        <p:strVal val="visible"/>
                                      </p:to>
                                    </p:set>
                                    <p:animEffect transition="in" filter="blinds(horizontal)">
                                      <p:cBhvr>
                                        <p:cTn id="190" dur="500"/>
                                        <p:tgtEl>
                                          <p:spTgt spid="54321"/>
                                        </p:tgtEl>
                                      </p:cBhvr>
                                    </p:animEffect>
                                  </p:childTnLst>
                                </p:cTn>
                              </p:par>
                              <p:par>
                                <p:cTn id="191" presetID="3" presetClass="entr" presetSubtype="10" fill="hold" grpId="0" nodeType="withEffect">
                                  <p:stCondLst>
                                    <p:cond delay="0"/>
                                  </p:stCondLst>
                                  <p:childTnLst>
                                    <p:set>
                                      <p:cBhvr>
                                        <p:cTn id="192" dur="1" fill="hold">
                                          <p:stCondLst>
                                            <p:cond delay="0"/>
                                          </p:stCondLst>
                                        </p:cTn>
                                        <p:tgtEl>
                                          <p:spTgt spid="54320"/>
                                        </p:tgtEl>
                                        <p:attrNameLst>
                                          <p:attrName>style.visibility</p:attrName>
                                        </p:attrNameLst>
                                      </p:cBhvr>
                                      <p:to>
                                        <p:strVal val="visible"/>
                                      </p:to>
                                    </p:set>
                                    <p:animEffect transition="in" filter="blinds(horizontal)">
                                      <p:cBhvr>
                                        <p:cTn id="193" dur="500"/>
                                        <p:tgtEl>
                                          <p:spTgt spid="54320"/>
                                        </p:tgtEl>
                                      </p:cBhvr>
                                    </p:animEffect>
                                  </p:childTnLst>
                                </p:cTn>
                              </p:par>
                            </p:childTnLst>
                          </p:cTn>
                        </p:par>
                      </p:childTnLst>
                    </p:cTn>
                  </p:par>
                  <p:par>
                    <p:cTn id="194" fill="hold">
                      <p:stCondLst>
                        <p:cond delay="indefinite"/>
                      </p:stCondLst>
                      <p:childTnLst>
                        <p:par>
                          <p:cTn id="195" fill="hold">
                            <p:stCondLst>
                              <p:cond delay="0"/>
                            </p:stCondLst>
                            <p:childTnLst>
                              <p:par>
                                <p:cTn id="196" presetID="1" presetClass="entr" presetSubtype="0" fill="hold" nodeType="clickEffect">
                                  <p:stCondLst>
                                    <p:cond delay="0"/>
                                  </p:stCondLst>
                                  <p:childTnLst>
                                    <p:set>
                                      <p:cBhvr>
                                        <p:cTn id="197" dur="1" fill="hold">
                                          <p:stCondLst>
                                            <p:cond delay="0"/>
                                          </p:stCondLst>
                                        </p:cTn>
                                        <p:tgtEl>
                                          <p:spTgt spid="75"/>
                                        </p:tgtEl>
                                        <p:attrNameLst>
                                          <p:attrName>style.visibility</p:attrName>
                                        </p:attrNameLst>
                                      </p:cBhvr>
                                      <p:to>
                                        <p:strVal val="visible"/>
                                      </p:to>
                                    </p:set>
                                  </p:childTnLst>
                                </p:cTn>
                              </p:par>
                            </p:childTnLst>
                          </p:cTn>
                        </p:par>
                      </p:childTnLst>
                    </p:cTn>
                  </p:par>
                  <p:par>
                    <p:cTn id="198" fill="hold">
                      <p:stCondLst>
                        <p:cond delay="indefinite"/>
                      </p:stCondLst>
                      <p:childTnLst>
                        <p:par>
                          <p:cTn id="199" fill="hold">
                            <p:stCondLst>
                              <p:cond delay="0"/>
                            </p:stCondLst>
                            <p:childTnLst>
                              <p:par>
                                <p:cTn id="200" presetID="3" presetClass="entr" presetSubtype="10" fill="hold" grpId="0" nodeType="clickEffect">
                                  <p:stCondLst>
                                    <p:cond delay="0"/>
                                  </p:stCondLst>
                                  <p:childTnLst>
                                    <p:set>
                                      <p:cBhvr>
                                        <p:cTn id="201" dur="1" fill="hold">
                                          <p:stCondLst>
                                            <p:cond delay="0"/>
                                          </p:stCondLst>
                                        </p:cTn>
                                        <p:tgtEl>
                                          <p:spTgt spid="76"/>
                                        </p:tgtEl>
                                        <p:attrNameLst>
                                          <p:attrName>style.visibility</p:attrName>
                                        </p:attrNameLst>
                                      </p:cBhvr>
                                      <p:to>
                                        <p:strVal val="visible"/>
                                      </p:to>
                                    </p:set>
                                    <p:animEffect transition="in" filter="blinds(horizontal)">
                                      <p:cBhvr>
                                        <p:cTn id="202"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283" grpId="0"/>
      <p:bldP spid="54284" grpId="0" animBg="1"/>
      <p:bldP spid="54285" grpId="0" animBg="1"/>
      <p:bldP spid="54286" grpId="0" animBg="1"/>
      <p:bldP spid="54287" grpId="0" animBg="1"/>
      <p:bldP spid="54288" grpId="0" animBg="1"/>
      <p:bldP spid="54292" grpId="0"/>
      <p:bldP spid="54294" grpId="0"/>
      <p:bldP spid="54296" grpId="0"/>
      <p:bldP spid="54298" grpId="0"/>
      <p:bldP spid="54300" grpId="0"/>
      <p:bldP spid="54302" grpId="0"/>
      <p:bldP spid="54304" grpId="0"/>
      <p:bldP spid="54306" grpId="0"/>
      <p:bldP spid="54307" grpId="0"/>
      <p:bldP spid="54308" grpId="0"/>
      <p:bldP spid="54311" grpId="0"/>
      <p:bldP spid="54314" grpId="0"/>
      <p:bldP spid="54317" grpId="0"/>
      <p:bldP spid="54320" grpId="0"/>
      <p:bldP spid="54322" grpId="0"/>
      <p:bldP spid="54348" grpId="0"/>
      <p:bldP spid="54349" grpId="0"/>
      <p:bldP spid="54350" grpId="0"/>
      <p:bldP spid="54351" grpId="0"/>
      <p:bldP spid="54352" grpId="0"/>
      <p:bldP spid="54353" grpId="0" animBg="1"/>
      <p:bldP spid="54354" grpId="0"/>
      <p:bldP spid="7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灯片编号占位符 5"/>
          <p:cNvSpPr>
            <a:spLocks noGrp="1"/>
          </p:cNvSpPr>
          <p:nvPr>
            <p:ph type="sldNum" sz="quarter" idx="12"/>
          </p:nvPr>
        </p:nvSpPr>
        <p:spPr/>
        <p:txBody>
          <a:bodyPr/>
          <a:lstStyle/>
          <a:p>
            <a:fld id="{E82A8F1A-D675-4835-A8BB-D6853680DE43}" type="slidenum">
              <a:rPr lang="zh-CN" altLang="en-US"/>
              <a:pPr/>
              <a:t>36</a:t>
            </a:fld>
            <a:endParaRPr lang="en-US" altLang="zh-CN"/>
          </a:p>
        </p:txBody>
      </p:sp>
      <p:sp>
        <p:nvSpPr>
          <p:cNvPr id="154628" name="Text Box 4"/>
          <p:cNvSpPr txBox="1">
            <a:spLocks noChangeArrowheads="1"/>
          </p:cNvSpPr>
          <p:nvPr/>
        </p:nvSpPr>
        <p:spPr bwMode="auto">
          <a:xfrm>
            <a:off x="1919288" y="2306638"/>
            <a:ext cx="2322512" cy="1820862"/>
          </a:xfrm>
          <a:prstGeom prst="rect">
            <a:avLst/>
          </a:prstGeom>
          <a:noFill/>
          <a:ln w="19050">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S::=aA</a:t>
            </a:r>
          </a:p>
          <a:p>
            <a:pPr>
              <a:spcBef>
                <a:spcPct val="50000"/>
              </a:spcBef>
            </a:pPr>
            <a:r>
              <a:rPr lang="en-US" altLang="zh-CN" sz="2800" b="1">
                <a:latin typeface="Times New Roman" panose="02020603050405020304" pitchFamily="18" charset="0"/>
              </a:rPr>
              <a:t>A::=bB|dB</a:t>
            </a:r>
          </a:p>
          <a:p>
            <a:pPr>
              <a:spcBef>
                <a:spcPct val="50000"/>
              </a:spcBef>
            </a:pPr>
            <a:r>
              <a:rPr lang="en-US" altLang="zh-CN" sz="2800" b="1">
                <a:latin typeface="Times New Roman" panose="02020603050405020304" pitchFamily="18" charset="0"/>
              </a:rPr>
              <a:t>B::=c</a:t>
            </a:r>
          </a:p>
        </p:txBody>
      </p:sp>
      <p:sp>
        <p:nvSpPr>
          <p:cNvPr id="154629" name="Text Box 5"/>
          <p:cNvSpPr txBox="1">
            <a:spLocks noChangeArrowheads="1"/>
          </p:cNvSpPr>
          <p:nvPr/>
        </p:nvSpPr>
        <p:spPr bwMode="auto">
          <a:xfrm>
            <a:off x="8656639" y="2154238"/>
            <a:ext cx="1042987"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dirty="0" err="1">
                <a:solidFill>
                  <a:srgbClr val="FFC000"/>
                </a:solidFill>
                <a:latin typeface="Times New Roman" panose="02020603050405020304" pitchFamily="18" charset="0"/>
              </a:rPr>
              <a:t>abc</a:t>
            </a:r>
            <a:endParaRPr lang="en-US" altLang="zh-CN" sz="4400" b="1" dirty="0">
              <a:solidFill>
                <a:srgbClr val="FFC000"/>
              </a:solidFill>
              <a:latin typeface="Times New Roman" panose="02020603050405020304" pitchFamily="18" charset="0"/>
            </a:endParaRPr>
          </a:p>
        </p:txBody>
      </p:sp>
      <p:sp>
        <p:nvSpPr>
          <p:cNvPr id="154630" name="Oval 6"/>
          <p:cNvSpPr>
            <a:spLocks noChangeArrowheads="1"/>
          </p:cNvSpPr>
          <p:nvPr/>
        </p:nvSpPr>
        <p:spPr bwMode="auto">
          <a:xfrm>
            <a:off x="2719389" y="4570414"/>
            <a:ext cx="928687" cy="92868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4400" b="1">
                <a:latin typeface="Times New Roman" panose="02020603050405020304" pitchFamily="18" charset="0"/>
              </a:rPr>
              <a:t>S</a:t>
            </a:r>
          </a:p>
        </p:txBody>
      </p:sp>
      <p:sp>
        <p:nvSpPr>
          <p:cNvPr id="154632" name="Text Box 8"/>
          <p:cNvSpPr txBox="1">
            <a:spLocks noChangeArrowheads="1"/>
          </p:cNvSpPr>
          <p:nvPr/>
        </p:nvSpPr>
        <p:spPr bwMode="auto">
          <a:xfrm>
            <a:off x="7167564" y="2173288"/>
            <a:ext cx="1582737"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dirty="0" err="1">
                <a:solidFill>
                  <a:srgbClr val="FFC000"/>
                </a:solidFill>
                <a:latin typeface="Times New Roman" panose="02020603050405020304" pitchFamily="18" charset="0"/>
              </a:rPr>
              <a:t>ab</a:t>
            </a:r>
            <a:r>
              <a:rPr lang="en-US" altLang="zh-CN" sz="4400" b="1" dirty="0" err="1">
                <a:latin typeface="Times New Roman" panose="02020603050405020304" pitchFamily="18" charset="0"/>
              </a:rPr>
              <a:t>B</a:t>
            </a:r>
            <a:endParaRPr lang="en-US" altLang="zh-CN" sz="4400" b="1" dirty="0">
              <a:latin typeface="Times New Roman" panose="02020603050405020304" pitchFamily="18" charset="0"/>
            </a:endParaRPr>
          </a:p>
        </p:txBody>
      </p:sp>
      <p:sp>
        <p:nvSpPr>
          <p:cNvPr id="154633" name="Oval 9"/>
          <p:cNvSpPr>
            <a:spLocks noChangeArrowheads="1"/>
          </p:cNvSpPr>
          <p:nvPr/>
        </p:nvSpPr>
        <p:spPr bwMode="auto">
          <a:xfrm>
            <a:off x="4700589" y="4570414"/>
            <a:ext cx="928687" cy="92868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4400" b="1">
                <a:latin typeface="Times New Roman" panose="02020603050405020304" pitchFamily="18" charset="0"/>
              </a:rPr>
              <a:t>A</a:t>
            </a:r>
          </a:p>
        </p:txBody>
      </p:sp>
      <p:cxnSp>
        <p:nvCxnSpPr>
          <p:cNvPr id="154634" name="AutoShape 10"/>
          <p:cNvCxnSpPr>
            <a:cxnSpLocks noChangeShapeType="1"/>
            <a:stCxn id="154630" idx="6"/>
            <a:endCxn id="154633" idx="2"/>
          </p:cNvCxnSpPr>
          <p:nvPr/>
        </p:nvCxnSpPr>
        <p:spPr bwMode="auto">
          <a:xfrm>
            <a:off x="3660776" y="5035550"/>
            <a:ext cx="1027113" cy="0"/>
          </a:xfrm>
          <a:prstGeom prst="straightConnector1">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4635" name="Text Box 11"/>
          <p:cNvSpPr txBox="1">
            <a:spLocks noChangeArrowheads="1"/>
          </p:cNvSpPr>
          <p:nvPr/>
        </p:nvSpPr>
        <p:spPr bwMode="auto">
          <a:xfrm>
            <a:off x="3937000" y="4419600"/>
            <a:ext cx="4826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600" b="1">
                <a:solidFill>
                  <a:srgbClr val="FFC000"/>
                </a:solidFill>
                <a:latin typeface="Times New Roman" panose="02020603050405020304" pitchFamily="18" charset="0"/>
              </a:rPr>
              <a:t>a</a:t>
            </a:r>
          </a:p>
        </p:txBody>
      </p:sp>
      <p:grpSp>
        <p:nvGrpSpPr>
          <p:cNvPr id="154636" name="Group 12"/>
          <p:cNvGrpSpPr>
            <a:grpSpLocks/>
          </p:cNvGrpSpPr>
          <p:nvPr/>
        </p:nvGrpSpPr>
        <p:grpSpPr bwMode="auto">
          <a:xfrm rot="10800000">
            <a:off x="8347076" y="2503489"/>
            <a:ext cx="307975" cy="173037"/>
            <a:chOff x="3904" y="1628"/>
            <a:chExt cx="164" cy="92"/>
          </a:xfrm>
        </p:grpSpPr>
        <p:sp>
          <p:nvSpPr>
            <p:cNvPr id="154637" name="Line 13"/>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38" name="Line 14"/>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39" name="Line 15"/>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40" name="Line 16"/>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54641" name="Text Box 17"/>
          <p:cNvSpPr txBox="1">
            <a:spLocks noChangeArrowheads="1"/>
          </p:cNvSpPr>
          <p:nvPr/>
        </p:nvSpPr>
        <p:spPr bwMode="auto">
          <a:xfrm>
            <a:off x="7754938" y="2170113"/>
            <a:ext cx="58261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B</a:t>
            </a:r>
          </a:p>
        </p:txBody>
      </p:sp>
      <p:sp>
        <p:nvSpPr>
          <p:cNvPr id="154642" name="Oval 18"/>
          <p:cNvSpPr>
            <a:spLocks noChangeArrowheads="1"/>
          </p:cNvSpPr>
          <p:nvPr/>
        </p:nvSpPr>
        <p:spPr bwMode="auto">
          <a:xfrm>
            <a:off x="6618289" y="4570414"/>
            <a:ext cx="928687" cy="92868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4400" b="1">
                <a:latin typeface="Times New Roman" panose="02020603050405020304" pitchFamily="18" charset="0"/>
              </a:rPr>
              <a:t>B</a:t>
            </a:r>
          </a:p>
        </p:txBody>
      </p:sp>
      <p:cxnSp>
        <p:nvCxnSpPr>
          <p:cNvPr id="154643" name="AutoShape 19"/>
          <p:cNvCxnSpPr>
            <a:cxnSpLocks noChangeShapeType="1"/>
            <a:stCxn id="154633" idx="6"/>
            <a:endCxn id="154642" idx="2"/>
          </p:cNvCxnSpPr>
          <p:nvPr/>
        </p:nvCxnSpPr>
        <p:spPr bwMode="auto">
          <a:xfrm>
            <a:off x="5641976" y="5035550"/>
            <a:ext cx="963613" cy="0"/>
          </a:xfrm>
          <a:prstGeom prst="straightConnector1">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4644" name="Text Box 20"/>
          <p:cNvSpPr txBox="1">
            <a:spLocks noChangeArrowheads="1"/>
          </p:cNvSpPr>
          <p:nvPr/>
        </p:nvSpPr>
        <p:spPr bwMode="auto">
          <a:xfrm>
            <a:off x="5854700" y="4419600"/>
            <a:ext cx="4826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600" b="1">
                <a:solidFill>
                  <a:srgbClr val="FFC000"/>
                </a:solidFill>
                <a:latin typeface="Times New Roman" panose="02020603050405020304" pitchFamily="18" charset="0"/>
              </a:rPr>
              <a:t>b</a:t>
            </a:r>
          </a:p>
        </p:txBody>
      </p:sp>
      <p:sp>
        <p:nvSpPr>
          <p:cNvPr id="154645" name="Text Box 21"/>
          <p:cNvSpPr txBox="1">
            <a:spLocks noChangeArrowheads="1"/>
          </p:cNvSpPr>
          <p:nvPr/>
        </p:nvSpPr>
        <p:spPr bwMode="auto">
          <a:xfrm>
            <a:off x="6024563" y="2173288"/>
            <a:ext cx="105886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dirty="0" err="1">
                <a:solidFill>
                  <a:srgbClr val="FFC000"/>
                </a:solidFill>
                <a:latin typeface="Times New Roman" panose="02020603050405020304" pitchFamily="18" charset="0"/>
              </a:rPr>
              <a:t>a</a:t>
            </a:r>
            <a:r>
              <a:rPr lang="en-US" altLang="zh-CN" sz="4400" b="1" dirty="0" err="1">
                <a:latin typeface="Times New Roman" panose="02020603050405020304" pitchFamily="18" charset="0"/>
              </a:rPr>
              <a:t>A</a:t>
            </a:r>
            <a:endParaRPr lang="en-US" altLang="zh-CN" sz="4400" b="1" dirty="0">
              <a:latin typeface="Times New Roman" panose="02020603050405020304" pitchFamily="18" charset="0"/>
            </a:endParaRPr>
          </a:p>
        </p:txBody>
      </p:sp>
      <p:grpSp>
        <p:nvGrpSpPr>
          <p:cNvPr id="154646" name="Group 22"/>
          <p:cNvGrpSpPr>
            <a:grpSpLocks/>
          </p:cNvGrpSpPr>
          <p:nvPr/>
        </p:nvGrpSpPr>
        <p:grpSpPr bwMode="auto">
          <a:xfrm rot="10800000">
            <a:off x="6867526" y="2490789"/>
            <a:ext cx="307975" cy="173037"/>
            <a:chOff x="3904" y="1628"/>
            <a:chExt cx="164" cy="92"/>
          </a:xfrm>
        </p:grpSpPr>
        <p:sp>
          <p:nvSpPr>
            <p:cNvPr id="154647" name="Line 23"/>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48" name="Line 24"/>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49" name="Line 25"/>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50" name="Line 26"/>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54651" name="Text Box 27"/>
          <p:cNvSpPr txBox="1">
            <a:spLocks noChangeArrowheads="1"/>
          </p:cNvSpPr>
          <p:nvPr/>
        </p:nvSpPr>
        <p:spPr bwMode="auto">
          <a:xfrm>
            <a:off x="6307138" y="2173288"/>
            <a:ext cx="44926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A</a:t>
            </a:r>
          </a:p>
        </p:txBody>
      </p:sp>
      <p:sp>
        <p:nvSpPr>
          <p:cNvPr id="154652" name="Oval 28"/>
          <p:cNvSpPr>
            <a:spLocks noChangeArrowheads="1"/>
          </p:cNvSpPr>
          <p:nvPr/>
        </p:nvSpPr>
        <p:spPr bwMode="auto">
          <a:xfrm>
            <a:off x="8415339" y="4576764"/>
            <a:ext cx="928687" cy="92868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4400" b="1">
                <a:latin typeface="Times New Roman" panose="02020603050405020304" pitchFamily="18" charset="0"/>
              </a:rPr>
              <a:t>E</a:t>
            </a:r>
          </a:p>
        </p:txBody>
      </p:sp>
      <p:cxnSp>
        <p:nvCxnSpPr>
          <p:cNvPr id="154653" name="AutoShape 29"/>
          <p:cNvCxnSpPr>
            <a:cxnSpLocks noChangeShapeType="1"/>
            <a:stCxn id="154642" idx="6"/>
            <a:endCxn id="154652" idx="2"/>
          </p:cNvCxnSpPr>
          <p:nvPr/>
        </p:nvCxnSpPr>
        <p:spPr bwMode="auto">
          <a:xfrm>
            <a:off x="7559676" y="5035550"/>
            <a:ext cx="842963" cy="6350"/>
          </a:xfrm>
          <a:prstGeom prst="straightConnector1">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4654" name="Text Box 30"/>
          <p:cNvSpPr txBox="1">
            <a:spLocks noChangeArrowheads="1"/>
          </p:cNvSpPr>
          <p:nvPr/>
        </p:nvSpPr>
        <p:spPr bwMode="auto">
          <a:xfrm>
            <a:off x="7670800" y="4445000"/>
            <a:ext cx="4826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600" b="1" dirty="0">
                <a:solidFill>
                  <a:srgbClr val="FFC000"/>
                </a:solidFill>
                <a:latin typeface="Times New Roman" panose="02020603050405020304" pitchFamily="18" charset="0"/>
              </a:rPr>
              <a:t>c</a:t>
            </a:r>
          </a:p>
        </p:txBody>
      </p:sp>
      <p:sp>
        <p:nvSpPr>
          <p:cNvPr id="154655" name="Text Box 31"/>
          <p:cNvSpPr txBox="1">
            <a:spLocks noChangeArrowheads="1"/>
          </p:cNvSpPr>
          <p:nvPr/>
        </p:nvSpPr>
        <p:spPr bwMode="auto">
          <a:xfrm>
            <a:off x="5240338" y="2179638"/>
            <a:ext cx="50641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S</a:t>
            </a:r>
            <a:endParaRPr lang="en-US" altLang="zh-CN" sz="4400" b="1">
              <a:latin typeface="Times New Roman" panose="02020603050405020304" pitchFamily="18" charset="0"/>
            </a:endParaRPr>
          </a:p>
        </p:txBody>
      </p:sp>
      <p:grpSp>
        <p:nvGrpSpPr>
          <p:cNvPr id="154656" name="Group 32"/>
          <p:cNvGrpSpPr>
            <a:grpSpLocks/>
          </p:cNvGrpSpPr>
          <p:nvPr/>
        </p:nvGrpSpPr>
        <p:grpSpPr bwMode="auto">
          <a:xfrm rot="10800000">
            <a:off x="5749926" y="2487614"/>
            <a:ext cx="307975" cy="173037"/>
            <a:chOff x="3904" y="1628"/>
            <a:chExt cx="164" cy="92"/>
          </a:xfrm>
        </p:grpSpPr>
        <p:sp>
          <p:nvSpPr>
            <p:cNvPr id="154657" name="Line 33"/>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58" name="Line 34"/>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59" name="Line 35"/>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60" name="Line 36"/>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cxnSp>
        <p:nvCxnSpPr>
          <p:cNvPr id="154683" name="AutoShape 59"/>
          <p:cNvCxnSpPr>
            <a:cxnSpLocks noChangeShapeType="1"/>
            <a:stCxn id="154633" idx="5"/>
            <a:endCxn id="154642" idx="3"/>
          </p:cNvCxnSpPr>
          <p:nvPr/>
        </p:nvCxnSpPr>
        <p:spPr bwMode="auto">
          <a:xfrm rot="16200000" flipH="1">
            <a:off x="6122988" y="4745038"/>
            <a:ext cx="1588" cy="1262063"/>
          </a:xfrm>
          <a:prstGeom prst="curvedConnector3">
            <a:avLst>
              <a:gd name="adj1" fmla="val 22100000"/>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4684" name="Text Box 60"/>
          <p:cNvSpPr txBox="1">
            <a:spLocks noChangeArrowheads="1"/>
          </p:cNvSpPr>
          <p:nvPr/>
        </p:nvSpPr>
        <p:spPr bwMode="auto">
          <a:xfrm>
            <a:off x="5856288" y="5721350"/>
            <a:ext cx="4826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600" b="1">
                <a:solidFill>
                  <a:srgbClr val="FFC000"/>
                </a:solidFill>
                <a:latin typeface="Times New Roman" panose="02020603050405020304" pitchFamily="18" charset="0"/>
              </a:rPr>
              <a:t>d</a:t>
            </a:r>
          </a:p>
        </p:txBody>
      </p:sp>
      <p:sp>
        <p:nvSpPr>
          <p:cNvPr id="154685" name="Oval 61"/>
          <p:cNvSpPr>
            <a:spLocks noChangeArrowheads="1"/>
          </p:cNvSpPr>
          <p:nvPr/>
        </p:nvSpPr>
        <p:spPr bwMode="auto">
          <a:xfrm>
            <a:off x="8513764" y="4684714"/>
            <a:ext cx="731837" cy="731837"/>
          </a:xfrm>
          <a:prstGeom prst="ellipse">
            <a:avLst/>
          </a:prstGeom>
          <a:noFill/>
          <a:ln w="190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154687" name="Rectangle 63"/>
          <p:cNvSpPr>
            <a:spLocks noChangeArrowheads="1"/>
          </p:cNvSpPr>
          <p:nvPr/>
        </p:nvSpPr>
        <p:spPr bwMode="auto">
          <a:xfrm>
            <a:off x="10668000" y="1990725"/>
            <a:ext cx="374650" cy="495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54688" name="Text Box 64"/>
          <p:cNvSpPr txBox="1">
            <a:spLocks noChangeArrowheads="1"/>
          </p:cNvSpPr>
          <p:nvPr/>
        </p:nvSpPr>
        <p:spPr bwMode="auto">
          <a:xfrm>
            <a:off x="8653464" y="3027363"/>
            <a:ext cx="1042987"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dirty="0" err="1">
                <a:solidFill>
                  <a:srgbClr val="FFC000"/>
                </a:solidFill>
                <a:latin typeface="Times New Roman" panose="02020603050405020304" pitchFamily="18" charset="0"/>
              </a:rPr>
              <a:t>adc</a:t>
            </a:r>
            <a:endParaRPr lang="en-US" altLang="zh-CN" sz="4400" b="1" dirty="0">
              <a:solidFill>
                <a:srgbClr val="FFC000"/>
              </a:solidFill>
              <a:latin typeface="Times New Roman" panose="02020603050405020304" pitchFamily="18" charset="0"/>
            </a:endParaRPr>
          </a:p>
        </p:txBody>
      </p:sp>
      <p:sp>
        <p:nvSpPr>
          <p:cNvPr id="154689" name="Text Box 65"/>
          <p:cNvSpPr txBox="1">
            <a:spLocks noChangeArrowheads="1"/>
          </p:cNvSpPr>
          <p:nvPr/>
        </p:nvSpPr>
        <p:spPr bwMode="auto">
          <a:xfrm>
            <a:off x="7164389" y="3046413"/>
            <a:ext cx="1582737"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dirty="0" err="1">
                <a:solidFill>
                  <a:srgbClr val="FFC000"/>
                </a:solidFill>
                <a:latin typeface="Times New Roman" panose="02020603050405020304" pitchFamily="18" charset="0"/>
              </a:rPr>
              <a:t>ad</a:t>
            </a:r>
            <a:r>
              <a:rPr lang="en-US" altLang="zh-CN" sz="4400" b="1" dirty="0" err="1">
                <a:latin typeface="Times New Roman" panose="02020603050405020304" pitchFamily="18" charset="0"/>
              </a:rPr>
              <a:t>B</a:t>
            </a:r>
            <a:endParaRPr lang="en-US" altLang="zh-CN" sz="4400" b="1" dirty="0">
              <a:latin typeface="Times New Roman" panose="02020603050405020304" pitchFamily="18" charset="0"/>
            </a:endParaRPr>
          </a:p>
        </p:txBody>
      </p:sp>
      <p:grpSp>
        <p:nvGrpSpPr>
          <p:cNvPr id="154690" name="Group 66"/>
          <p:cNvGrpSpPr>
            <a:grpSpLocks/>
          </p:cNvGrpSpPr>
          <p:nvPr/>
        </p:nvGrpSpPr>
        <p:grpSpPr bwMode="auto">
          <a:xfrm rot="10800000">
            <a:off x="8343901" y="3376614"/>
            <a:ext cx="307975" cy="173037"/>
            <a:chOff x="3904" y="1628"/>
            <a:chExt cx="164" cy="92"/>
          </a:xfrm>
        </p:grpSpPr>
        <p:sp>
          <p:nvSpPr>
            <p:cNvPr id="154691" name="Line 67"/>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92" name="Line 68"/>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93" name="Line 69"/>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94" name="Line 70"/>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54695" name="Text Box 71"/>
          <p:cNvSpPr txBox="1">
            <a:spLocks noChangeArrowheads="1"/>
          </p:cNvSpPr>
          <p:nvPr/>
        </p:nvSpPr>
        <p:spPr bwMode="auto">
          <a:xfrm>
            <a:off x="7751763" y="3043238"/>
            <a:ext cx="58261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B</a:t>
            </a:r>
          </a:p>
        </p:txBody>
      </p:sp>
      <p:sp>
        <p:nvSpPr>
          <p:cNvPr id="154696" name="Text Box 72"/>
          <p:cNvSpPr txBox="1">
            <a:spLocks noChangeArrowheads="1"/>
          </p:cNvSpPr>
          <p:nvPr/>
        </p:nvSpPr>
        <p:spPr bwMode="auto">
          <a:xfrm>
            <a:off x="6021388" y="3046413"/>
            <a:ext cx="105886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dirty="0" err="1">
                <a:solidFill>
                  <a:srgbClr val="FFC000"/>
                </a:solidFill>
                <a:latin typeface="Times New Roman" panose="02020603050405020304" pitchFamily="18" charset="0"/>
              </a:rPr>
              <a:t>a</a:t>
            </a:r>
            <a:r>
              <a:rPr lang="en-US" altLang="zh-CN" sz="4400" b="1" dirty="0" err="1">
                <a:latin typeface="Times New Roman" panose="02020603050405020304" pitchFamily="18" charset="0"/>
              </a:rPr>
              <a:t>A</a:t>
            </a:r>
            <a:endParaRPr lang="en-US" altLang="zh-CN" sz="4400" b="1" dirty="0">
              <a:latin typeface="Times New Roman" panose="02020603050405020304" pitchFamily="18" charset="0"/>
            </a:endParaRPr>
          </a:p>
        </p:txBody>
      </p:sp>
      <p:grpSp>
        <p:nvGrpSpPr>
          <p:cNvPr id="154697" name="Group 73"/>
          <p:cNvGrpSpPr>
            <a:grpSpLocks/>
          </p:cNvGrpSpPr>
          <p:nvPr/>
        </p:nvGrpSpPr>
        <p:grpSpPr bwMode="auto">
          <a:xfrm rot="10800000">
            <a:off x="6864351" y="3363914"/>
            <a:ext cx="307975" cy="173037"/>
            <a:chOff x="3904" y="1628"/>
            <a:chExt cx="164" cy="92"/>
          </a:xfrm>
        </p:grpSpPr>
        <p:sp>
          <p:nvSpPr>
            <p:cNvPr id="154698" name="Line 74"/>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699" name="Line 75"/>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700" name="Line 76"/>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701" name="Line 77"/>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54702" name="Text Box 78"/>
          <p:cNvSpPr txBox="1">
            <a:spLocks noChangeArrowheads="1"/>
          </p:cNvSpPr>
          <p:nvPr/>
        </p:nvSpPr>
        <p:spPr bwMode="auto">
          <a:xfrm>
            <a:off x="6303963" y="3046413"/>
            <a:ext cx="44926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A</a:t>
            </a:r>
          </a:p>
        </p:txBody>
      </p:sp>
      <p:sp>
        <p:nvSpPr>
          <p:cNvPr id="154703" name="Text Box 79"/>
          <p:cNvSpPr txBox="1">
            <a:spLocks noChangeArrowheads="1"/>
          </p:cNvSpPr>
          <p:nvPr/>
        </p:nvSpPr>
        <p:spPr bwMode="auto">
          <a:xfrm>
            <a:off x="5237163" y="3052763"/>
            <a:ext cx="506412"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400" b="1">
                <a:solidFill>
                  <a:srgbClr val="FF3300"/>
                </a:solidFill>
                <a:latin typeface="Times New Roman" panose="02020603050405020304" pitchFamily="18" charset="0"/>
              </a:rPr>
              <a:t>S</a:t>
            </a:r>
            <a:endParaRPr lang="en-US" altLang="zh-CN" sz="4400" b="1">
              <a:latin typeface="Times New Roman" panose="02020603050405020304" pitchFamily="18" charset="0"/>
            </a:endParaRPr>
          </a:p>
        </p:txBody>
      </p:sp>
      <p:grpSp>
        <p:nvGrpSpPr>
          <p:cNvPr id="154704" name="Group 80"/>
          <p:cNvGrpSpPr>
            <a:grpSpLocks/>
          </p:cNvGrpSpPr>
          <p:nvPr/>
        </p:nvGrpSpPr>
        <p:grpSpPr bwMode="auto">
          <a:xfrm rot="10800000">
            <a:off x="5746751" y="3360739"/>
            <a:ext cx="307975" cy="173037"/>
            <a:chOff x="3904" y="1628"/>
            <a:chExt cx="164" cy="92"/>
          </a:xfrm>
        </p:grpSpPr>
        <p:sp>
          <p:nvSpPr>
            <p:cNvPr id="154705" name="Line 81"/>
            <p:cNvSpPr>
              <a:spLocks noChangeShapeType="1"/>
            </p:cNvSpPr>
            <p:nvPr/>
          </p:nvSpPr>
          <p:spPr bwMode="auto">
            <a:xfrm flipH="1">
              <a:off x="3904" y="1628"/>
              <a:ext cx="64" cy="5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706" name="Line 82"/>
            <p:cNvSpPr>
              <a:spLocks noChangeShapeType="1"/>
            </p:cNvSpPr>
            <p:nvPr/>
          </p:nvSpPr>
          <p:spPr bwMode="auto">
            <a:xfrm>
              <a:off x="3904" y="1676"/>
              <a:ext cx="64" cy="44"/>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707" name="Line 83"/>
            <p:cNvSpPr>
              <a:spLocks noChangeShapeType="1"/>
            </p:cNvSpPr>
            <p:nvPr/>
          </p:nvSpPr>
          <p:spPr bwMode="auto">
            <a:xfrm>
              <a:off x="3932" y="165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708" name="Line 84"/>
            <p:cNvSpPr>
              <a:spLocks noChangeShapeType="1"/>
            </p:cNvSpPr>
            <p:nvPr/>
          </p:nvSpPr>
          <p:spPr bwMode="auto">
            <a:xfrm>
              <a:off x="3932" y="1696"/>
              <a:ext cx="136"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54710" name="Rectangle 86"/>
          <p:cNvSpPr>
            <a:spLocks noChangeArrowheads="1"/>
          </p:cNvSpPr>
          <p:nvPr/>
        </p:nvSpPr>
        <p:spPr bwMode="auto">
          <a:xfrm>
            <a:off x="1611313" y="193675"/>
            <a:ext cx="8839200" cy="148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§3.3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2</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、由</a:t>
            </a: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右</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线性</a:t>
            </a:r>
            <a:r>
              <a:rPr lang="en-US" altLang="zh-CN" sz="2800" b="1" dirty="0" err="1">
                <a:solidFill>
                  <a:srgbClr val="FFC000"/>
                </a:solidFill>
                <a:effectLst>
                  <a:outerShdw blurRad="38100" dist="38100" dir="2700000" algn="tl">
                    <a:srgbClr val="000000"/>
                  </a:outerShdw>
                </a:effectLst>
                <a:latin typeface="楷体_GB2312" pitchFamily="49" charset="-122"/>
                <a:ea typeface="楷体_GB2312" pitchFamily="49" charset="-122"/>
              </a:rPr>
              <a:t>文法构造状态转换图</a:t>
            </a:r>
            <a:endPar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endParaRPr>
          </a:p>
          <a:p>
            <a:pPr>
              <a:lnSpc>
                <a:spcPct val="120000"/>
              </a:lnSpc>
              <a:buFont typeface="Wingdings 2" panose="05020102010507070707" pitchFamily="18" charset="2"/>
              <a:buNone/>
            </a:pPr>
            <a:endParaRPr lang="zh-CN" altLang="en-US" sz="2800" b="1" dirty="0">
              <a:solidFill>
                <a:srgbClr val="FFFF00"/>
              </a:solidFill>
              <a:effectLst>
                <a:outerShdw blurRad="38100" dist="38100" dir="2700000" algn="tl">
                  <a:srgbClr val="000000"/>
                </a:outerShdw>
              </a:effectLst>
              <a:latin typeface="楷体_GB2312" pitchFamily="49" charset="-122"/>
              <a:ea typeface="楷体_GB2312" pitchFamily="49" charset="-122"/>
            </a:endParaRPr>
          </a:p>
        </p:txBody>
      </p:sp>
    </p:spTree>
    <p:extLst>
      <p:ext uri="{BB962C8B-B14F-4D97-AF65-F5344CB8AC3E}">
        <p14:creationId xmlns:p14="http://schemas.microsoft.com/office/powerpoint/2010/main" val="19484468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4628"/>
                                        </p:tgtEl>
                                        <p:attrNameLst>
                                          <p:attrName>style.visibility</p:attrName>
                                        </p:attrNameLst>
                                      </p:cBhvr>
                                      <p:to>
                                        <p:strVal val="visible"/>
                                      </p:to>
                                    </p:set>
                                    <p:animEffect transition="in" filter="blinds(horizontal)">
                                      <p:cBhvr>
                                        <p:cTn id="7" dur="500"/>
                                        <p:tgtEl>
                                          <p:spTgt spid="15462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54655"/>
                                        </p:tgtEl>
                                        <p:attrNameLst>
                                          <p:attrName>style.visibility</p:attrName>
                                        </p:attrNameLst>
                                      </p:cBhvr>
                                      <p:to>
                                        <p:strVal val="visible"/>
                                      </p:to>
                                    </p:set>
                                    <p:animEffect transition="in" filter="blinds(horizontal)">
                                      <p:cBhvr>
                                        <p:cTn id="12" dur="500"/>
                                        <p:tgtEl>
                                          <p:spTgt spid="15465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54630"/>
                                        </p:tgtEl>
                                        <p:attrNameLst>
                                          <p:attrName>style.visibility</p:attrName>
                                        </p:attrNameLst>
                                      </p:cBhvr>
                                      <p:to>
                                        <p:strVal val="visible"/>
                                      </p:to>
                                    </p:set>
                                    <p:animEffect transition="in" filter="blinds(horizontal)">
                                      <p:cBhvr>
                                        <p:cTn id="17" dur="500"/>
                                        <p:tgtEl>
                                          <p:spTgt spid="154630"/>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154656"/>
                                        </p:tgtEl>
                                        <p:attrNameLst>
                                          <p:attrName>style.visibility</p:attrName>
                                        </p:attrNameLst>
                                      </p:cBhvr>
                                      <p:to>
                                        <p:strVal val="visible"/>
                                      </p:to>
                                    </p:set>
                                    <p:animEffect transition="in" filter="blinds(horizontal)">
                                      <p:cBhvr>
                                        <p:cTn id="22" dur="500"/>
                                        <p:tgtEl>
                                          <p:spTgt spid="15465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54645"/>
                                        </p:tgtEl>
                                        <p:attrNameLst>
                                          <p:attrName>style.visibility</p:attrName>
                                        </p:attrNameLst>
                                      </p:cBhvr>
                                      <p:to>
                                        <p:strVal val="visible"/>
                                      </p:to>
                                    </p:set>
                                    <p:animEffect transition="in" filter="blinds(horizontal)">
                                      <p:cBhvr>
                                        <p:cTn id="27" dur="500"/>
                                        <p:tgtEl>
                                          <p:spTgt spid="154645"/>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154634"/>
                                        </p:tgtEl>
                                        <p:attrNameLst>
                                          <p:attrName>style.visibility</p:attrName>
                                        </p:attrNameLst>
                                      </p:cBhvr>
                                      <p:to>
                                        <p:strVal val="visible"/>
                                      </p:to>
                                    </p:set>
                                    <p:animEffect transition="in" filter="blinds(horizontal)">
                                      <p:cBhvr>
                                        <p:cTn id="32" dur="500"/>
                                        <p:tgtEl>
                                          <p:spTgt spid="154634"/>
                                        </p:tgtEl>
                                      </p:cBhvr>
                                    </p:animEffect>
                                  </p:childTnLst>
                                </p:cTn>
                              </p:par>
                              <p:par>
                                <p:cTn id="33" presetID="3" presetClass="entr" presetSubtype="10" fill="hold" grpId="0" nodeType="withEffect">
                                  <p:stCondLst>
                                    <p:cond delay="0"/>
                                  </p:stCondLst>
                                  <p:childTnLst>
                                    <p:set>
                                      <p:cBhvr>
                                        <p:cTn id="34" dur="1" fill="hold">
                                          <p:stCondLst>
                                            <p:cond delay="0"/>
                                          </p:stCondLst>
                                        </p:cTn>
                                        <p:tgtEl>
                                          <p:spTgt spid="154635"/>
                                        </p:tgtEl>
                                        <p:attrNameLst>
                                          <p:attrName>style.visibility</p:attrName>
                                        </p:attrNameLst>
                                      </p:cBhvr>
                                      <p:to>
                                        <p:strVal val="visible"/>
                                      </p:to>
                                    </p:set>
                                    <p:animEffect transition="in" filter="blinds(horizontal)">
                                      <p:cBhvr>
                                        <p:cTn id="35" dur="500"/>
                                        <p:tgtEl>
                                          <p:spTgt spid="154635"/>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154633"/>
                                        </p:tgtEl>
                                        <p:attrNameLst>
                                          <p:attrName>style.visibility</p:attrName>
                                        </p:attrNameLst>
                                      </p:cBhvr>
                                      <p:to>
                                        <p:strVal val="visible"/>
                                      </p:to>
                                    </p:set>
                                    <p:animEffect transition="in" filter="blinds(horizontal)">
                                      <p:cBhvr>
                                        <p:cTn id="40" dur="500"/>
                                        <p:tgtEl>
                                          <p:spTgt spid="154633"/>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3" presetClass="entr" presetSubtype="10" fill="hold" grpId="0" nodeType="clickEffect">
                                  <p:stCondLst>
                                    <p:cond delay="0"/>
                                  </p:stCondLst>
                                  <p:childTnLst>
                                    <p:set>
                                      <p:cBhvr>
                                        <p:cTn id="44" dur="1" fill="hold">
                                          <p:stCondLst>
                                            <p:cond delay="0"/>
                                          </p:stCondLst>
                                        </p:cTn>
                                        <p:tgtEl>
                                          <p:spTgt spid="154651"/>
                                        </p:tgtEl>
                                        <p:attrNameLst>
                                          <p:attrName>style.visibility</p:attrName>
                                        </p:attrNameLst>
                                      </p:cBhvr>
                                      <p:to>
                                        <p:strVal val="visible"/>
                                      </p:to>
                                    </p:set>
                                    <p:animEffect transition="in" filter="blinds(horizontal)">
                                      <p:cBhvr>
                                        <p:cTn id="45" dur="500"/>
                                        <p:tgtEl>
                                          <p:spTgt spid="154651"/>
                                        </p:tgtEl>
                                      </p:cBhvr>
                                    </p:animEffect>
                                  </p:childTnLst>
                                </p:cTn>
                              </p:par>
                            </p:childTnLst>
                          </p:cTn>
                        </p:par>
                      </p:childTnLst>
                    </p:cTn>
                  </p:par>
                  <p:par>
                    <p:cTn id="46" fill="hold" nodeType="clickPar">
                      <p:stCondLst>
                        <p:cond delay="indefinite"/>
                      </p:stCondLst>
                      <p:childTnLst>
                        <p:par>
                          <p:cTn id="47" fill="hold" nodeType="withGroup">
                            <p:stCondLst>
                              <p:cond delay="0"/>
                            </p:stCondLst>
                            <p:childTnLst>
                              <p:par>
                                <p:cTn id="48" presetID="3" presetClass="entr" presetSubtype="10" fill="hold" nodeType="clickEffect">
                                  <p:stCondLst>
                                    <p:cond delay="0"/>
                                  </p:stCondLst>
                                  <p:childTnLst>
                                    <p:set>
                                      <p:cBhvr>
                                        <p:cTn id="49" dur="1" fill="hold">
                                          <p:stCondLst>
                                            <p:cond delay="0"/>
                                          </p:stCondLst>
                                        </p:cTn>
                                        <p:tgtEl>
                                          <p:spTgt spid="154646"/>
                                        </p:tgtEl>
                                        <p:attrNameLst>
                                          <p:attrName>style.visibility</p:attrName>
                                        </p:attrNameLst>
                                      </p:cBhvr>
                                      <p:to>
                                        <p:strVal val="visible"/>
                                      </p:to>
                                    </p:set>
                                    <p:animEffect transition="in" filter="blinds(horizontal)">
                                      <p:cBhvr>
                                        <p:cTn id="50" dur="500"/>
                                        <p:tgtEl>
                                          <p:spTgt spid="154646"/>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3" presetClass="entr" presetSubtype="10" fill="hold" grpId="0" nodeType="clickEffect">
                                  <p:stCondLst>
                                    <p:cond delay="0"/>
                                  </p:stCondLst>
                                  <p:childTnLst>
                                    <p:set>
                                      <p:cBhvr>
                                        <p:cTn id="54" dur="1" fill="hold">
                                          <p:stCondLst>
                                            <p:cond delay="0"/>
                                          </p:stCondLst>
                                        </p:cTn>
                                        <p:tgtEl>
                                          <p:spTgt spid="154632"/>
                                        </p:tgtEl>
                                        <p:attrNameLst>
                                          <p:attrName>style.visibility</p:attrName>
                                        </p:attrNameLst>
                                      </p:cBhvr>
                                      <p:to>
                                        <p:strVal val="visible"/>
                                      </p:to>
                                    </p:set>
                                    <p:animEffect transition="in" filter="blinds(horizontal)">
                                      <p:cBhvr>
                                        <p:cTn id="55" dur="500"/>
                                        <p:tgtEl>
                                          <p:spTgt spid="154632"/>
                                        </p:tgtEl>
                                      </p:cBhvr>
                                    </p:animEffect>
                                  </p:childTnLst>
                                </p:cTn>
                              </p:par>
                            </p:childTnLst>
                          </p:cTn>
                        </p:par>
                      </p:childTnLst>
                    </p:cTn>
                  </p:par>
                  <p:par>
                    <p:cTn id="56" fill="hold" nodeType="clickPar">
                      <p:stCondLst>
                        <p:cond delay="indefinite"/>
                      </p:stCondLst>
                      <p:childTnLst>
                        <p:par>
                          <p:cTn id="57" fill="hold" nodeType="withGroup">
                            <p:stCondLst>
                              <p:cond delay="0"/>
                            </p:stCondLst>
                            <p:childTnLst>
                              <p:par>
                                <p:cTn id="58" presetID="3" presetClass="entr" presetSubtype="10" fill="hold" grpId="0" nodeType="clickEffect">
                                  <p:stCondLst>
                                    <p:cond delay="0"/>
                                  </p:stCondLst>
                                  <p:childTnLst>
                                    <p:set>
                                      <p:cBhvr>
                                        <p:cTn id="59" dur="1" fill="hold">
                                          <p:stCondLst>
                                            <p:cond delay="0"/>
                                          </p:stCondLst>
                                        </p:cTn>
                                        <p:tgtEl>
                                          <p:spTgt spid="154644"/>
                                        </p:tgtEl>
                                        <p:attrNameLst>
                                          <p:attrName>style.visibility</p:attrName>
                                        </p:attrNameLst>
                                      </p:cBhvr>
                                      <p:to>
                                        <p:strVal val="visible"/>
                                      </p:to>
                                    </p:set>
                                    <p:animEffect transition="in" filter="blinds(horizontal)">
                                      <p:cBhvr>
                                        <p:cTn id="60" dur="500"/>
                                        <p:tgtEl>
                                          <p:spTgt spid="154644"/>
                                        </p:tgtEl>
                                      </p:cBhvr>
                                    </p:animEffect>
                                  </p:childTnLst>
                                </p:cTn>
                              </p:par>
                              <p:par>
                                <p:cTn id="61" presetID="3" presetClass="entr" presetSubtype="10" fill="hold" nodeType="withEffect">
                                  <p:stCondLst>
                                    <p:cond delay="0"/>
                                  </p:stCondLst>
                                  <p:childTnLst>
                                    <p:set>
                                      <p:cBhvr>
                                        <p:cTn id="62" dur="1" fill="hold">
                                          <p:stCondLst>
                                            <p:cond delay="0"/>
                                          </p:stCondLst>
                                        </p:cTn>
                                        <p:tgtEl>
                                          <p:spTgt spid="154643"/>
                                        </p:tgtEl>
                                        <p:attrNameLst>
                                          <p:attrName>style.visibility</p:attrName>
                                        </p:attrNameLst>
                                      </p:cBhvr>
                                      <p:to>
                                        <p:strVal val="visible"/>
                                      </p:to>
                                    </p:set>
                                    <p:animEffect transition="in" filter="blinds(horizontal)">
                                      <p:cBhvr>
                                        <p:cTn id="63" dur="500"/>
                                        <p:tgtEl>
                                          <p:spTgt spid="154643"/>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3" presetClass="entr" presetSubtype="10" fill="hold" grpId="0" nodeType="clickEffect">
                                  <p:stCondLst>
                                    <p:cond delay="0"/>
                                  </p:stCondLst>
                                  <p:childTnLst>
                                    <p:set>
                                      <p:cBhvr>
                                        <p:cTn id="67" dur="1" fill="hold">
                                          <p:stCondLst>
                                            <p:cond delay="0"/>
                                          </p:stCondLst>
                                        </p:cTn>
                                        <p:tgtEl>
                                          <p:spTgt spid="154642"/>
                                        </p:tgtEl>
                                        <p:attrNameLst>
                                          <p:attrName>style.visibility</p:attrName>
                                        </p:attrNameLst>
                                      </p:cBhvr>
                                      <p:to>
                                        <p:strVal val="visible"/>
                                      </p:to>
                                    </p:set>
                                    <p:animEffect transition="in" filter="blinds(horizontal)">
                                      <p:cBhvr>
                                        <p:cTn id="68" dur="500"/>
                                        <p:tgtEl>
                                          <p:spTgt spid="154642"/>
                                        </p:tgtEl>
                                      </p:cBhvr>
                                    </p:animEffect>
                                  </p:childTnLst>
                                </p:cTn>
                              </p:par>
                            </p:childTnLst>
                          </p:cTn>
                        </p:par>
                      </p:childTnLst>
                    </p:cTn>
                  </p:par>
                  <p:par>
                    <p:cTn id="69" fill="hold" nodeType="clickPar">
                      <p:stCondLst>
                        <p:cond delay="indefinite"/>
                      </p:stCondLst>
                      <p:childTnLst>
                        <p:par>
                          <p:cTn id="70" fill="hold" nodeType="withGroup">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154641"/>
                                        </p:tgtEl>
                                        <p:attrNameLst>
                                          <p:attrName>style.visibility</p:attrName>
                                        </p:attrNameLst>
                                      </p:cBhvr>
                                      <p:to>
                                        <p:strVal val="visible"/>
                                      </p:to>
                                    </p:set>
                                    <p:animEffect transition="in" filter="blinds(horizontal)">
                                      <p:cBhvr>
                                        <p:cTn id="73" dur="500"/>
                                        <p:tgtEl>
                                          <p:spTgt spid="154641"/>
                                        </p:tgtEl>
                                      </p:cBhvr>
                                    </p:animEffect>
                                  </p:childTnLst>
                                </p:cTn>
                              </p:par>
                            </p:childTnLst>
                          </p:cTn>
                        </p:par>
                      </p:childTnLst>
                    </p:cTn>
                  </p:par>
                  <p:par>
                    <p:cTn id="74" fill="hold" nodeType="clickPar">
                      <p:stCondLst>
                        <p:cond delay="indefinite"/>
                      </p:stCondLst>
                      <p:childTnLst>
                        <p:par>
                          <p:cTn id="75" fill="hold" nodeType="withGroup">
                            <p:stCondLst>
                              <p:cond delay="0"/>
                            </p:stCondLst>
                            <p:childTnLst>
                              <p:par>
                                <p:cTn id="76" presetID="3" presetClass="entr" presetSubtype="10" fill="hold" nodeType="clickEffect">
                                  <p:stCondLst>
                                    <p:cond delay="0"/>
                                  </p:stCondLst>
                                  <p:childTnLst>
                                    <p:set>
                                      <p:cBhvr>
                                        <p:cTn id="77" dur="1" fill="hold">
                                          <p:stCondLst>
                                            <p:cond delay="0"/>
                                          </p:stCondLst>
                                        </p:cTn>
                                        <p:tgtEl>
                                          <p:spTgt spid="154636"/>
                                        </p:tgtEl>
                                        <p:attrNameLst>
                                          <p:attrName>style.visibility</p:attrName>
                                        </p:attrNameLst>
                                      </p:cBhvr>
                                      <p:to>
                                        <p:strVal val="visible"/>
                                      </p:to>
                                    </p:set>
                                    <p:animEffect transition="in" filter="blinds(horizontal)">
                                      <p:cBhvr>
                                        <p:cTn id="78" dur="500"/>
                                        <p:tgtEl>
                                          <p:spTgt spid="154636"/>
                                        </p:tgtEl>
                                      </p:cBhvr>
                                    </p:animEffect>
                                  </p:childTnLst>
                                </p:cTn>
                              </p:par>
                            </p:childTnLst>
                          </p:cTn>
                        </p:par>
                      </p:childTnLst>
                    </p:cTn>
                  </p:par>
                  <p:par>
                    <p:cTn id="79" fill="hold" nodeType="clickPar">
                      <p:stCondLst>
                        <p:cond delay="indefinite"/>
                      </p:stCondLst>
                      <p:childTnLst>
                        <p:par>
                          <p:cTn id="80" fill="hold" nodeType="withGroup">
                            <p:stCondLst>
                              <p:cond delay="0"/>
                            </p:stCondLst>
                            <p:childTnLst>
                              <p:par>
                                <p:cTn id="81" presetID="3" presetClass="entr" presetSubtype="10" fill="hold" grpId="0" nodeType="clickEffect">
                                  <p:stCondLst>
                                    <p:cond delay="0"/>
                                  </p:stCondLst>
                                  <p:childTnLst>
                                    <p:set>
                                      <p:cBhvr>
                                        <p:cTn id="82" dur="1" fill="hold">
                                          <p:stCondLst>
                                            <p:cond delay="0"/>
                                          </p:stCondLst>
                                        </p:cTn>
                                        <p:tgtEl>
                                          <p:spTgt spid="154629"/>
                                        </p:tgtEl>
                                        <p:attrNameLst>
                                          <p:attrName>style.visibility</p:attrName>
                                        </p:attrNameLst>
                                      </p:cBhvr>
                                      <p:to>
                                        <p:strVal val="visible"/>
                                      </p:to>
                                    </p:set>
                                    <p:animEffect transition="in" filter="blinds(horizontal)">
                                      <p:cBhvr>
                                        <p:cTn id="83" dur="500"/>
                                        <p:tgtEl>
                                          <p:spTgt spid="154629"/>
                                        </p:tgtEl>
                                      </p:cBhvr>
                                    </p:animEffect>
                                  </p:childTnLst>
                                </p:cTn>
                              </p:par>
                            </p:childTnLst>
                          </p:cTn>
                        </p:par>
                      </p:childTnLst>
                    </p:cTn>
                  </p:par>
                  <p:par>
                    <p:cTn id="84" fill="hold" nodeType="clickPar">
                      <p:stCondLst>
                        <p:cond delay="indefinite"/>
                      </p:stCondLst>
                      <p:childTnLst>
                        <p:par>
                          <p:cTn id="85" fill="hold" nodeType="withGroup">
                            <p:stCondLst>
                              <p:cond delay="0"/>
                            </p:stCondLst>
                            <p:childTnLst>
                              <p:par>
                                <p:cTn id="86" presetID="3" presetClass="entr" presetSubtype="10" fill="hold" grpId="0" nodeType="clickEffect">
                                  <p:stCondLst>
                                    <p:cond delay="0"/>
                                  </p:stCondLst>
                                  <p:childTnLst>
                                    <p:set>
                                      <p:cBhvr>
                                        <p:cTn id="87" dur="1" fill="hold">
                                          <p:stCondLst>
                                            <p:cond delay="0"/>
                                          </p:stCondLst>
                                        </p:cTn>
                                        <p:tgtEl>
                                          <p:spTgt spid="154654"/>
                                        </p:tgtEl>
                                        <p:attrNameLst>
                                          <p:attrName>style.visibility</p:attrName>
                                        </p:attrNameLst>
                                      </p:cBhvr>
                                      <p:to>
                                        <p:strVal val="visible"/>
                                      </p:to>
                                    </p:set>
                                    <p:animEffect transition="in" filter="blinds(horizontal)">
                                      <p:cBhvr>
                                        <p:cTn id="88" dur="500"/>
                                        <p:tgtEl>
                                          <p:spTgt spid="154654"/>
                                        </p:tgtEl>
                                      </p:cBhvr>
                                    </p:animEffect>
                                  </p:childTnLst>
                                </p:cTn>
                              </p:par>
                              <p:par>
                                <p:cTn id="89" presetID="3" presetClass="entr" presetSubtype="10" fill="hold" nodeType="withEffect">
                                  <p:stCondLst>
                                    <p:cond delay="0"/>
                                  </p:stCondLst>
                                  <p:childTnLst>
                                    <p:set>
                                      <p:cBhvr>
                                        <p:cTn id="90" dur="1" fill="hold">
                                          <p:stCondLst>
                                            <p:cond delay="0"/>
                                          </p:stCondLst>
                                        </p:cTn>
                                        <p:tgtEl>
                                          <p:spTgt spid="154653"/>
                                        </p:tgtEl>
                                        <p:attrNameLst>
                                          <p:attrName>style.visibility</p:attrName>
                                        </p:attrNameLst>
                                      </p:cBhvr>
                                      <p:to>
                                        <p:strVal val="visible"/>
                                      </p:to>
                                    </p:set>
                                    <p:animEffect transition="in" filter="blinds(horizontal)">
                                      <p:cBhvr>
                                        <p:cTn id="91" dur="500"/>
                                        <p:tgtEl>
                                          <p:spTgt spid="154653"/>
                                        </p:tgtEl>
                                      </p:cBhvr>
                                    </p:animEffect>
                                  </p:childTnLst>
                                </p:cTn>
                              </p:par>
                            </p:childTnLst>
                          </p:cTn>
                        </p:par>
                      </p:childTnLst>
                    </p:cTn>
                  </p:par>
                  <p:par>
                    <p:cTn id="92" fill="hold" nodeType="clickPar">
                      <p:stCondLst>
                        <p:cond delay="indefinite"/>
                      </p:stCondLst>
                      <p:childTnLst>
                        <p:par>
                          <p:cTn id="93" fill="hold" nodeType="withGroup">
                            <p:stCondLst>
                              <p:cond delay="0"/>
                            </p:stCondLst>
                            <p:childTnLst>
                              <p:par>
                                <p:cTn id="94" presetID="3" presetClass="entr" presetSubtype="10" fill="hold" grpId="0" nodeType="clickEffect">
                                  <p:stCondLst>
                                    <p:cond delay="0"/>
                                  </p:stCondLst>
                                  <p:childTnLst>
                                    <p:set>
                                      <p:cBhvr>
                                        <p:cTn id="95" dur="1" fill="hold">
                                          <p:stCondLst>
                                            <p:cond delay="0"/>
                                          </p:stCondLst>
                                        </p:cTn>
                                        <p:tgtEl>
                                          <p:spTgt spid="154652"/>
                                        </p:tgtEl>
                                        <p:attrNameLst>
                                          <p:attrName>style.visibility</p:attrName>
                                        </p:attrNameLst>
                                      </p:cBhvr>
                                      <p:to>
                                        <p:strVal val="visible"/>
                                      </p:to>
                                    </p:set>
                                    <p:animEffect transition="in" filter="blinds(horizontal)">
                                      <p:cBhvr>
                                        <p:cTn id="96" dur="500"/>
                                        <p:tgtEl>
                                          <p:spTgt spid="154652"/>
                                        </p:tgtEl>
                                      </p:cBhvr>
                                    </p:animEffect>
                                  </p:childTnLst>
                                </p:cTn>
                              </p:par>
                            </p:childTnLst>
                          </p:cTn>
                        </p:par>
                      </p:childTnLst>
                    </p:cTn>
                  </p:par>
                  <p:par>
                    <p:cTn id="97" fill="hold" nodeType="clickPar">
                      <p:stCondLst>
                        <p:cond delay="indefinite"/>
                      </p:stCondLst>
                      <p:childTnLst>
                        <p:par>
                          <p:cTn id="98" fill="hold" nodeType="withGroup">
                            <p:stCondLst>
                              <p:cond delay="0"/>
                            </p:stCondLst>
                            <p:childTnLst>
                              <p:par>
                                <p:cTn id="99" presetID="3" presetClass="entr" presetSubtype="10" fill="hold" nodeType="clickEffect">
                                  <p:stCondLst>
                                    <p:cond delay="0"/>
                                  </p:stCondLst>
                                  <p:childTnLst>
                                    <p:set>
                                      <p:cBhvr>
                                        <p:cTn id="100" dur="1" fill="hold">
                                          <p:stCondLst>
                                            <p:cond delay="0"/>
                                          </p:stCondLst>
                                        </p:cTn>
                                        <p:tgtEl>
                                          <p:spTgt spid="154685"/>
                                        </p:tgtEl>
                                        <p:attrNameLst>
                                          <p:attrName>style.visibility</p:attrName>
                                        </p:attrNameLst>
                                      </p:cBhvr>
                                      <p:to>
                                        <p:strVal val="visible"/>
                                      </p:to>
                                    </p:set>
                                    <p:animEffect transition="in" filter="blinds(horizontal)">
                                      <p:cBhvr>
                                        <p:cTn id="101" dur="500"/>
                                        <p:tgtEl>
                                          <p:spTgt spid="154685"/>
                                        </p:tgtEl>
                                      </p:cBhvr>
                                    </p:animEffect>
                                  </p:childTnLst>
                                </p:cTn>
                              </p:par>
                            </p:childTnLst>
                          </p:cTn>
                        </p:par>
                      </p:childTnLst>
                    </p:cTn>
                  </p:par>
                  <p:par>
                    <p:cTn id="102" fill="hold" nodeType="clickPar">
                      <p:stCondLst>
                        <p:cond delay="indefinite"/>
                      </p:stCondLst>
                      <p:childTnLst>
                        <p:par>
                          <p:cTn id="103" fill="hold" nodeType="withGroup">
                            <p:stCondLst>
                              <p:cond delay="0"/>
                            </p:stCondLst>
                            <p:childTnLst>
                              <p:par>
                                <p:cTn id="104" presetID="3" presetClass="entr" presetSubtype="10" fill="hold" grpId="0" nodeType="clickEffect">
                                  <p:stCondLst>
                                    <p:cond delay="0"/>
                                  </p:stCondLst>
                                  <p:childTnLst>
                                    <p:set>
                                      <p:cBhvr>
                                        <p:cTn id="105" dur="1" fill="hold">
                                          <p:stCondLst>
                                            <p:cond delay="0"/>
                                          </p:stCondLst>
                                        </p:cTn>
                                        <p:tgtEl>
                                          <p:spTgt spid="154703"/>
                                        </p:tgtEl>
                                        <p:attrNameLst>
                                          <p:attrName>style.visibility</p:attrName>
                                        </p:attrNameLst>
                                      </p:cBhvr>
                                      <p:to>
                                        <p:strVal val="visible"/>
                                      </p:to>
                                    </p:set>
                                    <p:animEffect transition="in" filter="blinds(horizontal)">
                                      <p:cBhvr>
                                        <p:cTn id="106" dur="500"/>
                                        <p:tgtEl>
                                          <p:spTgt spid="154703"/>
                                        </p:tgtEl>
                                      </p:cBhvr>
                                    </p:animEffect>
                                  </p:childTnLst>
                                </p:cTn>
                              </p:par>
                            </p:childTnLst>
                          </p:cTn>
                        </p:par>
                      </p:childTnLst>
                    </p:cTn>
                  </p:par>
                  <p:par>
                    <p:cTn id="107" fill="hold" nodeType="clickPar">
                      <p:stCondLst>
                        <p:cond delay="indefinite"/>
                      </p:stCondLst>
                      <p:childTnLst>
                        <p:par>
                          <p:cTn id="108" fill="hold" nodeType="withGroup">
                            <p:stCondLst>
                              <p:cond delay="0"/>
                            </p:stCondLst>
                            <p:childTnLst>
                              <p:par>
                                <p:cTn id="109" presetID="3" presetClass="entr" presetSubtype="10" fill="hold" grpId="1" nodeType="clickEffect">
                                  <p:stCondLst>
                                    <p:cond delay="0"/>
                                  </p:stCondLst>
                                  <p:childTnLst>
                                    <p:set>
                                      <p:cBhvr>
                                        <p:cTn id="110" dur="1" fill="hold">
                                          <p:stCondLst>
                                            <p:cond delay="0"/>
                                          </p:stCondLst>
                                        </p:cTn>
                                        <p:tgtEl>
                                          <p:spTgt spid="154630"/>
                                        </p:tgtEl>
                                        <p:attrNameLst>
                                          <p:attrName>style.visibility</p:attrName>
                                        </p:attrNameLst>
                                      </p:cBhvr>
                                      <p:to>
                                        <p:strVal val="visible"/>
                                      </p:to>
                                    </p:set>
                                    <p:animEffect transition="in" filter="blinds(horizontal)">
                                      <p:cBhvr>
                                        <p:cTn id="111" dur="500"/>
                                        <p:tgtEl>
                                          <p:spTgt spid="154630"/>
                                        </p:tgtEl>
                                      </p:cBhvr>
                                    </p:animEffect>
                                  </p:childTnLst>
                                </p:cTn>
                              </p:par>
                            </p:childTnLst>
                          </p:cTn>
                        </p:par>
                      </p:childTnLst>
                    </p:cTn>
                  </p:par>
                  <p:par>
                    <p:cTn id="112" fill="hold" nodeType="clickPar">
                      <p:stCondLst>
                        <p:cond delay="indefinite"/>
                      </p:stCondLst>
                      <p:childTnLst>
                        <p:par>
                          <p:cTn id="113" fill="hold" nodeType="withGroup">
                            <p:stCondLst>
                              <p:cond delay="0"/>
                            </p:stCondLst>
                            <p:childTnLst>
                              <p:par>
                                <p:cTn id="114" presetID="3" presetClass="entr" presetSubtype="10" fill="hold" nodeType="clickEffect">
                                  <p:stCondLst>
                                    <p:cond delay="0"/>
                                  </p:stCondLst>
                                  <p:childTnLst>
                                    <p:set>
                                      <p:cBhvr>
                                        <p:cTn id="115" dur="1" fill="hold">
                                          <p:stCondLst>
                                            <p:cond delay="0"/>
                                          </p:stCondLst>
                                        </p:cTn>
                                        <p:tgtEl>
                                          <p:spTgt spid="154704"/>
                                        </p:tgtEl>
                                        <p:attrNameLst>
                                          <p:attrName>style.visibility</p:attrName>
                                        </p:attrNameLst>
                                      </p:cBhvr>
                                      <p:to>
                                        <p:strVal val="visible"/>
                                      </p:to>
                                    </p:set>
                                    <p:animEffect transition="in" filter="blinds(horizontal)">
                                      <p:cBhvr>
                                        <p:cTn id="116" dur="500"/>
                                        <p:tgtEl>
                                          <p:spTgt spid="154704"/>
                                        </p:tgtEl>
                                      </p:cBhvr>
                                    </p:animEffect>
                                  </p:childTnLst>
                                </p:cTn>
                              </p:par>
                            </p:childTnLst>
                          </p:cTn>
                        </p:par>
                      </p:childTnLst>
                    </p:cTn>
                  </p:par>
                  <p:par>
                    <p:cTn id="117" fill="hold" nodeType="clickPar">
                      <p:stCondLst>
                        <p:cond delay="indefinite"/>
                      </p:stCondLst>
                      <p:childTnLst>
                        <p:par>
                          <p:cTn id="118" fill="hold" nodeType="withGroup">
                            <p:stCondLst>
                              <p:cond delay="0"/>
                            </p:stCondLst>
                            <p:childTnLst>
                              <p:par>
                                <p:cTn id="119" presetID="3" presetClass="entr" presetSubtype="10" fill="hold" grpId="0" nodeType="clickEffect">
                                  <p:stCondLst>
                                    <p:cond delay="0"/>
                                  </p:stCondLst>
                                  <p:childTnLst>
                                    <p:set>
                                      <p:cBhvr>
                                        <p:cTn id="120" dur="1" fill="hold">
                                          <p:stCondLst>
                                            <p:cond delay="0"/>
                                          </p:stCondLst>
                                        </p:cTn>
                                        <p:tgtEl>
                                          <p:spTgt spid="154696"/>
                                        </p:tgtEl>
                                        <p:attrNameLst>
                                          <p:attrName>style.visibility</p:attrName>
                                        </p:attrNameLst>
                                      </p:cBhvr>
                                      <p:to>
                                        <p:strVal val="visible"/>
                                      </p:to>
                                    </p:set>
                                    <p:animEffect transition="in" filter="blinds(horizontal)">
                                      <p:cBhvr>
                                        <p:cTn id="121" dur="500"/>
                                        <p:tgtEl>
                                          <p:spTgt spid="154696"/>
                                        </p:tgtEl>
                                      </p:cBhvr>
                                    </p:animEffect>
                                  </p:childTnLst>
                                </p:cTn>
                              </p:par>
                            </p:childTnLst>
                          </p:cTn>
                        </p:par>
                      </p:childTnLst>
                    </p:cTn>
                  </p:par>
                  <p:par>
                    <p:cTn id="122" fill="hold" nodeType="clickPar">
                      <p:stCondLst>
                        <p:cond delay="indefinite"/>
                      </p:stCondLst>
                      <p:childTnLst>
                        <p:par>
                          <p:cTn id="123" fill="hold" nodeType="withGroup">
                            <p:stCondLst>
                              <p:cond delay="0"/>
                            </p:stCondLst>
                            <p:childTnLst>
                              <p:par>
                                <p:cTn id="124" presetID="3" presetClass="entr" presetSubtype="10" fill="hold" grpId="1" nodeType="clickEffect">
                                  <p:stCondLst>
                                    <p:cond delay="0"/>
                                  </p:stCondLst>
                                  <p:childTnLst>
                                    <p:set>
                                      <p:cBhvr>
                                        <p:cTn id="125" dur="1" fill="hold">
                                          <p:stCondLst>
                                            <p:cond delay="0"/>
                                          </p:stCondLst>
                                        </p:cTn>
                                        <p:tgtEl>
                                          <p:spTgt spid="154635"/>
                                        </p:tgtEl>
                                        <p:attrNameLst>
                                          <p:attrName>style.visibility</p:attrName>
                                        </p:attrNameLst>
                                      </p:cBhvr>
                                      <p:to>
                                        <p:strVal val="visible"/>
                                      </p:to>
                                    </p:set>
                                    <p:animEffect transition="in" filter="blinds(horizontal)">
                                      <p:cBhvr>
                                        <p:cTn id="126" dur="500"/>
                                        <p:tgtEl>
                                          <p:spTgt spid="154635"/>
                                        </p:tgtEl>
                                      </p:cBhvr>
                                    </p:animEffect>
                                  </p:childTnLst>
                                </p:cTn>
                              </p:par>
                              <p:par>
                                <p:cTn id="127" presetID="3" presetClass="entr" presetSubtype="10" fill="hold" nodeType="withEffect">
                                  <p:stCondLst>
                                    <p:cond delay="0"/>
                                  </p:stCondLst>
                                  <p:childTnLst>
                                    <p:set>
                                      <p:cBhvr>
                                        <p:cTn id="128" dur="1" fill="hold">
                                          <p:stCondLst>
                                            <p:cond delay="0"/>
                                          </p:stCondLst>
                                        </p:cTn>
                                        <p:tgtEl>
                                          <p:spTgt spid="154634"/>
                                        </p:tgtEl>
                                        <p:attrNameLst>
                                          <p:attrName>style.visibility</p:attrName>
                                        </p:attrNameLst>
                                      </p:cBhvr>
                                      <p:to>
                                        <p:strVal val="visible"/>
                                      </p:to>
                                    </p:set>
                                    <p:animEffect transition="in" filter="blinds(horizontal)">
                                      <p:cBhvr>
                                        <p:cTn id="129" dur="500"/>
                                        <p:tgtEl>
                                          <p:spTgt spid="154634"/>
                                        </p:tgtEl>
                                      </p:cBhvr>
                                    </p:animEffect>
                                  </p:childTnLst>
                                </p:cTn>
                              </p:par>
                            </p:childTnLst>
                          </p:cTn>
                        </p:par>
                      </p:childTnLst>
                    </p:cTn>
                  </p:par>
                  <p:par>
                    <p:cTn id="130" fill="hold" nodeType="clickPar">
                      <p:stCondLst>
                        <p:cond delay="indefinite"/>
                      </p:stCondLst>
                      <p:childTnLst>
                        <p:par>
                          <p:cTn id="131" fill="hold" nodeType="withGroup">
                            <p:stCondLst>
                              <p:cond delay="0"/>
                            </p:stCondLst>
                            <p:childTnLst>
                              <p:par>
                                <p:cTn id="132" presetID="3" presetClass="entr" presetSubtype="10" fill="hold" grpId="1" nodeType="clickEffect">
                                  <p:stCondLst>
                                    <p:cond delay="0"/>
                                  </p:stCondLst>
                                  <p:childTnLst>
                                    <p:set>
                                      <p:cBhvr>
                                        <p:cTn id="133" dur="1" fill="hold">
                                          <p:stCondLst>
                                            <p:cond delay="0"/>
                                          </p:stCondLst>
                                        </p:cTn>
                                        <p:tgtEl>
                                          <p:spTgt spid="154633"/>
                                        </p:tgtEl>
                                        <p:attrNameLst>
                                          <p:attrName>style.visibility</p:attrName>
                                        </p:attrNameLst>
                                      </p:cBhvr>
                                      <p:to>
                                        <p:strVal val="visible"/>
                                      </p:to>
                                    </p:set>
                                    <p:animEffect transition="in" filter="blinds(horizontal)">
                                      <p:cBhvr>
                                        <p:cTn id="134" dur="500"/>
                                        <p:tgtEl>
                                          <p:spTgt spid="154633"/>
                                        </p:tgtEl>
                                      </p:cBhvr>
                                    </p:animEffect>
                                  </p:childTnLst>
                                </p:cTn>
                              </p:par>
                            </p:childTnLst>
                          </p:cTn>
                        </p:par>
                      </p:childTnLst>
                    </p:cTn>
                  </p:par>
                  <p:par>
                    <p:cTn id="135" fill="hold" nodeType="clickPar">
                      <p:stCondLst>
                        <p:cond delay="indefinite"/>
                      </p:stCondLst>
                      <p:childTnLst>
                        <p:par>
                          <p:cTn id="136" fill="hold" nodeType="withGroup">
                            <p:stCondLst>
                              <p:cond delay="0"/>
                            </p:stCondLst>
                            <p:childTnLst>
                              <p:par>
                                <p:cTn id="137" presetID="3" presetClass="entr" presetSubtype="10" fill="hold" grpId="0" nodeType="clickEffect">
                                  <p:stCondLst>
                                    <p:cond delay="0"/>
                                  </p:stCondLst>
                                  <p:childTnLst>
                                    <p:set>
                                      <p:cBhvr>
                                        <p:cTn id="138" dur="1" fill="hold">
                                          <p:stCondLst>
                                            <p:cond delay="0"/>
                                          </p:stCondLst>
                                        </p:cTn>
                                        <p:tgtEl>
                                          <p:spTgt spid="154702"/>
                                        </p:tgtEl>
                                        <p:attrNameLst>
                                          <p:attrName>style.visibility</p:attrName>
                                        </p:attrNameLst>
                                      </p:cBhvr>
                                      <p:to>
                                        <p:strVal val="visible"/>
                                      </p:to>
                                    </p:set>
                                    <p:animEffect transition="in" filter="blinds(horizontal)">
                                      <p:cBhvr>
                                        <p:cTn id="139" dur="500"/>
                                        <p:tgtEl>
                                          <p:spTgt spid="154702"/>
                                        </p:tgtEl>
                                      </p:cBhvr>
                                    </p:animEffect>
                                  </p:childTnLst>
                                </p:cTn>
                              </p:par>
                            </p:childTnLst>
                          </p:cTn>
                        </p:par>
                      </p:childTnLst>
                    </p:cTn>
                  </p:par>
                  <p:par>
                    <p:cTn id="140" fill="hold" nodeType="clickPar">
                      <p:stCondLst>
                        <p:cond delay="indefinite"/>
                      </p:stCondLst>
                      <p:childTnLst>
                        <p:par>
                          <p:cTn id="141" fill="hold" nodeType="withGroup">
                            <p:stCondLst>
                              <p:cond delay="0"/>
                            </p:stCondLst>
                            <p:childTnLst>
                              <p:par>
                                <p:cTn id="142" presetID="3" presetClass="entr" presetSubtype="10" fill="hold" nodeType="clickEffect">
                                  <p:stCondLst>
                                    <p:cond delay="0"/>
                                  </p:stCondLst>
                                  <p:childTnLst>
                                    <p:set>
                                      <p:cBhvr>
                                        <p:cTn id="143" dur="1" fill="hold">
                                          <p:stCondLst>
                                            <p:cond delay="0"/>
                                          </p:stCondLst>
                                        </p:cTn>
                                        <p:tgtEl>
                                          <p:spTgt spid="154697"/>
                                        </p:tgtEl>
                                        <p:attrNameLst>
                                          <p:attrName>style.visibility</p:attrName>
                                        </p:attrNameLst>
                                      </p:cBhvr>
                                      <p:to>
                                        <p:strVal val="visible"/>
                                      </p:to>
                                    </p:set>
                                    <p:animEffect transition="in" filter="blinds(horizontal)">
                                      <p:cBhvr>
                                        <p:cTn id="144" dur="500"/>
                                        <p:tgtEl>
                                          <p:spTgt spid="154697"/>
                                        </p:tgtEl>
                                      </p:cBhvr>
                                    </p:animEffect>
                                  </p:childTnLst>
                                </p:cTn>
                              </p:par>
                            </p:childTnLst>
                          </p:cTn>
                        </p:par>
                      </p:childTnLst>
                    </p:cTn>
                  </p:par>
                  <p:par>
                    <p:cTn id="145" fill="hold" nodeType="clickPar">
                      <p:stCondLst>
                        <p:cond delay="indefinite"/>
                      </p:stCondLst>
                      <p:childTnLst>
                        <p:par>
                          <p:cTn id="146" fill="hold" nodeType="withGroup">
                            <p:stCondLst>
                              <p:cond delay="0"/>
                            </p:stCondLst>
                            <p:childTnLst>
                              <p:par>
                                <p:cTn id="147" presetID="3" presetClass="entr" presetSubtype="10" fill="hold" grpId="0" nodeType="clickEffect">
                                  <p:stCondLst>
                                    <p:cond delay="0"/>
                                  </p:stCondLst>
                                  <p:childTnLst>
                                    <p:set>
                                      <p:cBhvr>
                                        <p:cTn id="148" dur="1" fill="hold">
                                          <p:stCondLst>
                                            <p:cond delay="0"/>
                                          </p:stCondLst>
                                        </p:cTn>
                                        <p:tgtEl>
                                          <p:spTgt spid="154689"/>
                                        </p:tgtEl>
                                        <p:attrNameLst>
                                          <p:attrName>style.visibility</p:attrName>
                                        </p:attrNameLst>
                                      </p:cBhvr>
                                      <p:to>
                                        <p:strVal val="visible"/>
                                      </p:to>
                                    </p:set>
                                    <p:animEffect transition="in" filter="blinds(horizontal)">
                                      <p:cBhvr>
                                        <p:cTn id="149" dur="500"/>
                                        <p:tgtEl>
                                          <p:spTgt spid="154689"/>
                                        </p:tgtEl>
                                      </p:cBhvr>
                                    </p:animEffect>
                                  </p:childTnLst>
                                </p:cTn>
                              </p:par>
                            </p:childTnLst>
                          </p:cTn>
                        </p:par>
                      </p:childTnLst>
                    </p:cTn>
                  </p:par>
                  <p:par>
                    <p:cTn id="150" fill="hold" nodeType="clickPar">
                      <p:stCondLst>
                        <p:cond delay="indefinite"/>
                      </p:stCondLst>
                      <p:childTnLst>
                        <p:par>
                          <p:cTn id="151" fill="hold" nodeType="withGroup">
                            <p:stCondLst>
                              <p:cond delay="0"/>
                            </p:stCondLst>
                            <p:childTnLst>
                              <p:par>
                                <p:cTn id="152" presetID="3" presetClass="entr" presetSubtype="10" fill="hold" grpId="0" nodeType="clickEffect">
                                  <p:stCondLst>
                                    <p:cond delay="0"/>
                                  </p:stCondLst>
                                  <p:childTnLst>
                                    <p:set>
                                      <p:cBhvr>
                                        <p:cTn id="153" dur="1" fill="hold">
                                          <p:stCondLst>
                                            <p:cond delay="0"/>
                                          </p:stCondLst>
                                        </p:cTn>
                                        <p:tgtEl>
                                          <p:spTgt spid="154684"/>
                                        </p:tgtEl>
                                        <p:attrNameLst>
                                          <p:attrName>style.visibility</p:attrName>
                                        </p:attrNameLst>
                                      </p:cBhvr>
                                      <p:to>
                                        <p:strVal val="visible"/>
                                      </p:to>
                                    </p:set>
                                    <p:animEffect transition="in" filter="blinds(horizontal)">
                                      <p:cBhvr>
                                        <p:cTn id="154" dur="500"/>
                                        <p:tgtEl>
                                          <p:spTgt spid="154684"/>
                                        </p:tgtEl>
                                      </p:cBhvr>
                                    </p:animEffect>
                                  </p:childTnLst>
                                </p:cTn>
                              </p:par>
                              <p:par>
                                <p:cTn id="155" presetID="3" presetClass="entr" presetSubtype="10" fill="hold" nodeType="withEffect">
                                  <p:stCondLst>
                                    <p:cond delay="0"/>
                                  </p:stCondLst>
                                  <p:childTnLst>
                                    <p:set>
                                      <p:cBhvr>
                                        <p:cTn id="156" dur="1" fill="hold">
                                          <p:stCondLst>
                                            <p:cond delay="0"/>
                                          </p:stCondLst>
                                        </p:cTn>
                                        <p:tgtEl>
                                          <p:spTgt spid="154683"/>
                                        </p:tgtEl>
                                        <p:attrNameLst>
                                          <p:attrName>style.visibility</p:attrName>
                                        </p:attrNameLst>
                                      </p:cBhvr>
                                      <p:to>
                                        <p:strVal val="visible"/>
                                      </p:to>
                                    </p:set>
                                    <p:animEffect transition="in" filter="blinds(horizontal)">
                                      <p:cBhvr>
                                        <p:cTn id="157" dur="500"/>
                                        <p:tgtEl>
                                          <p:spTgt spid="154683"/>
                                        </p:tgtEl>
                                      </p:cBhvr>
                                    </p:animEffect>
                                  </p:childTnLst>
                                </p:cTn>
                              </p:par>
                            </p:childTnLst>
                          </p:cTn>
                        </p:par>
                      </p:childTnLst>
                    </p:cTn>
                  </p:par>
                  <p:par>
                    <p:cTn id="158" fill="hold" nodeType="clickPar">
                      <p:stCondLst>
                        <p:cond delay="indefinite"/>
                      </p:stCondLst>
                      <p:childTnLst>
                        <p:par>
                          <p:cTn id="159" fill="hold" nodeType="withGroup">
                            <p:stCondLst>
                              <p:cond delay="0"/>
                            </p:stCondLst>
                            <p:childTnLst>
                              <p:par>
                                <p:cTn id="160" presetID="3" presetClass="entr" presetSubtype="10" fill="hold" grpId="1" nodeType="clickEffect">
                                  <p:stCondLst>
                                    <p:cond delay="0"/>
                                  </p:stCondLst>
                                  <p:childTnLst>
                                    <p:set>
                                      <p:cBhvr>
                                        <p:cTn id="161" dur="1" fill="hold">
                                          <p:stCondLst>
                                            <p:cond delay="0"/>
                                          </p:stCondLst>
                                        </p:cTn>
                                        <p:tgtEl>
                                          <p:spTgt spid="154642"/>
                                        </p:tgtEl>
                                        <p:attrNameLst>
                                          <p:attrName>style.visibility</p:attrName>
                                        </p:attrNameLst>
                                      </p:cBhvr>
                                      <p:to>
                                        <p:strVal val="visible"/>
                                      </p:to>
                                    </p:set>
                                    <p:animEffect transition="in" filter="blinds(horizontal)">
                                      <p:cBhvr>
                                        <p:cTn id="162" dur="500"/>
                                        <p:tgtEl>
                                          <p:spTgt spid="154642"/>
                                        </p:tgtEl>
                                      </p:cBhvr>
                                    </p:animEffect>
                                  </p:childTnLst>
                                </p:cTn>
                              </p:par>
                            </p:childTnLst>
                          </p:cTn>
                        </p:par>
                      </p:childTnLst>
                    </p:cTn>
                  </p:par>
                  <p:par>
                    <p:cTn id="163" fill="hold" nodeType="clickPar">
                      <p:stCondLst>
                        <p:cond delay="indefinite"/>
                      </p:stCondLst>
                      <p:childTnLst>
                        <p:par>
                          <p:cTn id="164" fill="hold" nodeType="withGroup">
                            <p:stCondLst>
                              <p:cond delay="0"/>
                            </p:stCondLst>
                            <p:childTnLst>
                              <p:par>
                                <p:cTn id="165" presetID="3" presetClass="entr" presetSubtype="10" fill="hold" nodeType="clickEffect">
                                  <p:stCondLst>
                                    <p:cond delay="0"/>
                                  </p:stCondLst>
                                  <p:childTnLst>
                                    <p:set>
                                      <p:cBhvr>
                                        <p:cTn id="166" dur="1" fill="hold">
                                          <p:stCondLst>
                                            <p:cond delay="0"/>
                                          </p:stCondLst>
                                        </p:cTn>
                                        <p:tgtEl>
                                          <p:spTgt spid="154695">
                                            <p:txEl>
                                              <p:pRg st="0" end="0"/>
                                            </p:txEl>
                                          </p:spTgt>
                                        </p:tgtEl>
                                        <p:attrNameLst>
                                          <p:attrName>style.visibility</p:attrName>
                                        </p:attrNameLst>
                                      </p:cBhvr>
                                      <p:to>
                                        <p:strVal val="visible"/>
                                      </p:to>
                                    </p:set>
                                    <p:animEffect transition="in" filter="blinds(horizontal)">
                                      <p:cBhvr>
                                        <p:cTn id="167" dur="500"/>
                                        <p:tgtEl>
                                          <p:spTgt spid="154695">
                                            <p:txEl>
                                              <p:pRg st="0" end="0"/>
                                            </p:txEl>
                                          </p:spTgt>
                                        </p:tgtEl>
                                      </p:cBhvr>
                                    </p:animEffect>
                                  </p:childTnLst>
                                </p:cTn>
                              </p:par>
                            </p:childTnLst>
                          </p:cTn>
                        </p:par>
                      </p:childTnLst>
                    </p:cTn>
                  </p:par>
                  <p:par>
                    <p:cTn id="168" fill="hold" nodeType="clickPar">
                      <p:stCondLst>
                        <p:cond delay="indefinite"/>
                      </p:stCondLst>
                      <p:childTnLst>
                        <p:par>
                          <p:cTn id="169" fill="hold" nodeType="withGroup">
                            <p:stCondLst>
                              <p:cond delay="0"/>
                            </p:stCondLst>
                            <p:childTnLst>
                              <p:par>
                                <p:cTn id="170" presetID="3" presetClass="entr" presetSubtype="10" fill="hold" nodeType="clickEffect">
                                  <p:stCondLst>
                                    <p:cond delay="0"/>
                                  </p:stCondLst>
                                  <p:childTnLst>
                                    <p:set>
                                      <p:cBhvr>
                                        <p:cTn id="171" dur="1" fill="hold">
                                          <p:stCondLst>
                                            <p:cond delay="0"/>
                                          </p:stCondLst>
                                        </p:cTn>
                                        <p:tgtEl>
                                          <p:spTgt spid="154690"/>
                                        </p:tgtEl>
                                        <p:attrNameLst>
                                          <p:attrName>style.visibility</p:attrName>
                                        </p:attrNameLst>
                                      </p:cBhvr>
                                      <p:to>
                                        <p:strVal val="visible"/>
                                      </p:to>
                                    </p:set>
                                    <p:animEffect transition="in" filter="blinds(horizontal)">
                                      <p:cBhvr>
                                        <p:cTn id="172" dur="500"/>
                                        <p:tgtEl>
                                          <p:spTgt spid="154690"/>
                                        </p:tgtEl>
                                      </p:cBhvr>
                                    </p:animEffect>
                                  </p:childTnLst>
                                </p:cTn>
                              </p:par>
                            </p:childTnLst>
                          </p:cTn>
                        </p:par>
                      </p:childTnLst>
                    </p:cTn>
                  </p:par>
                  <p:par>
                    <p:cTn id="173" fill="hold" nodeType="clickPar">
                      <p:stCondLst>
                        <p:cond delay="indefinite"/>
                      </p:stCondLst>
                      <p:childTnLst>
                        <p:par>
                          <p:cTn id="174" fill="hold" nodeType="withGroup">
                            <p:stCondLst>
                              <p:cond delay="0"/>
                            </p:stCondLst>
                            <p:childTnLst>
                              <p:par>
                                <p:cTn id="175" presetID="3" presetClass="entr" presetSubtype="10" fill="hold" grpId="0" nodeType="clickEffect">
                                  <p:stCondLst>
                                    <p:cond delay="0"/>
                                  </p:stCondLst>
                                  <p:childTnLst>
                                    <p:set>
                                      <p:cBhvr>
                                        <p:cTn id="176" dur="1" fill="hold">
                                          <p:stCondLst>
                                            <p:cond delay="0"/>
                                          </p:stCondLst>
                                        </p:cTn>
                                        <p:tgtEl>
                                          <p:spTgt spid="154688"/>
                                        </p:tgtEl>
                                        <p:attrNameLst>
                                          <p:attrName>style.visibility</p:attrName>
                                        </p:attrNameLst>
                                      </p:cBhvr>
                                      <p:to>
                                        <p:strVal val="visible"/>
                                      </p:to>
                                    </p:set>
                                    <p:animEffect transition="in" filter="blinds(horizontal)">
                                      <p:cBhvr>
                                        <p:cTn id="177" dur="500"/>
                                        <p:tgtEl>
                                          <p:spTgt spid="154688"/>
                                        </p:tgtEl>
                                      </p:cBhvr>
                                    </p:animEffect>
                                  </p:childTnLst>
                                </p:cTn>
                              </p:par>
                            </p:childTnLst>
                          </p:cTn>
                        </p:par>
                      </p:childTnLst>
                    </p:cTn>
                  </p:par>
                  <p:par>
                    <p:cTn id="178" fill="hold" nodeType="clickPar">
                      <p:stCondLst>
                        <p:cond delay="indefinite"/>
                      </p:stCondLst>
                      <p:childTnLst>
                        <p:par>
                          <p:cTn id="179" fill="hold" nodeType="withGroup">
                            <p:stCondLst>
                              <p:cond delay="0"/>
                            </p:stCondLst>
                            <p:childTnLst>
                              <p:par>
                                <p:cTn id="180" presetID="3" presetClass="entr" presetSubtype="10" fill="hold" grpId="1" nodeType="clickEffect">
                                  <p:stCondLst>
                                    <p:cond delay="0"/>
                                  </p:stCondLst>
                                  <p:childTnLst>
                                    <p:set>
                                      <p:cBhvr>
                                        <p:cTn id="181" dur="1" fill="hold">
                                          <p:stCondLst>
                                            <p:cond delay="0"/>
                                          </p:stCondLst>
                                        </p:cTn>
                                        <p:tgtEl>
                                          <p:spTgt spid="154654"/>
                                        </p:tgtEl>
                                        <p:attrNameLst>
                                          <p:attrName>style.visibility</p:attrName>
                                        </p:attrNameLst>
                                      </p:cBhvr>
                                      <p:to>
                                        <p:strVal val="visible"/>
                                      </p:to>
                                    </p:set>
                                    <p:animEffect transition="in" filter="blinds(horizontal)">
                                      <p:cBhvr>
                                        <p:cTn id="182" dur="500"/>
                                        <p:tgtEl>
                                          <p:spTgt spid="154654"/>
                                        </p:tgtEl>
                                      </p:cBhvr>
                                    </p:animEffect>
                                  </p:childTnLst>
                                </p:cTn>
                              </p:par>
                              <p:par>
                                <p:cTn id="183" presetID="3" presetClass="entr" presetSubtype="10" fill="hold" nodeType="withEffect">
                                  <p:stCondLst>
                                    <p:cond delay="0"/>
                                  </p:stCondLst>
                                  <p:childTnLst>
                                    <p:set>
                                      <p:cBhvr>
                                        <p:cTn id="184" dur="1" fill="hold">
                                          <p:stCondLst>
                                            <p:cond delay="0"/>
                                          </p:stCondLst>
                                        </p:cTn>
                                        <p:tgtEl>
                                          <p:spTgt spid="154653"/>
                                        </p:tgtEl>
                                        <p:attrNameLst>
                                          <p:attrName>style.visibility</p:attrName>
                                        </p:attrNameLst>
                                      </p:cBhvr>
                                      <p:to>
                                        <p:strVal val="visible"/>
                                      </p:to>
                                    </p:set>
                                    <p:animEffect transition="in" filter="blinds(horizontal)">
                                      <p:cBhvr>
                                        <p:cTn id="185" dur="500"/>
                                        <p:tgtEl>
                                          <p:spTgt spid="154653"/>
                                        </p:tgtEl>
                                      </p:cBhvr>
                                    </p:animEffect>
                                  </p:childTnLst>
                                </p:cTn>
                              </p:par>
                            </p:childTnLst>
                          </p:cTn>
                        </p:par>
                      </p:childTnLst>
                    </p:cTn>
                  </p:par>
                  <p:par>
                    <p:cTn id="186" fill="hold" nodeType="clickPar">
                      <p:stCondLst>
                        <p:cond delay="indefinite"/>
                      </p:stCondLst>
                      <p:childTnLst>
                        <p:par>
                          <p:cTn id="187" fill="hold" nodeType="withGroup">
                            <p:stCondLst>
                              <p:cond delay="0"/>
                            </p:stCondLst>
                            <p:childTnLst>
                              <p:par>
                                <p:cTn id="188" presetID="3" presetClass="entr" presetSubtype="10" fill="hold" grpId="1" nodeType="clickEffect">
                                  <p:stCondLst>
                                    <p:cond delay="0"/>
                                  </p:stCondLst>
                                  <p:childTnLst>
                                    <p:set>
                                      <p:cBhvr>
                                        <p:cTn id="189" dur="1" fill="hold">
                                          <p:stCondLst>
                                            <p:cond delay="0"/>
                                          </p:stCondLst>
                                        </p:cTn>
                                        <p:tgtEl>
                                          <p:spTgt spid="154652"/>
                                        </p:tgtEl>
                                        <p:attrNameLst>
                                          <p:attrName>style.visibility</p:attrName>
                                        </p:attrNameLst>
                                      </p:cBhvr>
                                      <p:to>
                                        <p:strVal val="visible"/>
                                      </p:to>
                                    </p:set>
                                    <p:animEffect transition="in" filter="blinds(horizontal)">
                                      <p:cBhvr>
                                        <p:cTn id="190" dur="500"/>
                                        <p:tgtEl>
                                          <p:spTgt spid="154652"/>
                                        </p:tgtEl>
                                      </p:cBhvr>
                                    </p:animEffect>
                                  </p:childTnLst>
                                </p:cTn>
                              </p:par>
                              <p:par>
                                <p:cTn id="191" presetID="3" presetClass="entr" presetSubtype="10" fill="hold" nodeType="withEffect">
                                  <p:stCondLst>
                                    <p:cond delay="0"/>
                                  </p:stCondLst>
                                  <p:childTnLst>
                                    <p:set>
                                      <p:cBhvr>
                                        <p:cTn id="192" dur="1" fill="hold">
                                          <p:stCondLst>
                                            <p:cond delay="0"/>
                                          </p:stCondLst>
                                        </p:cTn>
                                        <p:tgtEl>
                                          <p:spTgt spid="154685"/>
                                        </p:tgtEl>
                                        <p:attrNameLst>
                                          <p:attrName>style.visibility</p:attrName>
                                        </p:attrNameLst>
                                      </p:cBhvr>
                                      <p:to>
                                        <p:strVal val="visible"/>
                                      </p:to>
                                    </p:set>
                                    <p:animEffect transition="in" filter="blinds(horizontal)">
                                      <p:cBhvr>
                                        <p:cTn id="193" dur="500"/>
                                        <p:tgtEl>
                                          <p:spTgt spid="1546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628" grpId="0" animBg="1"/>
      <p:bldP spid="154629" grpId="0"/>
      <p:bldP spid="154630" grpId="0" animBg="1"/>
      <p:bldP spid="154630" grpId="1" animBg="1"/>
      <p:bldP spid="154632" grpId="0"/>
      <p:bldP spid="154633" grpId="0" animBg="1"/>
      <p:bldP spid="154633" grpId="1" animBg="1"/>
      <p:bldP spid="154635" grpId="0"/>
      <p:bldP spid="154635" grpId="1"/>
      <p:bldP spid="154641" grpId="0"/>
      <p:bldP spid="154642" grpId="0" animBg="1"/>
      <p:bldP spid="154642" grpId="1" animBg="1"/>
      <p:bldP spid="154644" grpId="0"/>
      <p:bldP spid="154645" grpId="0"/>
      <p:bldP spid="154651" grpId="0"/>
      <p:bldP spid="154652" grpId="0" animBg="1"/>
      <p:bldP spid="154652" grpId="1" animBg="1"/>
      <p:bldP spid="154654" grpId="0"/>
      <p:bldP spid="154654" grpId="1"/>
      <p:bldP spid="154655" grpId="0"/>
      <p:bldP spid="154684" grpId="0"/>
      <p:bldP spid="154688" grpId="0"/>
      <p:bldP spid="154689" grpId="0"/>
      <p:bldP spid="154696" grpId="0"/>
      <p:bldP spid="154702" grpId="0"/>
      <p:bldP spid="15470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79D3A814-F463-44EE-88BA-2195330E7C33}" type="slidenum">
              <a:rPr lang="zh-CN" altLang="en-US"/>
              <a:pPr/>
              <a:t>37</a:t>
            </a:fld>
            <a:endParaRPr lang="en-US" altLang="zh-CN"/>
          </a:p>
        </p:txBody>
      </p:sp>
      <p:sp>
        <p:nvSpPr>
          <p:cNvPr id="57348" name="Rectangle 4"/>
          <p:cNvSpPr>
            <a:spLocks noChangeArrowheads="1"/>
          </p:cNvSpPr>
          <p:nvPr/>
        </p:nvSpPr>
        <p:spPr bwMode="auto">
          <a:xfrm>
            <a:off x="1798638" y="2293939"/>
            <a:ext cx="8712200" cy="46351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a:lnSpc>
                <a:spcPct val="130000"/>
              </a:lnSpc>
              <a:spcAft>
                <a:spcPct val="20000"/>
              </a:spcAft>
            </a:pPr>
            <a:r>
              <a:rPr lang="zh-CN" altLang="en-US" sz="2400" b="1">
                <a:latin typeface="Times New Roman" panose="02020603050405020304" pitchFamily="18" charset="0"/>
                <a:ea typeface="楷体_GB2312" pitchFamily="49" charset="-122"/>
              </a:rPr>
              <a:t>        左线性文法和右线性文法之间存在一定关系。</a:t>
            </a:r>
          </a:p>
          <a:p>
            <a:pPr algn="just">
              <a:lnSpc>
                <a:spcPct val="130000"/>
              </a:lnSpc>
              <a:spcAft>
                <a:spcPct val="20000"/>
              </a:spcAft>
            </a:pPr>
            <a:r>
              <a:rPr lang="zh-CN" altLang="en-US" sz="2400" b="1">
                <a:latin typeface="Times New Roman" panose="02020603050405020304" pitchFamily="18" charset="0"/>
                <a:ea typeface="楷体_GB2312" pitchFamily="49" charset="-122"/>
              </a:rPr>
              <a:t>定理</a:t>
            </a:r>
            <a:r>
              <a:rPr lang="en-US" altLang="zh-CN" sz="2400" b="1">
                <a:latin typeface="Times New Roman" panose="02020603050405020304" pitchFamily="18" charset="0"/>
                <a:ea typeface="楷体_GB2312" pitchFamily="49" charset="-122"/>
              </a:rPr>
              <a:t>1</a:t>
            </a:r>
            <a:r>
              <a:rPr lang="zh-CN" altLang="en-US" sz="2400" b="1">
                <a:latin typeface="Times New Roman" panose="02020603050405020304" pitchFamily="18" charset="0"/>
                <a:ea typeface="楷体_GB2312" pitchFamily="49" charset="-122"/>
              </a:rPr>
              <a:t>：</a:t>
            </a:r>
          </a:p>
          <a:p>
            <a:pPr algn="just">
              <a:lnSpc>
                <a:spcPct val="130000"/>
              </a:lnSpc>
              <a:spcAft>
                <a:spcPct val="20000"/>
              </a:spcAft>
            </a:pPr>
            <a:r>
              <a:rPr lang="zh-CN" altLang="en-US" sz="2400" b="1">
                <a:latin typeface="Times New Roman" panose="02020603050405020304" pitchFamily="18" charset="0"/>
                <a:ea typeface="楷体_GB2312" pitchFamily="49" charset="-122"/>
              </a:rPr>
              <a:t>         对于每一个左线性文法</a:t>
            </a:r>
            <a:r>
              <a:rPr lang="en-US" altLang="zh-CN" sz="2400" b="1">
                <a:latin typeface="Times New Roman" panose="02020603050405020304" pitchFamily="18" charset="0"/>
                <a:ea typeface="楷体_GB2312" pitchFamily="49" charset="-122"/>
              </a:rPr>
              <a:t>GL</a:t>
            </a:r>
            <a:r>
              <a:rPr lang="zh-CN" altLang="en-US" sz="2400" b="1">
                <a:latin typeface="Times New Roman" panose="02020603050405020304" pitchFamily="18" charset="0"/>
                <a:ea typeface="楷体_GB2312" pitchFamily="49" charset="-122"/>
              </a:rPr>
              <a:t>都存在一个右线性文法</a:t>
            </a:r>
            <a:r>
              <a:rPr lang="en-US" altLang="zh-CN" sz="2400" b="1">
                <a:latin typeface="Times New Roman" panose="02020603050405020304" pitchFamily="18" charset="0"/>
                <a:ea typeface="楷体_GB2312" pitchFamily="49" charset="-122"/>
              </a:rPr>
              <a:t>GR</a:t>
            </a:r>
            <a:r>
              <a:rPr lang="zh-CN" altLang="en-US" sz="2400" b="1">
                <a:latin typeface="Times New Roman" panose="02020603050405020304" pitchFamily="18" charset="0"/>
                <a:ea typeface="楷体_GB2312" pitchFamily="49" charset="-122"/>
              </a:rPr>
              <a:t>，有</a:t>
            </a:r>
          </a:p>
          <a:p>
            <a:pPr algn="just">
              <a:lnSpc>
                <a:spcPct val="130000"/>
              </a:lnSpc>
              <a:spcAft>
                <a:spcPct val="20000"/>
              </a:spcAft>
            </a:pPr>
            <a:r>
              <a:rPr lang="zh-CN" altLang="en-US" sz="2400" b="1">
                <a:latin typeface="Times New Roman" panose="02020603050405020304" pitchFamily="18" charset="0"/>
                <a:ea typeface="楷体_GB2312" pitchFamily="49" charset="-122"/>
              </a:rPr>
              <a:t>         </a:t>
            </a:r>
            <a:r>
              <a:rPr lang="en-US" altLang="zh-CN" sz="2400" b="1">
                <a:latin typeface="Times New Roman" panose="02020603050405020304" pitchFamily="18" charset="0"/>
                <a:ea typeface="楷体_GB2312" pitchFamily="49" charset="-122"/>
              </a:rPr>
              <a:t>L(GR)= L(GL)</a:t>
            </a:r>
          </a:p>
          <a:p>
            <a:pPr algn="just">
              <a:lnSpc>
                <a:spcPct val="130000"/>
              </a:lnSpc>
              <a:spcAft>
                <a:spcPct val="20000"/>
              </a:spcAft>
            </a:pPr>
            <a:r>
              <a:rPr lang="zh-CN" altLang="en-US" sz="2400" b="1">
                <a:latin typeface="Times New Roman" panose="02020603050405020304" pitchFamily="18" charset="0"/>
                <a:ea typeface="楷体_GB2312" pitchFamily="49" charset="-122"/>
              </a:rPr>
              <a:t>定理</a:t>
            </a:r>
            <a:r>
              <a:rPr lang="en-US" altLang="zh-CN" sz="2400" b="1">
                <a:latin typeface="Times New Roman" panose="02020603050405020304" pitchFamily="18" charset="0"/>
                <a:ea typeface="楷体_GB2312" pitchFamily="49" charset="-122"/>
              </a:rPr>
              <a:t>2</a:t>
            </a:r>
            <a:r>
              <a:rPr lang="zh-CN" altLang="en-US" sz="2400" b="1">
                <a:latin typeface="Times New Roman" panose="02020603050405020304" pitchFamily="18" charset="0"/>
                <a:ea typeface="楷体_GB2312" pitchFamily="49" charset="-122"/>
              </a:rPr>
              <a:t>：</a:t>
            </a:r>
          </a:p>
          <a:p>
            <a:pPr algn="just">
              <a:lnSpc>
                <a:spcPct val="130000"/>
              </a:lnSpc>
              <a:spcAft>
                <a:spcPct val="20000"/>
              </a:spcAft>
            </a:pPr>
            <a:r>
              <a:rPr lang="zh-CN" altLang="en-US" sz="2400" b="1">
                <a:latin typeface="Times New Roman" panose="02020603050405020304" pitchFamily="18" charset="0"/>
                <a:ea typeface="楷体_GB2312" pitchFamily="49" charset="-122"/>
              </a:rPr>
              <a:t>         对于每一个右线性文法</a:t>
            </a:r>
            <a:r>
              <a:rPr lang="en-US" altLang="zh-CN" sz="2400" b="1">
                <a:latin typeface="Times New Roman" panose="02020603050405020304" pitchFamily="18" charset="0"/>
                <a:ea typeface="楷体_GB2312" pitchFamily="49" charset="-122"/>
              </a:rPr>
              <a:t>GR</a:t>
            </a:r>
            <a:r>
              <a:rPr lang="zh-CN" altLang="en-US" sz="2400" b="1">
                <a:latin typeface="Times New Roman" panose="02020603050405020304" pitchFamily="18" charset="0"/>
                <a:ea typeface="楷体_GB2312" pitchFamily="49" charset="-122"/>
              </a:rPr>
              <a:t>都存在一个左线性文法</a:t>
            </a:r>
            <a:r>
              <a:rPr lang="en-US" altLang="zh-CN" sz="2400" b="1">
                <a:latin typeface="Times New Roman" panose="02020603050405020304" pitchFamily="18" charset="0"/>
                <a:ea typeface="楷体_GB2312" pitchFamily="49" charset="-122"/>
              </a:rPr>
              <a:t>GL </a:t>
            </a:r>
            <a:r>
              <a:rPr lang="zh-CN" altLang="en-US" sz="2400" b="1">
                <a:latin typeface="Times New Roman" panose="02020603050405020304" pitchFamily="18" charset="0"/>
                <a:ea typeface="楷体_GB2312" pitchFamily="49" charset="-122"/>
              </a:rPr>
              <a:t>，有</a:t>
            </a:r>
          </a:p>
          <a:p>
            <a:pPr algn="just">
              <a:lnSpc>
                <a:spcPct val="130000"/>
              </a:lnSpc>
              <a:spcAft>
                <a:spcPct val="20000"/>
              </a:spcAft>
            </a:pPr>
            <a:r>
              <a:rPr lang="zh-CN" altLang="en-US" sz="2400" b="1">
                <a:latin typeface="Times New Roman" panose="02020603050405020304" pitchFamily="18" charset="0"/>
                <a:ea typeface="楷体_GB2312" pitchFamily="49" charset="-122"/>
              </a:rPr>
              <a:t>         </a:t>
            </a:r>
            <a:r>
              <a:rPr lang="en-US" altLang="zh-CN" sz="2400" b="1">
                <a:latin typeface="Times New Roman" panose="02020603050405020304" pitchFamily="18" charset="0"/>
                <a:ea typeface="楷体_GB2312" pitchFamily="49" charset="-122"/>
              </a:rPr>
              <a:t>L(GL)= L(GR)</a:t>
            </a:r>
          </a:p>
          <a:p>
            <a:pPr algn="just" eaLnBrk="1" hangingPunct="1">
              <a:lnSpc>
                <a:spcPct val="130000"/>
              </a:lnSpc>
              <a:spcBef>
                <a:spcPct val="50000"/>
              </a:spcBef>
              <a:buClr>
                <a:schemeClr val="folHlink"/>
              </a:buClr>
              <a:buSzPct val="60000"/>
              <a:buFont typeface="Wingdings" panose="05000000000000000000" pitchFamily="2" charset="2"/>
              <a:buNone/>
            </a:pPr>
            <a:endParaRPr lang="zh-CN" altLang="en-US" sz="2400" b="1">
              <a:solidFill>
                <a:srgbClr val="00FF00"/>
              </a:solidFill>
              <a:latin typeface="Times New Roman" panose="02020603050405020304" pitchFamily="18" charset="0"/>
              <a:ea typeface="楷体_GB2312" pitchFamily="49" charset="-122"/>
            </a:endParaRPr>
          </a:p>
        </p:txBody>
      </p:sp>
      <p:sp>
        <p:nvSpPr>
          <p:cNvPr id="57350" name="Rectangle 6"/>
          <p:cNvSpPr>
            <a:spLocks noChangeArrowheads="1"/>
          </p:cNvSpPr>
          <p:nvPr/>
        </p:nvSpPr>
        <p:spPr bwMode="auto">
          <a:xfrm>
            <a:off x="1611313" y="193675"/>
            <a:ext cx="8839200" cy="1944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§3.3    </a:t>
            </a:r>
            <a:r>
              <a:rPr lang="zh-CN" altLang="en-US" sz="3600" b="1" dirty="0">
                <a:solidFill>
                  <a:srgbClr val="FFC000"/>
                </a:solidFill>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latin typeface="楷体_GB2312" pitchFamily="49" charset="-122"/>
                <a:ea typeface="楷体_GB2312" pitchFamily="49" charset="-122"/>
              </a:rPr>
              <a:t>3</a:t>
            </a:r>
            <a:r>
              <a:rPr lang="zh-CN" altLang="en-US" sz="2800" b="1" dirty="0">
                <a:solidFill>
                  <a:srgbClr val="FFC000"/>
                </a:solidFill>
                <a:latin typeface="楷体_GB2312" pitchFamily="49" charset="-122"/>
                <a:ea typeface="楷体_GB2312" pitchFamily="49" charset="-122"/>
              </a:rPr>
              <a:t>、左右线性文法之间的关系</a:t>
            </a:r>
            <a:r>
              <a:rPr lang="en-US" altLang="zh-CN" sz="2800" b="1" dirty="0">
                <a:solidFill>
                  <a:srgbClr val="FFC000"/>
                </a:solidFill>
                <a:latin typeface="Times New Roman" panose="02020603050405020304" pitchFamily="18" charset="0"/>
                <a:ea typeface="楷体_GB2312" pitchFamily="49" charset="-122"/>
              </a:rPr>
              <a:t>——</a:t>
            </a:r>
            <a:r>
              <a:rPr lang="zh-CN" altLang="en-US" sz="2800" b="1" dirty="0">
                <a:solidFill>
                  <a:srgbClr val="FFC000"/>
                </a:solidFill>
                <a:latin typeface="楷体_GB2312" pitchFamily="49" charset="-122"/>
                <a:ea typeface="楷体_GB2312" pitchFamily="49" charset="-122"/>
              </a:rPr>
              <a:t>等价</a:t>
            </a:r>
          </a:p>
          <a:p>
            <a:pPr>
              <a:lnSpc>
                <a:spcPct val="120000"/>
              </a:lnSpc>
              <a:buFont typeface="Wingdings 2" panose="05020102010507070707" pitchFamily="18" charset="2"/>
              <a:buNone/>
            </a:pPr>
            <a:endParaRPr lang="zh-CN" altLang="en-US" sz="2800" b="1" dirty="0">
              <a:solidFill>
                <a:srgbClr val="FFFF00"/>
              </a:solidFill>
              <a:latin typeface="楷体_GB2312" pitchFamily="49" charset="-122"/>
              <a:ea typeface="楷体_GB2312" pitchFamily="49" charset="-122"/>
            </a:endParaRPr>
          </a:p>
        </p:txBody>
      </p:sp>
    </p:spTree>
    <p:extLst>
      <p:ext uri="{BB962C8B-B14F-4D97-AF65-F5344CB8AC3E}">
        <p14:creationId xmlns:p14="http://schemas.microsoft.com/office/powerpoint/2010/main" val="41811600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灯片编号占位符 3"/>
          <p:cNvSpPr>
            <a:spLocks noGrp="1"/>
          </p:cNvSpPr>
          <p:nvPr>
            <p:ph type="sldNum" sz="quarter" idx="12"/>
          </p:nvPr>
        </p:nvSpPr>
        <p:spPr/>
        <p:txBody>
          <a:bodyPr/>
          <a:lstStyle/>
          <a:p>
            <a:fld id="{810B5C7E-BF7D-4EF9-837D-764900268245}" type="slidenum">
              <a:rPr lang="zh-CN" altLang="en-US"/>
              <a:pPr/>
              <a:t>38</a:t>
            </a:fld>
            <a:endParaRPr lang="en-US" altLang="zh-CN"/>
          </a:p>
        </p:txBody>
      </p:sp>
      <p:sp>
        <p:nvSpPr>
          <p:cNvPr id="58372" name="Rectangle 4"/>
          <p:cNvSpPr>
            <a:spLocks noChangeArrowheads="1"/>
          </p:cNvSpPr>
          <p:nvPr/>
        </p:nvSpPr>
        <p:spPr bwMode="auto">
          <a:xfrm>
            <a:off x="1768475" y="2195513"/>
            <a:ext cx="875665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800" b="1">
                <a:effectLst>
                  <a:outerShdw blurRad="38100" dist="38100" dir="2700000" algn="tl">
                    <a:srgbClr val="000000"/>
                  </a:outerShdw>
                </a:effectLst>
                <a:ea typeface="楷体_GB2312" pitchFamily="49" charset="-122"/>
              </a:rPr>
              <a:t>在此我们不作详细证明，仅给出他们之间的等价关系：</a:t>
            </a:r>
          </a:p>
        </p:txBody>
      </p:sp>
      <p:sp>
        <p:nvSpPr>
          <p:cNvPr id="58373" name="Rectangle 5"/>
          <p:cNvSpPr>
            <a:spLocks noChangeArrowheads="1"/>
          </p:cNvSpPr>
          <p:nvPr/>
        </p:nvSpPr>
        <p:spPr bwMode="auto">
          <a:xfrm>
            <a:off x="1752600" y="2979739"/>
            <a:ext cx="4033838" cy="2765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2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9pPr>
          </a:lstStyle>
          <a:p>
            <a:pPr>
              <a:buFont typeface="Wingdings 2" panose="05020102010507070707" pitchFamily="18" charset="2"/>
              <a:buNone/>
            </a:pPr>
            <a:r>
              <a:rPr lang="zh-CN" altLang="en-US" sz="2800" b="1" dirty="0">
                <a:latin typeface="Times New Roman" panose="02020603050405020304" pitchFamily="18" charset="0"/>
                <a:ea typeface="楷体_GB2312" pitchFamily="49" charset="-122"/>
              </a:rPr>
              <a:t>左线性文法的产生式</a:t>
            </a:r>
          </a:p>
          <a:p>
            <a:r>
              <a:rPr lang="en-US" altLang="zh-CN" sz="2800" b="1" dirty="0">
                <a:latin typeface="Times New Roman" panose="02020603050405020304" pitchFamily="18" charset="0"/>
                <a:ea typeface="楷体_GB2312" pitchFamily="49" charset="-122"/>
              </a:rPr>
              <a:t>S → a</a:t>
            </a:r>
          </a:p>
          <a:p>
            <a:r>
              <a:rPr lang="en-US" altLang="zh-CN" sz="2800" b="1" dirty="0">
                <a:latin typeface="Times New Roman" panose="02020603050405020304" pitchFamily="18" charset="0"/>
                <a:ea typeface="楷体_GB2312" pitchFamily="49" charset="-122"/>
              </a:rPr>
              <a:t>A</a:t>
            </a:r>
            <a:r>
              <a:rPr lang="en-US" altLang="zh-CN" sz="2800" b="1" baseline="-25000" dirty="0">
                <a:latin typeface="Times New Roman" panose="02020603050405020304" pitchFamily="18" charset="0"/>
                <a:ea typeface="楷体_GB2312" pitchFamily="49" charset="-122"/>
              </a:rPr>
              <a:t>1</a:t>
            </a:r>
            <a:r>
              <a:rPr lang="en-US" altLang="zh-CN" sz="2800" b="1" dirty="0">
                <a:latin typeface="Times New Roman" panose="02020603050405020304" pitchFamily="18" charset="0"/>
                <a:ea typeface="楷体_GB2312" pitchFamily="49" charset="-122"/>
              </a:rPr>
              <a:t> → a</a:t>
            </a:r>
            <a:r>
              <a:rPr lang="en-US" altLang="zh-CN" sz="2800" b="1" baseline="-25000" dirty="0">
                <a:latin typeface="Times New Roman" panose="02020603050405020304" pitchFamily="18" charset="0"/>
                <a:ea typeface="楷体_GB2312" pitchFamily="49" charset="-122"/>
              </a:rPr>
              <a:t>1</a:t>
            </a:r>
          </a:p>
          <a:p>
            <a:r>
              <a:rPr lang="en-US" altLang="zh-CN" sz="2800" b="1" dirty="0">
                <a:latin typeface="Times New Roman" panose="02020603050405020304" pitchFamily="18" charset="0"/>
                <a:ea typeface="楷体_GB2312" pitchFamily="49" charset="-122"/>
              </a:rPr>
              <a:t>A</a:t>
            </a:r>
            <a:r>
              <a:rPr lang="en-US" altLang="zh-CN" sz="2800" b="1" baseline="-25000" dirty="0">
                <a:latin typeface="Times New Roman" panose="02020603050405020304" pitchFamily="18" charset="0"/>
                <a:ea typeface="楷体_GB2312" pitchFamily="49" charset="-122"/>
              </a:rPr>
              <a:t>2</a:t>
            </a:r>
            <a:r>
              <a:rPr lang="en-US" altLang="zh-CN" sz="2800" b="1" dirty="0">
                <a:latin typeface="Times New Roman" panose="02020603050405020304" pitchFamily="18" charset="0"/>
                <a:ea typeface="楷体_GB2312" pitchFamily="49" charset="-122"/>
              </a:rPr>
              <a:t> → A</a:t>
            </a:r>
            <a:r>
              <a:rPr lang="en-US" altLang="zh-CN" sz="2800" b="1" baseline="-25000" dirty="0">
                <a:latin typeface="Times New Roman" panose="02020603050405020304" pitchFamily="18" charset="0"/>
                <a:ea typeface="楷体_GB2312" pitchFamily="49" charset="-122"/>
              </a:rPr>
              <a:t>1</a:t>
            </a:r>
            <a:r>
              <a:rPr lang="en-US" altLang="zh-CN" sz="2800" b="1" dirty="0">
                <a:latin typeface="Times New Roman" panose="02020603050405020304" pitchFamily="18" charset="0"/>
                <a:ea typeface="楷体_GB2312" pitchFamily="49" charset="-122"/>
              </a:rPr>
              <a:t>a</a:t>
            </a:r>
            <a:r>
              <a:rPr lang="en-US" altLang="zh-CN" sz="2800" b="1" baseline="-25000" dirty="0">
                <a:latin typeface="Times New Roman" panose="02020603050405020304" pitchFamily="18" charset="0"/>
                <a:ea typeface="楷体_GB2312" pitchFamily="49" charset="-122"/>
              </a:rPr>
              <a:t>2</a:t>
            </a:r>
          </a:p>
          <a:p>
            <a:r>
              <a:rPr lang="en-US" altLang="zh-CN" sz="2800" b="1" dirty="0">
                <a:latin typeface="Times New Roman" panose="02020603050405020304" pitchFamily="18" charset="0"/>
                <a:ea typeface="楷体_GB2312" pitchFamily="49" charset="-122"/>
              </a:rPr>
              <a:t>S → A</a:t>
            </a:r>
            <a:r>
              <a:rPr lang="en-US" altLang="zh-CN" sz="2800" b="1" baseline="-25000" dirty="0">
                <a:latin typeface="Times New Roman" panose="02020603050405020304" pitchFamily="18" charset="0"/>
                <a:ea typeface="楷体_GB2312" pitchFamily="49" charset="-122"/>
              </a:rPr>
              <a:t>2</a:t>
            </a:r>
            <a:r>
              <a:rPr lang="en-US" altLang="zh-CN" sz="2800" b="1" dirty="0">
                <a:latin typeface="Times New Roman" panose="02020603050405020304" pitchFamily="18" charset="0"/>
                <a:ea typeface="楷体_GB2312" pitchFamily="49" charset="-122"/>
              </a:rPr>
              <a:t>a</a:t>
            </a:r>
            <a:r>
              <a:rPr lang="en-US" altLang="zh-CN" sz="2800" b="1" baseline="-25000" dirty="0">
                <a:latin typeface="Times New Roman" panose="02020603050405020304" pitchFamily="18" charset="0"/>
                <a:ea typeface="楷体_GB2312" pitchFamily="49" charset="-122"/>
              </a:rPr>
              <a:t>3</a:t>
            </a:r>
          </a:p>
        </p:txBody>
      </p:sp>
      <p:sp>
        <p:nvSpPr>
          <p:cNvPr id="58374" name="Rectangle 6"/>
          <p:cNvSpPr>
            <a:spLocks noChangeArrowheads="1"/>
          </p:cNvSpPr>
          <p:nvPr/>
        </p:nvSpPr>
        <p:spPr bwMode="auto">
          <a:xfrm>
            <a:off x="6696075" y="2994025"/>
            <a:ext cx="3697288" cy="31257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2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9pPr>
          </a:lstStyle>
          <a:p>
            <a:pPr>
              <a:buFont typeface="Wingdings 2" panose="05020102010507070707" pitchFamily="18" charset="2"/>
              <a:buNone/>
            </a:pPr>
            <a:r>
              <a:rPr lang="zh-CN" altLang="en-US" sz="2800" b="1">
                <a:latin typeface="Times New Roman" panose="02020603050405020304" pitchFamily="18" charset="0"/>
                <a:ea typeface="楷体_GB2312" pitchFamily="49" charset="-122"/>
              </a:rPr>
              <a:t>右线性文法的产生式</a:t>
            </a:r>
          </a:p>
          <a:p>
            <a:r>
              <a:rPr lang="en-US" altLang="zh-CN" sz="2800" b="1">
                <a:latin typeface="Times New Roman" panose="02020603050405020304" pitchFamily="18" charset="0"/>
                <a:ea typeface="楷体_GB2312" pitchFamily="49" charset="-122"/>
              </a:rPr>
              <a:t>S → a</a:t>
            </a:r>
          </a:p>
          <a:p>
            <a:r>
              <a:rPr lang="en-US" altLang="zh-CN" sz="2800" b="1">
                <a:latin typeface="Times New Roman" panose="02020603050405020304" pitchFamily="18" charset="0"/>
                <a:ea typeface="楷体_GB2312" pitchFamily="49" charset="-122"/>
              </a:rPr>
              <a:t>S → a</a:t>
            </a:r>
            <a:r>
              <a:rPr lang="en-US" altLang="zh-CN" sz="2800" b="1" baseline="-25000">
                <a:latin typeface="Times New Roman" panose="02020603050405020304" pitchFamily="18" charset="0"/>
                <a:ea typeface="楷体_GB2312" pitchFamily="49" charset="-122"/>
              </a:rPr>
              <a:t>1</a:t>
            </a:r>
            <a:r>
              <a:rPr lang="en-US" altLang="zh-CN" sz="2800" b="1">
                <a:latin typeface="Times New Roman" panose="02020603050405020304" pitchFamily="18" charset="0"/>
                <a:ea typeface="楷体_GB2312" pitchFamily="49" charset="-122"/>
              </a:rPr>
              <a:t>A</a:t>
            </a:r>
            <a:r>
              <a:rPr lang="en-US" altLang="zh-CN" sz="2800" b="1" baseline="-25000">
                <a:latin typeface="Times New Roman" panose="02020603050405020304" pitchFamily="18" charset="0"/>
                <a:ea typeface="楷体_GB2312" pitchFamily="49" charset="-122"/>
              </a:rPr>
              <a:t>1</a:t>
            </a:r>
          </a:p>
          <a:p>
            <a:r>
              <a:rPr lang="en-US" altLang="zh-CN" sz="2800" b="1">
                <a:latin typeface="Times New Roman" panose="02020603050405020304" pitchFamily="18" charset="0"/>
                <a:ea typeface="楷体_GB2312" pitchFamily="49" charset="-122"/>
              </a:rPr>
              <a:t>A</a:t>
            </a:r>
            <a:r>
              <a:rPr lang="en-US" altLang="zh-CN" sz="2800" b="1" baseline="-25000">
                <a:latin typeface="Times New Roman" panose="02020603050405020304" pitchFamily="18" charset="0"/>
                <a:ea typeface="楷体_GB2312" pitchFamily="49" charset="-122"/>
              </a:rPr>
              <a:t>1</a:t>
            </a:r>
            <a:r>
              <a:rPr lang="en-US" altLang="zh-CN" sz="2800" b="1">
                <a:latin typeface="Times New Roman" panose="02020603050405020304" pitchFamily="18" charset="0"/>
                <a:ea typeface="楷体_GB2312" pitchFamily="49" charset="-122"/>
              </a:rPr>
              <a:t> → a</a:t>
            </a:r>
            <a:r>
              <a:rPr lang="en-US" altLang="zh-CN" sz="2800" b="1" baseline="-25000">
                <a:latin typeface="Times New Roman" panose="02020603050405020304" pitchFamily="18" charset="0"/>
                <a:ea typeface="楷体_GB2312" pitchFamily="49" charset="-122"/>
              </a:rPr>
              <a:t>2</a:t>
            </a:r>
            <a:r>
              <a:rPr lang="en-US" altLang="zh-CN" sz="2800" b="1">
                <a:latin typeface="Times New Roman" panose="02020603050405020304" pitchFamily="18" charset="0"/>
                <a:ea typeface="楷体_GB2312" pitchFamily="49" charset="-122"/>
              </a:rPr>
              <a:t>A</a:t>
            </a:r>
            <a:r>
              <a:rPr lang="en-US" altLang="zh-CN" sz="2800" b="1" baseline="-25000">
                <a:latin typeface="Times New Roman" panose="02020603050405020304" pitchFamily="18" charset="0"/>
                <a:ea typeface="楷体_GB2312" pitchFamily="49" charset="-122"/>
              </a:rPr>
              <a:t>2</a:t>
            </a:r>
          </a:p>
          <a:p>
            <a:r>
              <a:rPr lang="en-US" altLang="zh-CN" sz="2800" b="1">
                <a:latin typeface="Times New Roman" panose="02020603050405020304" pitchFamily="18" charset="0"/>
                <a:ea typeface="楷体_GB2312" pitchFamily="49" charset="-122"/>
              </a:rPr>
              <a:t>A</a:t>
            </a:r>
            <a:r>
              <a:rPr lang="en-US" altLang="zh-CN" sz="2800" b="1" baseline="-25000">
                <a:latin typeface="Times New Roman" panose="02020603050405020304" pitchFamily="18" charset="0"/>
                <a:ea typeface="楷体_GB2312" pitchFamily="49" charset="-122"/>
              </a:rPr>
              <a:t>2</a:t>
            </a:r>
            <a:r>
              <a:rPr lang="en-US" altLang="zh-CN" sz="2800" b="1">
                <a:latin typeface="Times New Roman" panose="02020603050405020304" pitchFamily="18" charset="0"/>
                <a:ea typeface="楷体_GB2312" pitchFamily="49" charset="-122"/>
              </a:rPr>
              <a:t> → a</a:t>
            </a:r>
            <a:r>
              <a:rPr lang="en-US" altLang="zh-CN" sz="2800" b="1" baseline="-25000">
                <a:latin typeface="Times New Roman" panose="02020603050405020304" pitchFamily="18" charset="0"/>
                <a:ea typeface="楷体_GB2312" pitchFamily="49" charset="-122"/>
              </a:rPr>
              <a:t>3</a:t>
            </a:r>
          </a:p>
        </p:txBody>
      </p:sp>
      <p:sp>
        <p:nvSpPr>
          <p:cNvPr id="58376" name="Rectangle 8"/>
          <p:cNvSpPr>
            <a:spLocks noChangeArrowheads="1"/>
          </p:cNvSpPr>
          <p:nvPr/>
        </p:nvSpPr>
        <p:spPr bwMode="auto">
          <a:xfrm>
            <a:off x="1611313" y="193675"/>
            <a:ext cx="8839200" cy="1944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§3.3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3</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、左右线性文法之间的关系</a:t>
            </a:r>
            <a:r>
              <a:rPr lang="en-US" altLang="zh-CN" sz="2800" b="1" dirty="0">
                <a:solidFill>
                  <a:srgbClr val="FFC000"/>
                </a:solidFill>
                <a:effectLst>
                  <a:outerShdw blurRad="38100" dist="38100" dir="2700000" algn="tl">
                    <a:srgbClr val="000000"/>
                  </a:outerShdw>
                </a:effectLst>
                <a:latin typeface="Times New Roman" panose="02020603050405020304" pitchFamily="18" charset="0"/>
                <a:ea typeface="楷体_GB2312" pitchFamily="49" charset="-122"/>
              </a:rPr>
              <a:t>——</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等价</a:t>
            </a:r>
          </a:p>
          <a:p>
            <a:pPr>
              <a:lnSpc>
                <a:spcPct val="120000"/>
              </a:lnSpc>
              <a:buFont typeface="Wingdings 2" panose="05020102010507070707" pitchFamily="18" charset="2"/>
              <a:buNone/>
            </a:pPr>
            <a:endPar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endParaRPr>
          </a:p>
        </p:txBody>
      </p:sp>
      <p:sp>
        <p:nvSpPr>
          <p:cNvPr id="58378" name="Oval 10"/>
          <p:cNvSpPr>
            <a:spLocks noChangeArrowheads="1"/>
          </p:cNvSpPr>
          <p:nvPr/>
        </p:nvSpPr>
        <p:spPr bwMode="auto">
          <a:xfrm>
            <a:off x="3929064" y="3994150"/>
            <a:ext cx="534987" cy="534988"/>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400" b="1" dirty="0">
                <a:solidFill>
                  <a:srgbClr val="FFC000"/>
                </a:solidFill>
                <a:latin typeface="Times New Roman" panose="02020603050405020304" pitchFamily="18" charset="0"/>
              </a:rPr>
              <a:t>E</a:t>
            </a:r>
          </a:p>
        </p:txBody>
      </p:sp>
      <p:sp>
        <p:nvSpPr>
          <p:cNvPr id="58379" name="Oval 11"/>
          <p:cNvSpPr>
            <a:spLocks noChangeArrowheads="1"/>
          </p:cNvSpPr>
          <p:nvPr/>
        </p:nvSpPr>
        <p:spPr bwMode="auto">
          <a:xfrm>
            <a:off x="4978400" y="3983039"/>
            <a:ext cx="534988" cy="534987"/>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400" b="1">
                <a:solidFill>
                  <a:srgbClr val="FFC000"/>
                </a:solidFill>
                <a:latin typeface="Times New Roman" panose="02020603050405020304" pitchFamily="18" charset="0"/>
              </a:rPr>
              <a:t>A</a:t>
            </a:r>
            <a:r>
              <a:rPr lang="en-US" altLang="zh-CN" sz="2400" b="1" baseline="-25000">
                <a:solidFill>
                  <a:srgbClr val="FFC000"/>
                </a:solidFill>
                <a:latin typeface="Times New Roman" panose="02020603050405020304" pitchFamily="18" charset="0"/>
              </a:rPr>
              <a:t>1</a:t>
            </a:r>
          </a:p>
        </p:txBody>
      </p:sp>
      <p:cxnSp>
        <p:nvCxnSpPr>
          <p:cNvPr id="58380" name="AutoShape 12"/>
          <p:cNvCxnSpPr>
            <a:cxnSpLocks noChangeShapeType="1"/>
            <a:stCxn id="58378" idx="6"/>
            <a:endCxn id="58379" idx="2"/>
          </p:cNvCxnSpPr>
          <p:nvPr/>
        </p:nvCxnSpPr>
        <p:spPr bwMode="auto">
          <a:xfrm flipV="1">
            <a:off x="4476750" y="4251326"/>
            <a:ext cx="488950" cy="11113"/>
          </a:xfrm>
          <a:prstGeom prst="straightConnector1">
            <a:avLst/>
          </a:prstGeom>
          <a:noFill/>
          <a:ln w="25400">
            <a:solidFill>
              <a:srgbClr val="FFFF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8381" name="Text Box 13"/>
          <p:cNvSpPr txBox="1">
            <a:spLocks noChangeArrowheads="1"/>
          </p:cNvSpPr>
          <p:nvPr/>
        </p:nvSpPr>
        <p:spPr bwMode="auto">
          <a:xfrm>
            <a:off x="4489450" y="3798888"/>
            <a:ext cx="57943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dirty="0">
                <a:solidFill>
                  <a:srgbClr val="FFC000"/>
                </a:solidFill>
                <a:latin typeface="Times New Roman" panose="02020603050405020304" pitchFamily="18" charset="0"/>
              </a:rPr>
              <a:t>a</a:t>
            </a:r>
            <a:r>
              <a:rPr lang="en-US" altLang="zh-CN" sz="2400" baseline="-25000" dirty="0">
                <a:solidFill>
                  <a:srgbClr val="FFC000"/>
                </a:solidFill>
                <a:latin typeface="Times New Roman" panose="02020603050405020304" pitchFamily="18" charset="0"/>
              </a:rPr>
              <a:t>1</a:t>
            </a:r>
          </a:p>
        </p:txBody>
      </p:sp>
      <p:sp>
        <p:nvSpPr>
          <p:cNvPr id="58382" name="Oval 14"/>
          <p:cNvSpPr>
            <a:spLocks noChangeArrowheads="1"/>
          </p:cNvSpPr>
          <p:nvPr/>
        </p:nvSpPr>
        <p:spPr bwMode="auto">
          <a:xfrm>
            <a:off x="8859839" y="4079875"/>
            <a:ext cx="534987" cy="534988"/>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400" b="1" dirty="0">
                <a:solidFill>
                  <a:srgbClr val="FFC000"/>
                </a:solidFill>
                <a:latin typeface="Times New Roman" panose="02020603050405020304" pitchFamily="18" charset="0"/>
              </a:rPr>
              <a:t>S</a:t>
            </a:r>
          </a:p>
        </p:txBody>
      </p:sp>
      <p:sp>
        <p:nvSpPr>
          <p:cNvPr id="58383" name="Oval 15"/>
          <p:cNvSpPr>
            <a:spLocks noChangeArrowheads="1"/>
          </p:cNvSpPr>
          <p:nvPr/>
        </p:nvSpPr>
        <p:spPr bwMode="auto">
          <a:xfrm>
            <a:off x="9909175" y="4068764"/>
            <a:ext cx="534988" cy="534987"/>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400" b="1" dirty="0">
                <a:solidFill>
                  <a:srgbClr val="FFC000"/>
                </a:solidFill>
                <a:latin typeface="Times New Roman" panose="02020603050405020304" pitchFamily="18" charset="0"/>
              </a:rPr>
              <a:t>A</a:t>
            </a:r>
            <a:r>
              <a:rPr lang="en-US" altLang="zh-CN" sz="2400" b="1" baseline="-25000" dirty="0">
                <a:solidFill>
                  <a:srgbClr val="FFC000"/>
                </a:solidFill>
                <a:latin typeface="Times New Roman" panose="02020603050405020304" pitchFamily="18" charset="0"/>
              </a:rPr>
              <a:t>1</a:t>
            </a:r>
          </a:p>
        </p:txBody>
      </p:sp>
      <p:cxnSp>
        <p:nvCxnSpPr>
          <p:cNvPr id="58384" name="AutoShape 16"/>
          <p:cNvCxnSpPr>
            <a:cxnSpLocks noChangeShapeType="1"/>
            <a:stCxn id="58382" idx="6"/>
            <a:endCxn id="58383" idx="2"/>
          </p:cNvCxnSpPr>
          <p:nvPr/>
        </p:nvCxnSpPr>
        <p:spPr bwMode="auto">
          <a:xfrm flipV="1">
            <a:off x="9407525" y="4337051"/>
            <a:ext cx="488950" cy="11113"/>
          </a:xfrm>
          <a:prstGeom prst="straightConnector1">
            <a:avLst/>
          </a:prstGeom>
          <a:noFill/>
          <a:ln w="25400">
            <a:solidFill>
              <a:srgbClr val="FFFF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8385" name="Text Box 17"/>
          <p:cNvSpPr txBox="1">
            <a:spLocks noChangeArrowheads="1"/>
          </p:cNvSpPr>
          <p:nvPr/>
        </p:nvSpPr>
        <p:spPr bwMode="auto">
          <a:xfrm>
            <a:off x="9420225" y="3884613"/>
            <a:ext cx="57943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dirty="0">
                <a:solidFill>
                  <a:srgbClr val="FFC000"/>
                </a:solidFill>
                <a:latin typeface="Times New Roman" panose="02020603050405020304" pitchFamily="18" charset="0"/>
              </a:rPr>
              <a:t>a</a:t>
            </a:r>
            <a:r>
              <a:rPr lang="en-US" altLang="zh-CN" sz="2400" baseline="-25000" dirty="0">
                <a:solidFill>
                  <a:srgbClr val="FFC000"/>
                </a:solidFill>
                <a:latin typeface="Times New Roman" panose="02020603050405020304" pitchFamily="18" charset="0"/>
              </a:rPr>
              <a:t>1</a:t>
            </a:r>
          </a:p>
        </p:txBody>
      </p:sp>
      <p:sp>
        <p:nvSpPr>
          <p:cNvPr id="58386" name="Oval 18"/>
          <p:cNvSpPr>
            <a:spLocks noChangeArrowheads="1"/>
          </p:cNvSpPr>
          <p:nvPr/>
        </p:nvSpPr>
        <p:spPr bwMode="auto">
          <a:xfrm>
            <a:off x="3932239" y="5264150"/>
            <a:ext cx="534987" cy="534988"/>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400" b="1" dirty="0">
                <a:solidFill>
                  <a:srgbClr val="FFC000"/>
                </a:solidFill>
                <a:latin typeface="Times New Roman" panose="02020603050405020304" pitchFamily="18" charset="0"/>
              </a:rPr>
              <a:t>A</a:t>
            </a:r>
            <a:r>
              <a:rPr lang="en-US" altLang="zh-CN" sz="2400" b="1" baseline="-25000" dirty="0">
                <a:solidFill>
                  <a:srgbClr val="FFC000"/>
                </a:solidFill>
                <a:latin typeface="Times New Roman" panose="02020603050405020304" pitchFamily="18" charset="0"/>
              </a:rPr>
              <a:t>2</a:t>
            </a:r>
          </a:p>
        </p:txBody>
      </p:sp>
      <p:sp>
        <p:nvSpPr>
          <p:cNvPr id="58387" name="Oval 19"/>
          <p:cNvSpPr>
            <a:spLocks noChangeArrowheads="1"/>
          </p:cNvSpPr>
          <p:nvPr/>
        </p:nvSpPr>
        <p:spPr bwMode="auto">
          <a:xfrm>
            <a:off x="4981575" y="5253039"/>
            <a:ext cx="534988" cy="534987"/>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400" b="1" dirty="0">
                <a:solidFill>
                  <a:srgbClr val="FFC000"/>
                </a:solidFill>
                <a:latin typeface="Times New Roman" panose="02020603050405020304" pitchFamily="18" charset="0"/>
              </a:rPr>
              <a:t>S</a:t>
            </a:r>
            <a:endParaRPr lang="en-US" altLang="zh-CN" sz="2400" b="1" baseline="-25000" dirty="0">
              <a:solidFill>
                <a:srgbClr val="FFC000"/>
              </a:solidFill>
              <a:latin typeface="Times New Roman" panose="02020603050405020304" pitchFamily="18" charset="0"/>
            </a:endParaRPr>
          </a:p>
        </p:txBody>
      </p:sp>
      <p:cxnSp>
        <p:nvCxnSpPr>
          <p:cNvPr id="58388" name="AutoShape 20"/>
          <p:cNvCxnSpPr>
            <a:cxnSpLocks noChangeShapeType="1"/>
            <a:stCxn id="58386" idx="6"/>
            <a:endCxn id="58387" idx="2"/>
          </p:cNvCxnSpPr>
          <p:nvPr/>
        </p:nvCxnSpPr>
        <p:spPr bwMode="auto">
          <a:xfrm flipV="1">
            <a:off x="4479925" y="5521326"/>
            <a:ext cx="488950" cy="11113"/>
          </a:xfrm>
          <a:prstGeom prst="straightConnector1">
            <a:avLst/>
          </a:prstGeom>
          <a:noFill/>
          <a:ln w="25400">
            <a:solidFill>
              <a:srgbClr val="FFFF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8389" name="Text Box 21"/>
          <p:cNvSpPr txBox="1">
            <a:spLocks noChangeArrowheads="1"/>
          </p:cNvSpPr>
          <p:nvPr/>
        </p:nvSpPr>
        <p:spPr bwMode="auto">
          <a:xfrm>
            <a:off x="4492625" y="5068888"/>
            <a:ext cx="57943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dirty="0">
                <a:solidFill>
                  <a:srgbClr val="FFC000"/>
                </a:solidFill>
                <a:latin typeface="Times New Roman" panose="02020603050405020304" pitchFamily="18" charset="0"/>
              </a:rPr>
              <a:t>a</a:t>
            </a:r>
            <a:r>
              <a:rPr lang="en-US" altLang="zh-CN" sz="2400" baseline="-25000" dirty="0">
                <a:solidFill>
                  <a:srgbClr val="FFC000"/>
                </a:solidFill>
                <a:latin typeface="Times New Roman" panose="02020603050405020304" pitchFamily="18" charset="0"/>
              </a:rPr>
              <a:t>3</a:t>
            </a:r>
          </a:p>
        </p:txBody>
      </p:sp>
      <p:sp>
        <p:nvSpPr>
          <p:cNvPr id="58390" name="Oval 22"/>
          <p:cNvSpPr>
            <a:spLocks noChangeArrowheads="1"/>
          </p:cNvSpPr>
          <p:nvPr/>
        </p:nvSpPr>
        <p:spPr bwMode="auto">
          <a:xfrm>
            <a:off x="5065714" y="5335588"/>
            <a:ext cx="357187" cy="387350"/>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8391" name="Oval 23"/>
          <p:cNvSpPr>
            <a:spLocks noChangeArrowheads="1"/>
          </p:cNvSpPr>
          <p:nvPr/>
        </p:nvSpPr>
        <p:spPr bwMode="auto">
          <a:xfrm>
            <a:off x="8863014" y="5251450"/>
            <a:ext cx="534987" cy="534988"/>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400" b="1" dirty="0">
                <a:solidFill>
                  <a:srgbClr val="FFC000"/>
                </a:solidFill>
                <a:latin typeface="Times New Roman" panose="02020603050405020304" pitchFamily="18" charset="0"/>
              </a:rPr>
              <a:t>A</a:t>
            </a:r>
            <a:r>
              <a:rPr lang="en-US" altLang="zh-CN" sz="2400" b="1" baseline="-25000" dirty="0">
                <a:solidFill>
                  <a:srgbClr val="FFC000"/>
                </a:solidFill>
                <a:latin typeface="Times New Roman" panose="02020603050405020304" pitchFamily="18" charset="0"/>
              </a:rPr>
              <a:t>2</a:t>
            </a:r>
          </a:p>
        </p:txBody>
      </p:sp>
      <p:sp>
        <p:nvSpPr>
          <p:cNvPr id="58392" name="Oval 24"/>
          <p:cNvSpPr>
            <a:spLocks noChangeArrowheads="1"/>
          </p:cNvSpPr>
          <p:nvPr/>
        </p:nvSpPr>
        <p:spPr bwMode="auto">
          <a:xfrm>
            <a:off x="9912350" y="5240339"/>
            <a:ext cx="534988" cy="534987"/>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2400" b="1" dirty="0">
                <a:solidFill>
                  <a:srgbClr val="FFC000"/>
                </a:solidFill>
                <a:latin typeface="Times New Roman" panose="02020603050405020304" pitchFamily="18" charset="0"/>
              </a:rPr>
              <a:t>Q</a:t>
            </a:r>
            <a:endParaRPr lang="en-US" altLang="zh-CN" sz="2400" b="1" baseline="-25000" dirty="0">
              <a:solidFill>
                <a:srgbClr val="FFC000"/>
              </a:solidFill>
              <a:latin typeface="Times New Roman" panose="02020603050405020304" pitchFamily="18" charset="0"/>
            </a:endParaRPr>
          </a:p>
        </p:txBody>
      </p:sp>
      <p:cxnSp>
        <p:nvCxnSpPr>
          <p:cNvPr id="58393" name="AutoShape 25"/>
          <p:cNvCxnSpPr>
            <a:cxnSpLocks noChangeShapeType="1"/>
            <a:stCxn id="58391" idx="6"/>
            <a:endCxn id="58392" idx="2"/>
          </p:cNvCxnSpPr>
          <p:nvPr/>
        </p:nvCxnSpPr>
        <p:spPr bwMode="auto">
          <a:xfrm flipV="1">
            <a:off x="9410700" y="5508626"/>
            <a:ext cx="488950" cy="11113"/>
          </a:xfrm>
          <a:prstGeom prst="straightConnector1">
            <a:avLst/>
          </a:prstGeom>
          <a:noFill/>
          <a:ln w="25400">
            <a:solidFill>
              <a:srgbClr val="FFFF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58394" name="Text Box 26"/>
          <p:cNvSpPr txBox="1">
            <a:spLocks noChangeArrowheads="1"/>
          </p:cNvSpPr>
          <p:nvPr/>
        </p:nvSpPr>
        <p:spPr bwMode="auto">
          <a:xfrm>
            <a:off x="9423400" y="5056188"/>
            <a:ext cx="57943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a:solidFill>
                  <a:srgbClr val="FFFF00"/>
                </a:solidFill>
                <a:latin typeface="Times New Roman" panose="02020603050405020304" pitchFamily="18" charset="0"/>
              </a:rPr>
              <a:t>a</a:t>
            </a:r>
            <a:r>
              <a:rPr lang="en-US" altLang="zh-CN" sz="2400" baseline="-25000">
                <a:solidFill>
                  <a:srgbClr val="FFFF00"/>
                </a:solidFill>
                <a:latin typeface="Times New Roman" panose="02020603050405020304" pitchFamily="18" charset="0"/>
              </a:rPr>
              <a:t>3</a:t>
            </a:r>
          </a:p>
        </p:txBody>
      </p:sp>
      <p:sp>
        <p:nvSpPr>
          <p:cNvPr id="58395" name="Oval 27"/>
          <p:cNvSpPr>
            <a:spLocks noChangeArrowheads="1"/>
          </p:cNvSpPr>
          <p:nvPr/>
        </p:nvSpPr>
        <p:spPr bwMode="auto">
          <a:xfrm>
            <a:off x="9996489" y="5322888"/>
            <a:ext cx="357187" cy="387350"/>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3249238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8373"/>
                                        </p:tgtEl>
                                        <p:attrNameLst>
                                          <p:attrName>style.visibility</p:attrName>
                                        </p:attrNameLst>
                                      </p:cBhvr>
                                      <p:to>
                                        <p:strVal val="visible"/>
                                      </p:to>
                                    </p:set>
                                    <p:animEffect transition="in" filter="wipe(left)">
                                      <p:cBhvr>
                                        <p:cTn id="7" dur="500"/>
                                        <p:tgtEl>
                                          <p:spTgt spid="5837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58374">
                                            <p:txEl>
                                              <p:pRg st="0" end="0"/>
                                            </p:txEl>
                                          </p:spTgt>
                                        </p:tgtEl>
                                        <p:attrNameLst>
                                          <p:attrName>style.visibility</p:attrName>
                                        </p:attrNameLst>
                                      </p:cBhvr>
                                      <p:to>
                                        <p:strVal val="visible"/>
                                      </p:to>
                                    </p:set>
                                    <p:anim calcmode="lin" valueType="num">
                                      <p:cBhvr additive="base">
                                        <p:cTn id="12" dur="500" fill="hold"/>
                                        <p:tgtEl>
                                          <p:spTgt spid="58374">
                                            <p:txEl>
                                              <p:pRg st="0" end="0"/>
                                            </p:txEl>
                                          </p:spTgt>
                                        </p:tgtEl>
                                        <p:attrNameLst>
                                          <p:attrName>ppt_x</p:attrName>
                                        </p:attrNameLst>
                                      </p:cBhvr>
                                      <p:tavLst>
                                        <p:tav tm="0">
                                          <p:val>
                                            <p:strVal val="1+#ppt_w/2"/>
                                          </p:val>
                                        </p:tav>
                                        <p:tav tm="100000">
                                          <p:val>
                                            <p:strVal val="#ppt_x"/>
                                          </p:val>
                                        </p:tav>
                                      </p:tavLst>
                                    </p:anim>
                                    <p:anim calcmode="lin" valueType="num">
                                      <p:cBhvr additive="base">
                                        <p:cTn id="13" dur="500" fill="hold"/>
                                        <p:tgtEl>
                                          <p:spTgt spid="58374">
                                            <p:txEl>
                                              <p:pRg st="0" end="0"/>
                                            </p:txEl>
                                          </p:spTgt>
                                        </p:tgtEl>
                                        <p:attrNameLst>
                                          <p:attrName>ppt_y</p:attrName>
                                        </p:attrNameLst>
                                      </p:cBhvr>
                                      <p:tavLst>
                                        <p:tav tm="0">
                                          <p:val>
                                            <p:strVal val="#ppt_y"/>
                                          </p:val>
                                        </p:tav>
                                        <p:tav tm="100000">
                                          <p:val>
                                            <p:strVal val="#ppt_y"/>
                                          </p:val>
                                        </p:tav>
                                      </p:tavLst>
                                    </p:anim>
                                  </p:childTnLst>
                                </p:cTn>
                              </p:par>
                              <p:par>
                                <p:cTn id="14" presetID="2" presetClass="entr" presetSubtype="2" fill="hold" grpId="0" nodeType="withEffect">
                                  <p:stCondLst>
                                    <p:cond delay="0"/>
                                  </p:stCondLst>
                                  <p:childTnLst>
                                    <p:set>
                                      <p:cBhvr>
                                        <p:cTn id="15" dur="1" fill="hold">
                                          <p:stCondLst>
                                            <p:cond delay="0"/>
                                          </p:stCondLst>
                                        </p:cTn>
                                        <p:tgtEl>
                                          <p:spTgt spid="58374">
                                            <p:txEl>
                                              <p:pRg st="1" end="1"/>
                                            </p:txEl>
                                          </p:spTgt>
                                        </p:tgtEl>
                                        <p:attrNameLst>
                                          <p:attrName>style.visibility</p:attrName>
                                        </p:attrNameLst>
                                      </p:cBhvr>
                                      <p:to>
                                        <p:strVal val="visible"/>
                                      </p:to>
                                    </p:set>
                                    <p:anim calcmode="lin" valueType="num">
                                      <p:cBhvr additive="base">
                                        <p:cTn id="16" dur="500" fill="hold"/>
                                        <p:tgtEl>
                                          <p:spTgt spid="58374">
                                            <p:txEl>
                                              <p:pRg st="1" end="1"/>
                                            </p:txEl>
                                          </p:spTgt>
                                        </p:tgtEl>
                                        <p:attrNameLst>
                                          <p:attrName>ppt_x</p:attrName>
                                        </p:attrNameLst>
                                      </p:cBhvr>
                                      <p:tavLst>
                                        <p:tav tm="0">
                                          <p:val>
                                            <p:strVal val="1+#ppt_w/2"/>
                                          </p:val>
                                        </p:tav>
                                        <p:tav tm="100000">
                                          <p:val>
                                            <p:strVal val="#ppt_x"/>
                                          </p:val>
                                        </p:tav>
                                      </p:tavLst>
                                    </p:anim>
                                    <p:anim calcmode="lin" valueType="num">
                                      <p:cBhvr additive="base">
                                        <p:cTn id="17" dur="500" fill="hold"/>
                                        <p:tgtEl>
                                          <p:spTgt spid="58374">
                                            <p:txEl>
                                              <p:pRg st="1" end="1"/>
                                            </p:txEl>
                                          </p:spTgt>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0"/>
                                  </p:stCondLst>
                                  <p:childTnLst>
                                    <p:set>
                                      <p:cBhvr>
                                        <p:cTn id="19" dur="1" fill="hold">
                                          <p:stCondLst>
                                            <p:cond delay="0"/>
                                          </p:stCondLst>
                                        </p:cTn>
                                        <p:tgtEl>
                                          <p:spTgt spid="58374">
                                            <p:txEl>
                                              <p:pRg st="2" end="2"/>
                                            </p:txEl>
                                          </p:spTgt>
                                        </p:tgtEl>
                                        <p:attrNameLst>
                                          <p:attrName>style.visibility</p:attrName>
                                        </p:attrNameLst>
                                      </p:cBhvr>
                                      <p:to>
                                        <p:strVal val="visible"/>
                                      </p:to>
                                    </p:set>
                                    <p:anim calcmode="lin" valueType="num">
                                      <p:cBhvr additive="base">
                                        <p:cTn id="20" dur="500" fill="hold"/>
                                        <p:tgtEl>
                                          <p:spTgt spid="58374">
                                            <p:txEl>
                                              <p:pRg st="2" end="2"/>
                                            </p:txEl>
                                          </p:spTgt>
                                        </p:tgtEl>
                                        <p:attrNameLst>
                                          <p:attrName>ppt_x</p:attrName>
                                        </p:attrNameLst>
                                      </p:cBhvr>
                                      <p:tavLst>
                                        <p:tav tm="0">
                                          <p:val>
                                            <p:strVal val="1+#ppt_w/2"/>
                                          </p:val>
                                        </p:tav>
                                        <p:tav tm="100000">
                                          <p:val>
                                            <p:strVal val="#ppt_x"/>
                                          </p:val>
                                        </p:tav>
                                      </p:tavLst>
                                    </p:anim>
                                    <p:anim calcmode="lin" valueType="num">
                                      <p:cBhvr additive="base">
                                        <p:cTn id="21" dur="500" fill="hold"/>
                                        <p:tgtEl>
                                          <p:spTgt spid="58374">
                                            <p:txEl>
                                              <p:pRg st="2" end="2"/>
                                            </p:txEl>
                                          </p:spTgt>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58374">
                                            <p:txEl>
                                              <p:pRg st="3" end="3"/>
                                            </p:txEl>
                                          </p:spTgt>
                                        </p:tgtEl>
                                        <p:attrNameLst>
                                          <p:attrName>style.visibility</p:attrName>
                                        </p:attrNameLst>
                                      </p:cBhvr>
                                      <p:to>
                                        <p:strVal val="visible"/>
                                      </p:to>
                                    </p:set>
                                    <p:anim calcmode="lin" valueType="num">
                                      <p:cBhvr additive="base">
                                        <p:cTn id="24" dur="500" fill="hold"/>
                                        <p:tgtEl>
                                          <p:spTgt spid="58374">
                                            <p:txEl>
                                              <p:pRg st="3" end="3"/>
                                            </p:txEl>
                                          </p:spTgt>
                                        </p:tgtEl>
                                        <p:attrNameLst>
                                          <p:attrName>ppt_x</p:attrName>
                                        </p:attrNameLst>
                                      </p:cBhvr>
                                      <p:tavLst>
                                        <p:tav tm="0">
                                          <p:val>
                                            <p:strVal val="1+#ppt_w/2"/>
                                          </p:val>
                                        </p:tav>
                                        <p:tav tm="100000">
                                          <p:val>
                                            <p:strVal val="#ppt_x"/>
                                          </p:val>
                                        </p:tav>
                                      </p:tavLst>
                                    </p:anim>
                                    <p:anim calcmode="lin" valueType="num">
                                      <p:cBhvr additive="base">
                                        <p:cTn id="25" dur="500" fill="hold"/>
                                        <p:tgtEl>
                                          <p:spTgt spid="58374">
                                            <p:txEl>
                                              <p:pRg st="3" end="3"/>
                                            </p:txEl>
                                          </p:spTgt>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stCondLst>
                                    <p:cond delay="0"/>
                                  </p:stCondLst>
                                  <p:childTnLst>
                                    <p:set>
                                      <p:cBhvr>
                                        <p:cTn id="27" dur="1" fill="hold">
                                          <p:stCondLst>
                                            <p:cond delay="0"/>
                                          </p:stCondLst>
                                        </p:cTn>
                                        <p:tgtEl>
                                          <p:spTgt spid="58374">
                                            <p:txEl>
                                              <p:pRg st="4" end="4"/>
                                            </p:txEl>
                                          </p:spTgt>
                                        </p:tgtEl>
                                        <p:attrNameLst>
                                          <p:attrName>style.visibility</p:attrName>
                                        </p:attrNameLst>
                                      </p:cBhvr>
                                      <p:to>
                                        <p:strVal val="visible"/>
                                      </p:to>
                                    </p:set>
                                    <p:anim calcmode="lin" valueType="num">
                                      <p:cBhvr additive="base">
                                        <p:cTn id="28" dur="500" fill="hold"/>
                                        <p:tgtEl>
                                          <p:spTgt spid="58374">
                                            <p:txEl>
                                              <p:pRg st="4" end="4"/>
                                            </p:txEl>
                                          </p:spTgt>
                                        </p:tgtEl>
                                        <p:attrNameLst>
                                          <p:attrName>ppt_x</p:attrName>
                                        </p:attrNameLst>
                                      </p:cBhvr>
                                      <p:tavLst>
                                        <p:tav tm="0">
                                          <p:val>
                                            <p:strVal val="1+#ppt_w/2"/>
                                          </p:val>
                                        </p:tav>
                                        <p:tav tm="100000">
                                          <p:val>
                                            <p:strVal val="#ppt_x"/>
                                          </p:val>
                                        </p:tav>
                                      </p:tavLst>
                                    </p:anim>
                                    <p:anim calcmode="lin" valueType="num">
                                      <p:cBhvr additive="base">
                                        <p:cTn id="29" dur="500" fill="hold"/>
                                        <p:tgtEl>
                                          <p:spTgt spid="58374">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0" fill="hold" nodeType="clickPar">
                      <p:stCondLst>
                        <p:cond delay="indefinite"/>
                      </p:stCondLst>
                      <p:childTnLst>
                        <p:par>
                          <p:cTn id="31" fill="hold" nodeType="withGroup">
                            <p:stCondLst>
                              <p:cond delay="0"/>
                            </p:stCondLst>
                            <p:childTnLst>
                              <p:par>
                                <p:cTn id="32" presetID="3" presetClass="entr" presetSubtype="10" fill="hold" grpId="0" nodeType="clickEffect">
                                  <p:stCondLst>
                                    <p:cond delay="0"/>
                                  </p:stCondLst>
                                  <p:childTnLst>
                                    <p:set>
                                      <p:cBhvr>
                                        <p:cTn id="33" dur="1" fill="hold">
                                          <p:stCondLst>
                                            <p:cond delay="0"/>
                                          </p:stCondLst>
                                        </p:cTn>
                                        <p:tgtEl>
                                          <p:spTgt spid="58378"/>
                                        </p:tgtEl>
                                        <p:attrNameLst>
                                          <p:attrName>style.visibility</p:attrName>
                                        </p:attrNameLst>
                                      </p:cBhvr>
                                      <p:to>
                                        <p:strVal val="visible"/>
                                      </p:to>
                                    </p:set>
                                    <p:animEffect transition="in" filter="blinds(horizontal)">
                                      <p:cBhvr>
                                        <p:cTn id="34" dur="500"/>
                                        <p:tgtEl>
                                          <p:spTgt spid="58378"/>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58379"/>
                                        </p:tgtEl>
                                        <p:attrNameLst>
                                          <p:attrName>style.visibility</p:attrName>
                                        </p:attrNameLst>
                                      </p:cBhvr>
                                      <p:to>
                                        <p:strVal val="visible"/>
                                      </p:to>
                                    </p:set>
                                    <p:animEffect transition="in" filter="blinds(horizontal)">
                                      <p:cBhvr>
                                        <p:cTn id="37" dur="500"/>
                                        <p:tgtEl>
                                          <p:spTgt spid="58379"/>
                                        </p:tgtEl>
                                      </p:cBhvr>
                                    </p:animEffect>
                                  </p:childTnLst>
                                </p:cTn>
                              </p:par>
                              <p:par>
                                <p:cTn id="38" presetID="3" presetClass="entr" presetSubtype="10" fill="hold" nodeType="withEffect">
                                  <p:stCondLst>
                                    <p:cond delay="0"/>
                                  </p:stCondLst>
                                  <p:childTnLst>
                                    <p:set>
                                      <p:cBhvr>
                                        <p:cTn id="39" dur="1" fill="hold">
                                          <p:stCondLst>
                                            <p:cond delay="0"/>
                                          </p:stCondLst>
                                        </p:cTn>
                                        <p:tgtEl>
                                          <p:spTgt spid="58380"/>
                                        </p:tgtEl>
                                        <p:attrNameLst>
                                          <p:attrName>style.visibility</p:attrName>
                                        </p:attrNameLst>
                                      </p:cBhvr>
                                      <p:to>
                                        <p:strVal val="visible"/>
                                      </p:to>
                                    </p:set>
                                    <p:animEffect transition="in" filter="blinds(horizontal)">
                                      <p:cBhvr>
                                        <p:cTn id="40" dur="500"/>
                                        <p:tgtEl>
                                          <p:spTgt spid="58380"/>
                                        </p:tgtEl>
                                      </p:cBhvr>
                                    </p:animEffect>
                                  </p:childTnLst>
                                </p:cTn>
                              </p:par>
                              <p:par>
                                <p:cTn id="41" presetID="3" presetClass="entr" presetSubtype="10" fill="hold" grpId="0" nodeType="withEffect">
                                  <p:stCondLst>
                                    <p:cond delay="0"/>
                                  </p:stCondLst>
                                  <p:childTnLst>
                                    <p:set>
                                      <p:cBhvr>
                                        <p:cTn id="42" dur="1" fill="hold">
                                          <p:stCondLst>
                                            <p:cond delay="0"/>
                                          </p:stCondLst>
                                        </p:cTn>
                                        <p:tgtEl>
                                          <p:spTgt spid="58381"/>
                                        </p:tgtEl>
                                        <p:attrNameLst>
                                          <p:attrName>style.visibility</p:attrName>
                                        </p:attrNameLst>
                                      </p:cBhvr>
                                      <p:to>
                                        <p:strVal val="visible"/>
                                      </p:to>
                                    </p:set>
                                    <p:animEffect transition="in" filter="blinds(horizontal)">
                                      <p:cBhvr>
                                        <p:cTn id="43" dur="500"/>
                                        <p:tgtEl>
                                          <p:spTgt spid="58381"/>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58382"/>
                                        </p:tgtEl>
                                        <p:attrNameLst>
                                          <p:attrName>style.visibility</p:attrName>
                                        </p:attrNameLst>
                                      </p:cBhvr>
                                      <p:to>
                                        <p:strVal val="visible"/>
                                      </p:to>
                                    </p:set>
                                    <p:animEffect transition="in" filter="blinds(horizontal)">
                                      <p:cBhvr>
                                        <p:cTn id="48" dur="500"/>
                                        <p:tgtEl>
                                          <p:spTgt spid="58382"/>
                                        </p:tgtEl>
                                      </p:cBhvr>
                                    </p:animEffect>
                                  </p:childTnLst>
                                </p:cTn>
                              </p:par>
                              <p:par>
                                <p:cTn id="49" presetID="3" presetClass="entr" presetSubtype="10" fill="hold" grpId="0" nodeType="withEffect">
                                  <p:stCondLst>
                                    <p:cond delay="0"/>
                                  </p:stCondLst>
                                  <p:childTnLst>
                                    <p:set>
                                      <p:cBhvr>
                                        <p:cTn id="50" dur="1" fill="hold">
                                          <p:stCondLst>
                                            <p:cond delay="0"/>
                                          </p:stCondLst>
                                        </p:cTn>
                                        <p:tgtEl>
                                          <p:spTgt spid="58383"/>
                                        </p:tgtEl>
                                        <p:attrNameLst>
                                          <p:attrName>style.visibility</p:attrName>
                                        </p:attrNameLst>
                                      </p:cBhvr>
                                      <p:to>
                                        <p:strVal val="visible"/>
                                      </p:to>
                                    </p:set>
                                    <p:animEffect transition="in" filter="blinds(horizontal)">
                                      <p:cBhvr>
                                        <p:cTn id="51" dur="500"/>
                                        <p:tgtEl>
                                          <p:spTgt spid="58383"/>
                                        </p:tgtEl>
                                      </p:cBhvr>
                                    </p:animEffect>
                                  </p:childTnLst>
                                </p:cTn>
                              </p:par>
                              <p:par>
                                <p:cTn id="52" presetID="3" presetClass="entr" presetSubtype="10" fill="hold" nodeType="withEffect">
                                  <p:stCondLst>
                                    <p:cond delay="0"/>
                                  </p:stCondLst>
                                  <p:childTnLst>
                                    <p:set>
                                      <p:cBhvr>
                                        <p:cTn id="53" dur="1" fill="hold">
                                          <p:stCondLst>
                                            <p:cond delay="0"/>
                                          </p:stCondLst>
                                        </p:cTn>
                                        <p:tgtEl>
                                          <p:spTgt spid="58384"/>
                                        </p:tgtEl>
                                        <p:attrNameLst>
                                          <p:attrName>style.visibility</p:attrName>
                                        </p:attrNameLst>
                                      </p:cBhvr>
                                      <p:to>
                                        <p:strVal val="visible"/>
                                      </p:to>
                                    </p:set>
                                    <p:animEffect transition="in" filter="blinds(horizontal)">
                                      <p:cBhvr>
                                        <p:cTn id="54" dur="500"/>
                                        <p:tgtEl>
                                          <p:spTgt spid="58384"/>
                                        </p:tgtEl>
                                      </p:cBhvr>
                                    </p:animEffect>
                                  </p:childTnLst>
                                </p:cTn>
                              </p:par>
                              <p:par>
                                <p:cTn id="55" presetID="3" presetClass="entr" presetSubtype="10" fill="hold" grpId="0" nodeType="withEffect">
                                  <p:stCondLst>
                                    <p:cond delay="0"/>
                                  </p:stCondLst>
                                  <p:childTnLst>
                                    <p:set>
                                      <p:cBhvr>
                                        <p:cTn id="56" dur="1" fill="hold">
                                          <p:stCondLst>
                                            <p:cond delay="0"/>
                                          </p:stCondLst>
                                        </p:cTn>
                                        <p:tgtEl>
                                          <p:spTgt spid="58385"/>
                                        </p:tgtEl>
                                        <p:attrNameLst>
                                          <p:attrName>style.visibility</p:attrName>
                                        </p:attrNameLst>
                                      </p:cBhvr>
                                      <p:to>
                                        <p:strVal val="visible"/>
                                      </p:to>
                                    </p:set>
                                    <p:animEffect transition="in" filter="blinds(horizontal)">
                                      <p:cBhvr>
                                        <p:cTn id="57" dur="500"/>
                                        <p:tgtEl>
                                          <p:spTgt spid="58385"/>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58386"/>
                                        </p:tgtEl>
                                        <p:attrNameLst>
                                          <p:attrName>style.visibility</p:attrName>
                                        </p:attrNameLst>
                                      </p:cBhvr>
                                      <p:to>
                                        <p:strVal val="visible"/>
                                      </p:to>
                                    </p:set>
                                    <p:animEffect transition="in" filter="blinds(horizontal)">
                                      <p:cBhvr>
                                        <p:cTn id="62" dur="500"/>
                                        <p:tgtEl>
                                          <p:spTgt spid="58386"/>
                                        </p:tgtEl>
                                      </p:cBhvr>
                                    </p:animEffect>
                                  </p:childTnLst>
                                </p:cTn>
                              </p:par>
                              <p:par>
                                <p:cTn id="63" presetID="3" presetClass="entr" presetSubtype="10" fill="hold" grpId="0" nodeType="withEffect">
                                  <p:stCondLst>
                                    <p:cond delay="0"/>
                                  </p:stCondLst>
                                  <p:childTnLst>
                                    <p:set>
                                      <p:cBhvr>
                                        <p:cTn id="64" dur="1" fill="hold">
                                          <p:stCondLst>
                                            <p:cond delay="0"/>
                                          </p:stCondLst>
                                        </p:cTn>
                                        <p:tgtEl>
                                          <p:spTgt spid="58387"/>
                                        </p:tgtEl>
                                        <p:attrNameLst>
                                          <p:attrName>style.visibility</p:attrName>
                                        </p:attrNameLst>
                                      </p:cBhvr>
                                      <p:to>
                                        <p:strVal val="visible"/>
                                      </p:to>
                                    </p:set>
                                    <p:animEffect transition="in" filter="blinds(horizontal)">
                                      <p:cBhvr>
                                        <p:cTn id="65" dur="500"/>
                                        <p:tgtEl>
                                          <p:spTgt spid="58387"/>
                                        </p:tgtEl>
                                      </p:cBhvr>
                                    </p:animEffect>
                                  </p:childTnLst>
                                </p:cTn>
                              </p:par>
                              <p:par>
                                <p:cTn id="66" presetID="3" presetClass="entr" presetSubtype="10" fill="hold" nodeType="withEffect">
                                  <p:stCondLst>
                                    <p:cond delay="0"/>
                                  </p:stCondLst>
                                  <p:childTnLst>
                                    <p:set>
                                      <p:cBhvr>
                                        <p:cTn id="67" dur="1" fill="hold">
                                          <p:stCondLst>
                                            <p:cond delay="0"/>
                                          </p:stCondLst>
                                        </p:cTn>
                                        <p:tgtEl>
                                          <p:spTgt spid="58388"/>
                                        </p:tgtEl>
                                        <p:attrNameLst>
                                          <p:attrName>style.visibility</p:attrName>
                                        </p:attrNameLst>
                                      </p:cBhvr>
                                      <p:to>
                                        <p:strVal val="visible"/>
                                      </p:to>
                                    </p:set>
                                    <p:animEffect transition="in" filter="blinds(horizontal)">
                                      <p:cBhvr>
                                        <p:cTn id="68" dur="500"/>
                                        <p:tgtEl>
                                          <p:spTgt spid="58388"/>
                                        </p:tgtEl>
                                      </p:cBhvr>
                                    </p:animEffect>
                                  </p:childTnLst>
                                </p:cTn>
                              </p:par>
                              <p:par>
                                <p:cTn id="69" presetID="3" presetClass="entr" presetSubtype="10" fill="hold" grpId="0" nodeType="withEffect">
                                  <p:stCondLst>
                                    <p:cond delay="0"/>
                                  </p:stCondLst>
                                  <p:childTnLst>
                                    <p:set>
                                      <p:cBhvr>
                                        <p:cTn id="70" dur="1" fill="hold">
                                          <p:stCondLst>
                                            <p:cond delay="0"/>
                                          </p:stCondLst>
                                        </p:cTn>
                                        <p:tgtEl>
                                          <p:spTgt spid="58389"/>
                                        </p:tgtEl>
                                        <p:attrNameLst>
                                          <p:attrName>style.visibility</p:attrName>
                                        </p:attrNameLst>
                                      </p:cBhvr>
                                      <p:to>
                                        <p:strVal val="visible"/>
                                      </p:to>
                                    </p:set>
                                    <p:animEffect transition="in" filter="blinds(horizontal)">
                                      <p:cBhvr>
                                        <p:cTn id="71" dur="500"/>
                                        <p:tgtEl>
                                          <p:spTgt spid="58389"/>
                                        </p:tgtEl>
                                      </p:cBhvr>
                                    </p:animEffect>
                                  </p:childTnLst>
                                </p:cTn>
                              </p:par>
                              <p:par>
                                <p:cTn id="72" presetID="3" presetClass="entr" presetSubtype="10" fill="hold" nodeType="withEffect">
                                  <p:stCondLst>
                                    <p:cond delay="0"/>
                                  </p:stCondLst>
                                  <p:childTnLst>
                                    <p:set>
                                      <p:cBhvr>
                                        <p:cTn id="73" dur="1" fill="hold">
                                          <p:stCondLst>
                                            <p:cond delay="0"/>
                                          </p:stCondLst>
                                        </p:cTn>
                                        <p:tgtEl>
                                          <p:spTgt spid="58390"/>
                                        </p:tgtEl>
                                        <p:attrNameLst>
                                          <p:attrName>style.visibility</p:attrName>
                                        </p:attrNameLst>
                                      </p:cBhvr>
                                      <p:to>
                                        <p:strVal val="visible"/>
                                      </p:to>
                                    </p:set>
                                    <p:animEffect transition="in" filter="blinds(horizontal)">
                                      <p:cBhvr>
                                        <p:cTn id="74" dur="500"/>
                                        <p:tgtEl>
                                          <p:spTgt spid="58390"/>
                                        </p:tgtEl>
                                      </p:cBhvr>
                                    </p:animEffect>
                                  </p:childTnLst>
                                </p:cTn>
                              </p:par>
                            </p:childTnLst>
                          </p:cTn>
                        </p:par>
                      </p:childTnLst>
                    </p:cTn>
                  </p:par>
                  <p:par>
                    <p:cTn id="75" fill="hold" nodeType="clickPar">
                      <p:stCondLst>
                        <p:cond delay="indefinite"/>
                      </p:stCondLst>
                      <p:childTnLst>
                        <p:par>
                          <p:cTn id="76" fill="hold" nodeType="withGroup">
                            <p:stCondLst>
                              <p:cond delay="0"/>
                            </p:stCondLst>
                            <p:childTnLst>
                              <p:par>
                                <p:cTn id="77" presetID="3" presetClass="entr" presetSubtype="10" fill="hold" grpId="0" nodeType="clickEffect">
                                  <p:stCondLst>
                                    <p:cond delay="0"/>
                                  </p:stCondLst>
                                  <p:childTnLst>
                                    <p:set>
                                      <p:cBhvr>
                                        <p:cTn id="78" dur="1" fill="hold">
                                          <p:stCondLst>
                                            <p:cond delay="0"/>
                                          </p:stCondLst>
                                        </p:cTn>
                                        <p:tgtEl>
                                          <p:spTgt spid="58391"/>
                                        </p:tgtEl>
                                        <p:attrNameLst>
                                          <p:attrName>style.visibility</p:attrName>
                                        </p:attrNameLst>
                                      </p:cBhvr>
                                      <p:to>
                                        <p:strVal val="visible"/>
                                      </p:to>
                                    </p:set>
                                    <p:animEffect transition="in" filter="blinds(horizontal)">
                                      <p:cBhvr>
                                        <p:cTn id="79" dur="500"/>
                                        <p:tgtEl>
                                          <p:spTgt spid="58391"/>
                                        </p:tgtEl>
                                      </p:cBhvr>
                                    </p:animEffect>
                                  </p:childTnLst>
                                </p:cTn>
                              </p:par>
                              <p:par>
                                <p:cTn id="80" presetID="3" presetClass="entr" presetSubtype="10" fill="hold" grpId="0" nodeType="withEffect">
                                  <p:stCondLst>
                                    <p:cond delay="0"/>
                                  </p:stCondLst>
                                  <p:childTnLst>
                                    <p:set>
                                      <p:cBhvr>
                                        <p:cTn id="81" dur="1" fill="hold">
                                          <p:stCondLst>
                                            <p:cond delay="0"/>
                                          </p:stCondLst>
                                        </p:cTn>
                                        <p:tgtEl>
                                          <p:spTgt spid="58392"/>
                                        </p:tgtEl>
                                        <p:attrNameLst>
                                          <p:attrName>style.visibility</p:attrName>
                                        </p:attrNameLst>
                                      </p:cBhvr>
                                      <p:to>
                                        <p:strVal val="visible"/>
                                      </p:to>
                                    </p:set>
                                    <p:animEffect transition="in" filter="blinds(horizontal)">
                                      <p:cBhvr>
                                        <p:cTn id="82" dur="500"/>
                                        <p:tgtEl>
                                          <p:spTgt spid="58392"/>
                                        </p:tgtEl>
                                      </p:cBhvr>
                                    </p:animEffect>
                                  </p:childTnLst>
                                </p:cTn>
                              </p:par>
                              <p:par>
                                <p:cTn id="83" presetID="3" presetClass="entr" presetSubtype="10" fill="hold" nodeType="withEffect">
                                  <p:stCondLst>
                                    <p:cond delay="0"/>
                                  </p:stCondLst>
                                  <p:childTnLst>
                                    <p:set>
                                      <p:cBhvr>
                                        <p:cTn id="84" dur="1" fill="hold">
                                          <p:stCondLst>
                                            <p:cond delay="0"/>
                                          </p:stCondLst>
                                        </p:cTn>
                                        <p:tgtEl>
                                          <p:spTgt spid="58393"/>
                                        </p:tgtEl>
                                        <p:attrNameLst>
                                          <p:attrName>style.visibility</p:attrName>
                                        </p:attrNameLst>
                                      </p:cBhvr>
                                      <p:to>
                                        <p:strVal val="visible"/>
                                      </p:to>
                                    </p:set>
                                    <p:animEffect transition="in" filter="blinds(horizontal)">
                                      <p:cBhvr>
                                        <p:cTn id="85" dur="500"/>
                                        <p:tgtEl>
                                          <p:spTgt spid="58393"/>
                                        </p:tgtEl>
                                      </p:cBhvr>
                                    </p:animEffect>
                                  </p:childTnLst>
                                </p:cTn>
                              </p:par>
                              <p:par>
                                <p:cTn id="86" presetID="3" presetClass="entr" presetSubtype="10" fill="hold" grpId="0" nodeType="withEffect">
                                  <p:stCondLst>
                                    <p:cond delay="0"/>
                                  </p:stCondLst>
                                  <p:childTnLst>
                                    <p:set>
                                      <p:cBhvr>
                                        <p:cTn id="87" dur="1" fill="hold">
                                          <p:stCondLst>
                                            <p:cond delay="0"/>
                                          </p:stCondLst>
                                        </p:cTn>
                                        <p:tgtEl>
                                          <p:spTgt spid="58394"/>
                                        </p:tgtEl>
                                        <p:attrNameLst>
                                          <p:attrName>style.visibility</p:attrName>
                                        </p:attrNameLst>
                                      </p:cBhvr>
                                      <p:to>
                                        <p:strVal val="visible"/>
                                      </p:to>
                                    </p:set>
                                    <p:animEffect transition="in" filter="blinds(horizontal)">
                                      <p:cBhvr>
                                        <p:cTn id="88" dur="500"/>
                                        <p:tgtEl>
                                          <p:spTgt spid="58394"/>
                                        </p:tgtEl>
                                      </p:cBhvr>
                                    </p:animEffect>
                                  </p:childTnLst>
                                </p:cTn>
                              </p:par>
                              <p:par>
                                <p:cTn id="89" presetID="3" presetClass="entr" presetSubtype="10" fill="hold" nodeType="withEffect">
                                  <p:stCondLst>
                                    <p:cond delay="0"/>
                                  </p:stCondLst>
                                  <p:childTnLst>
                                    <p:set>
                                      <p:cBhvr>
                                        <p:cTn id="90" dur="1" fill="hold">
                                          <p:stCondLst>
                                            <p:cond delay="0"/>
                                          </p:stCondLst>
                                        </p:cTn>
                                        <p:tgtEl>
                                          <p:spTgt spid="58395"/>
                                        </p:tgtEl>
                                        <p:attrNameLst>
                                          <p:attrName>style.visibility</p:attrName>
                                        </p:attrNameLst>
                                      </p:cBhvr>
                                      <p:to>
                                        <p:strVal val="visible"/>
                                      </p:to>
                                    </p:set>
                                    <p:animEffect transition="in" filter="blinds(horizontal)">
                                      <p:cBhvr>
                                        <p:cTn id="91" dur="500"/>
                                        <p:tgtEl>
                                          <p:spTgt spid="583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373" grpId="0" autoUpdateAnimBg="0"/>
      <p:bldP spid="58374" grpId="0" build="p" autoUpdateAnimBg="0"/>
      <p:bldP spid="58378" grpId="0" animBg="1"/>
      <p:bldP spid="58379" grpId="0" animBg="1"/>
      <p:bldP spid="58381" grpId="0"/>
      <p:bldP spid="58382" grpId="0" animBg="1"/>
      <p:bldP spid="58383" grpId="0" animBg="1"/>
      <p:bldP spid="58385" grpId="0"/>
      <p:bldP spid="58386" grpId="0" animBg="1"/>
      <p:bldP spid="58387" grpId="0" animBg="1"/>
      <p:bldP spid="58389" grpId="0"/>
      <p:bldP spid="58391" grpId="0" animBg="1"/>
      <p:bldP spid="58392" grpId="0" animBg="1"/>
      <p:bldP spid="5839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FBD0EEE-B6AE-4719-933F-0509C303E16C}" type="slidenum">
              <a:rPr lang="zh-CN" altLang="en-US"/>
              <a:pPr/>
              <a:t>39</a:t>
            </a:fld>
            <a:endParaRPr lang="en-US" altLang="zh-CN"/>
          </a:p>
        </p:txBody>
      </p:sp>
      <p:sp>
        <p:nvSpPr>
          <p:cNvPr id="59396" name="Rectangle 4"/>
          <p:cNvSpPr>
            <a:spLocks noChangeArrowheads="1"/>
          </p:cNvSpPr>
          <p:nvPr/>
        </p:nvSpPr>
        <p:spPr bwMode="auto">
          <a:xfrm>
            <a:off x="2243139" y="2095501"/>
            <a:ext cx="8104187" cy="4537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30000"/>
              </a:lnSpc>
            </a:pPr>
            <a:r>
              <a:rPr lang="zh-CN" altLang="en-US" sz="2800" b="1">
                <a:latin typeface="Times New Roman" panose="02020603050405020304" pitchFamily="18" charset="0"/>
                <a:ea typeface="楷体_GB2312" pitchFamily="49" charset="-122"/>
              </a:rPr>
              <a:t>例如</a:t>
            </a:r>
            <a:r>
              <a:rPr lang="en-US" altLang="zh-CN" sz="2800" b="1">
                <a:latin typeface="Times New Roman" panose="02020603050405020304" pitchFamily="18" charset="0"/>
                <a:ea typeface="楷体_GB2312" pitchFamily="49" charset="-122"/>
              </a:rPr>
              <a:t>: </a:t>
            </a:r>
            <a:r>
              <a:rPr lang="zh-CN" altLang="en-US" sz="2800" b="1">
                <a:latin typeface="Times New Roman" panose="02020603050405020304" pitchFamily="18" charset="0"/>
                <a:ea typeface="楷体_GB2312" pitchFamily="49" charset="-122"/>
              </a:rPr>
              <a:t>设左线性文法 Ｇ＝（Ｖ</a:t>
            </a:r>
            <a:r>
              <a:rPr lang="zh-CN" altLang="en-US" sz="2800" b="1" baseline="-25000">
                <a:latin typeface="Times New Roman" panose="02020603050405020304" pitchFamily="18" charset="0"/>
                <a:ea typeface="楷体_GB2312" pitchFamily="49" charset="-122"/>
              </a:rPr>
              <a:t>Ｎ</a:t>
            </a:r>
            <a:r>
              <a:rPr lang="zh-CN" altLang="en-US" sz="2800" b="1">
                <a:latin typeface="Times New Roman" panose="02020603050405020304" pitchFamily="18" charset="0"/>
                <a:ea typeface="楷体_GB2312" pitchFamily="49" charset="-122"/>
              </a:rPr>
              <a:t>，Ｖ</a:t>
            </a:r>
            <a:r>
              <a:rPr lang="zh-CN" altLang="en-US" sz="2800" b="1" baseline="-25000">
                <a:latin typeface="Times New Roman" panose="02020603050405020304" pitchFamily="18" charset="0"/>
                <a:ea typeface="楷体_GB2312" pitchFamily="49" charset="-122"/>
              </a:rPr>
              <a:t>Ｔ</a:t>
            </a:r>
            <a:r>
              <a:rPr lang="zh-CN" altLang="en-US" sz="2800" b="1">
                <a:latin typeface="Times New Roman" panose="02020603050405020304" pitchFamily="18" charset="0"/>
                <a:ea typeface="楷体_GB2312" pitchFamily="49" charset="-122"/>
              </a:rPr>
              <a:t>，Ｐ，</a:t>
            </a:r>
            <a:r>
              <a:rPr lang="en-US" altLang="zh-CN" sz="2800" b="1">
                <a:latin typeface="Times New Roman" panose="02020603050405020304" pitchFamily="18" charset="0"/>
                <a:ea typeface="楷体_GB2312" pitchFamily="49" charset="-122"/>
              </a:rPr>
              <a:t>S</a:t>
            </a:r>
            <a:r>
              <a:rPr lang="zh-CN" altLang="en-US" sz="2800" b="1">
                <a:latin typeface="Times New Roman" panose="02020603050405020304" pitchFamily="18" charset="0"/>
                <a:ea typeface="楷体_GB2312" pitchFamily="49" charset="-122"/>
              </a:rPr>
              <a:t>）</a:t>
            </a:r>
            <a:r>
              <a:rPr lang="en-US" altLang="zh-CN" sz="2800" b="1">
                <a:latin typeface="Times New Roman" panose="02020603050405020304" pitchFamily="18" charset="0"/>
                <a:ea typeface="楷体_GB2312" pitchFamily="49" charset="-122"/>
              </a:rPr>
              <a:t> </a:t>
            </a:r>
          </a:p>
          <a:p>
            <a:pPr>
              <a:lnSpc>
                <a:spcPct val="130000"/>
              </a:lnSpc>
            </a:pPr>
            <a:r>
              <a:rPr lang="en-US" altLang="zh-CN" sz="2800" b="1">
                <a:latin typeface="Times New Roman" panose="02020603050405020304" pitchFamily="18" charset="0"/>
                <a:ea typeface="楷体_GB2312" pitchFamily="49" charset="-122"/>
              </a:rPr>
              <a:t>                </a:t>
            </a:r>
            <a:r>
              <a:rPr lang="zh-CN" altLang="en-US" sz="2800" b="1">
                <a:latin typeface="Times New Roman" panose="02020603050405020304" pitchFamily="18" charset="0"/>
                <a:ea typeface="楷体_GB2312" pitchFamily="49" charset="-122"/>
              </a:rPr>
              <a:t>Ｖ</a:t>
            </a:r>
            <a:r>
              <a:rPr lang="zh-CN" altLang="en-US" sz="2800" b="1" baseline="-25000">
                <a:latin typeface="Times New Roman" panose="02020603050405020304" pitchFamily="18" charset="0"/>
                <a:ea typeface="楷体_GB2312" pitchFamily="49" charset="-122"/>
              </a:rPr>
              <a:t>Ｎ</a:t>
            </a:r>
            <a:r>
              <a:rPr lang="en-US" altLang="zh-CN" sz="2800" b="1">
                <a:latin typeface="Times New Roman" panose="02020603050405020304" pitchFamily="18" charset="0"/>
                <a:ea typeface="楷体_GB2312" pitchFamily="49" charset="-122"/>
              </a:rPr>
              <a:t>={ A, B, S }  </a:t>
            </a:r>
            <a:br>
              <a:rPr lang="en-US" altLang="zh-CN" sz="2800" b="1">
                <a:latin typeface="Times New Roman" panose="02020603050405020304" pitchFamily="18" charset="0"/>
                <a:ea typeface="楷体_GB2312" pitchFamily="49" charset="-122"/>
              </a:rPr>
            </a:br>
            <a:r>
              <a:rPr lang="en-US" altLang="zh-CN" sz="2800" b="1">
                <a:latin typeface="Times New Roman" panose="02020603050405020304" pitchFamily="18" charset="0"/>
                <a:ea typeface="楷体_GB2312" pitchFamily="49" charset="-122"/>
              </a:rPr>
              <a:t>                </a:t>
            </a:r>
            <a:r>
              <a:rPr lang="zh-CN" altLang="en-US" sz="2800" b="1">
                <a:latin typeface="Times New Roman" panose="02020603050405020304" pitchFamily="18" charset="0"/>
                <a:ea typeface="楷体_GB2312" pitchFamily="49" charset="-122"/>
              </a:rPr>
              <a:t>Ｖ</a:t>
            </a:r>
            <a:r>
              <a:rPr lang="zh-CN" altLang="en-US" sz="2800" b="1" baseline="-25000">
                <a:latin typeface="Times New Roman" panose="02020603050405020304" pitchFamily="18" charset="0"/>
                <a:ea typeface="楷体_GB2312" pitchFamily="49" charset="-122"/>
              </a:rPr>
              <a:t>Ｔ</a:t>
            </a:r>
            <a:r>
              <a:rPr lang="en-US" altLang="zh-CN" sz="2800" b="1">
                <a:latin typeface="Times New Roman" panose="02020603050405020304" pitchFamily="18" charset="0"/>
                <a:ea typeface="楷体_GB2312" pitchFamily="49" charset="-122"/>
              </a:rPr>
              <a:t>={ 0, 1 }</a:t>
            </a:r>
            <a:br>
              <a:rPr lang="en-US" altLang="zh-CN" sz="2800" b="1">
                <a:latin typeface="Times New Roman" panose="02020603050405020304" pitchFamily="18" charset="0"/>
                <a:ea typeface="楷体_GB2312" pitchFamily="49" charset="-122"/>
              </a:rPr>
            </a:br>
            <a:r>
              <a:rPr lang="en-US" altLang="zh-CN" sz="2800" b="1">
                <a:latin typeface="Times New Roman" panose="02020603050405020304" pitchFamily="18" charset="0"/>
                <a:ea typeface="楷体_GB2312" pitchFamily="49" charset="-122"/>
              </a:rPr>
              <a:t>          P:   S ∷</a:t>
            </a:r>
            <a:r>
              <a:rPr lang="zh-CN" altLang="en-US" sz="2800" b="1">
                <a:latin typeface="Times New Roman" panose="02020603050405020304" pitchFamily="18" charset="0"/>
                <a:ea typeface="楷体_GB2312" pitchFamily="49" charset="-122"/>
              </a:rPr>
              <a:t>＝</a:t>
            </a:r>
            <a:r>
              <a:rPr lang="en-US" altLang="zh-CN" sz="2800" b="1">
                <a:latin typeface="Times New Roman" panose="02020603050405020304" pitchFamily="18" charset="0"/>
                <a:ea typeface="楷体_GB2312" pitchFamily="49" charset="-122"/>
              </a:rPr>
              <a:t>A0 | B1</a:t>
            </a:r>
            <a:br>
              <a:rPr lang="en-US" altLang="zh-CN" sz="2800" b="1">
                <a:latin typeface="Times New Roman" panose="02020603050405020304" pitchFamily="18" charset="0"/>
                <a:ea typeface="楷体_GB2312" pitchFamily="49" charset="-122"/>
              </a:rPr>
            </a:br>
            <a:r>
              <a:rPr lang="en-US" altLang="zh-CN" sz="2800" b="1">
                <a:latin typeface="Times New Roman" panose="02020603050405020304" pitchFamily="18" charset="0"/>
                <a:ea typeface="楷体_GB2312" pitchFamily="49" charset="-122"/>
              </a:rPr>
              <a:t>                 A ∷</a:t>
            </a:r>
            <a:r>
              <a:rPr lang="zh-CN" altLang="en-US" sz="2800" b="1">
                <a:latin typeface="Times New Roman" panose="02020603050405020304" pitchFamily="18" charset="0"/>
                <a:ea typeface="楷体_GB2312" pitchFamily="49" charset="-122"/>
              </a:rPr>
              <a:t>＝</a:t>
            </a:r>
            <a:r>
              <a:rPr lang="en-US" altLang="zh-CN" sz="2800" b="1">
                <a:latin typeface="Times New Roman" panose="02020603050405020304" pitchFamily="18" charset="0"/>
                <a:ea typeface="楷体_GB2312" pitchFamily="49" charset="-122"/>
              </a:rPr>
              <a:t>0 | 1 </a:t>
            </a:r>
            <a:br>
              <a:rPr lang="en-US" altLang="zh-CN" sz="2800" b="1">
                <a:latin typeface="Times New Roman" panose="02020603050405020304" pitchFamily="18" charset="0"/>
                <a:ea typeface="楷体_GB2312" pitchFamily="49" charset="-122"/>
              </a:rPr>
            </a:br>
            <a:r>
              <a:rPr lang="en-US" altLang="zh-CN" sz="2800" b="1">
                <a:latin typeface="Times New Roman" panose="02020603050405020304" pitchFamily="18" charset="0"/>
                <a:ea typeface="楷体_GB2312" pitchFamily="49" charset="-122"/>
              </a:rPr>
              <a:t>                 B ∷</a:t>
            </a:r>
            <a:r>
              <a:rPr lang="zh-CN" altLang="en-US" sz="2800" b="1">
                <a:latin typeface="Times New Roman" panose="02020603050405020304" pitchFamily="18" charset="0"/>
                <a:ea typeface="楷体_GB2312" pitchFamily="49" charset="-122"/>
              </a:rPr>
              <a:t>＝</a:t>
            </a:r>
            <a:r>
              <a:rPr lang="en-US" altLang="zh-CN" sz="2800" b="1">
                <a:latin typeface="Times New Roman" panose="02020603050405020304" pitchFamily="18" charset="0"/>
                <a:ea typeface="楷体_GB2312" pitchFamily="49" charset="-122"/>
              </a:rPr>
              <a:t>0 | 1</a:t>
            </a:r>
            <a:br>
              <a:rPr lang="en-US" altLang="zh-CN" sz="2800" b="1">
                <a:latin typeface="Times New Roman" panose="02020603050405020304" pitchFamily="18" charset="0"/>
                <a:ea typeface="楷体_GB2312" pitchFamily="49" charset="-122"/>
              </a:rPr>
            </a:br>
            <a:r>
              <a:rPr lang="en-US" altLang="zh-CN" sz="2800" b="1">
                <a:latin typeface="Times New Roman" panose="02020603050405020304" pitchFamily="18" charset="0"/>
                <a:ea typeface="楷体_GB2312" pitchFamily="49" charset="-122"/>
              </a:rPr>
              <a:t>          </a:t>
            </a:r>
            <a:r>
              <a:rPr lang="zh-CN" altLang="en-US" sz="2800" b="1">
                <a:latin typeface="Times New Roman" panose="02020603050405020304" pitchFamily="18" charset="0"/>
                <a:ea typeface="楷体_GB2312" pitchFamily="49" charset="-122"/>
              </a:rPr>
              <a:t>则</a:t>
            </a:r>
            <a:r>
              <a:rPr lang="en-US" altLang="zh-CN" sz="2800" b="1">
                <a:latin typeface="Times New Roman" panose="02020603050405020304" pitchFamily="18" charset="0"/>
                <a:ea typeface="楷体_GB2312" pitchFamily="49" charset="-122"/>
              </a:rPr>
              <a:t>L(GL)={ 00,01,10,11 }.</a:t>
            </a:r>
            <a:br>
              <a:rPr lang="en-US" altLang="zh-CN" sz="2800" b="1">
                <a:latin typeface="Times New Roman" panose="02020603050405020304" pitchFamily="18" charset="0"/>
                <a:ea typeface="楷体_GB2312" pitchFamily="49" charset="-122"/>
              </a:rPr>
            </a:br>
            <a:endParaRPr lang="en-US" altLang="zh-CN" sz="2800" b="1">
              <a:latin typeface="Times New Roman" panose="02020603050405020304" pitchFamily="18" charset="0"/>
              <a:ea typeface="楷体_GB2312" pitchFamily="49" charset="-122"/>
            </a:endParaRPr>
          </a:p>
        </p:txBody>
      </p:sp>
      <p:sp>
        <p:nvSpPr>
          <p:cNvPr id="59398" name="Rectangle 6"/>
          <p:cNvSpPr>
            <a:spLocks noChangeArrowheads="1"/>
          </p:cNvSpPr>
          <p:nvPr/>
        </p:nvSpPr>
        <p:spPr bwMode="auto">
          <a:xfrm>
            <a:off x="1611313" y="193675"/>
            <a:ext cx="8839200" cy="1944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§3.3    </a:t>
            </a:r>
            <a:r>
              <a:rPr lang="zh-CN" altLang="en-US" sz="3600" b="1" dirty="0">
                <a:solidFill>
                  <a:srgbClr val="FFC000"/>
                </a:solidFill>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latin typeface="楷体_GB2312" pitchFamily="49" charset="-122"/>
                <a:ea typeface="楷体_GB2312" pitchFamily="49" charset="-122"/>
              </a:rPr>
              <a:t>3</a:t>
            </a:r>
            <a:r>
              <a:rPr lang="zh-CN" altLang="en-US" sz="2800" b="1" dirty="0">
                <a:solidFill>
                  <a:srgbClr val="FFC000"/>
                </a:solidFill>
                <a:latin typeface="楷体_GB2312" pitchFamily="49" charset="-122"/>
                <a:ea typeface="楷体_GB2312" pitchFamily="49" charset="-122"/>
              </a:rPr>
              <a:t>、左右线性文法之间的关系</a:t>
            </a:r>
            <a:r>
              <a:rPr lang="en-US" altLang="zh-CN" sz="2800" b="1" dirty="0">
                <a:solidFill>
                  <a:srgbClr val="FFC000"/>
                </a:solidFill>
                <a:latin typeface="Times New Roman" panose="02020603050405020304" pitchFamily="18" charset="0"/>
                <a:ea typeface="楷体_GB2312" pitchFamily="49" charset="-122"/>
              </a:rPr>
              <a:t>——</a:t>
            </a:r>
            <a:r>
              <a:rPr lang="zh-CN" altLang="en-US" sz="2800" b="1" dirty="0">
                <a:solidFill>
                  <a:srgbClr val="FFC000"/>
                </a:solidFill>
                <a:latin typeface="楷体_GB2312" pitchFamily="49" charset="-122"/>
                <a:ea typeface="楷体_GB2312" pitchFamily="49" charset="-122"/>
              </a:rPr>
              <a:t>等价</a:t>
            </a:r>
          </a:p>
          <a:p>
            <a:pPr>
              <a:lnSpc>
                <a:spcPct val="120000"/>
              </a:lnSpc>
              <a:buFont typeface="Wingdings 2" panose="05020102010507070707" pitchFamily="18" charset="2"/>
              <a:buNone/>
            </a:pPr>
            <a:endParaRPr lang="zh-CN" altLang="en-US" sz="2800" b="1" dirty="0">
              <a:solidFill>
                <a:srgbClr val="FFFF00"/>
              </a:solidFill>
              <a:latin typeface="楷体_GB2312" pitchFamily="49" charset="-122"/>
              <a:ea typeface="楷体_GB2312" pitchFamily="49" charset="-122"/>
            </a:endParaRPr>
          </a:p>
        </p:txBody>
      </p:sp>
    </p:spTree>
    <p:extLst>
      <p:ext uri="{BB962C8B-B14F-4D97-AF65-F5344CB8AC3E}">
        <p14:creationId xmlns:p14="http://schemas.microsoft.com/office/powerpoint/2010/main" val="28804415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922399AF-99A9-443A-8AC0-0047E5371D5C}" type="slidenum">
              <a:rPr lang="zh-CN" altLang="en-US"/>
              <a:pPr/>
              <a:t>4</a:t>
            </a:fld>
            <a:endParaRPr lang="en-US" altLang="zh-CN"/>
          </a:p>
        </p:txBody>
      </p:sp>
      <p:sp>
        <p:nvSpPr>
          <p:cNvPr id="16386" name="内容占位符 2"/>
          <p:cNvSpPr>
            <a:spLocks noGrp="1"/>
          </p:cNvSpPr>
          <p:nvPr>
            <p:ph idx="4294967295"/>
          </p:nvPr>
        </p:nvSpPr>
        <p:spPr>
          <a:xfrm>
            <a:off x="2826726" y="1069832"/>
            <a:ext cx="6954837" cy="4789487"/>
          </a:xfrm>
        </p:spPr>
        <p:txBody>
          <a:bodyPr>
            <a:normAutofit fontScale="92500" lnSpcReduction="20000"/>
          </a:bodyPr>
          <a:lstStyle/>
          <a:p>
            <a:pPr>
              <a:lnSpc>
                <a:spcPct val="200000"/>
              </a:lnSpc>
              <a:buFont typeface="Wingdings 2" panose="05020102010507070707" pitchFamily="18" charset="2"/>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§3.1 </a:t>
            </a:r>
            <a:r>
              <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rPr>
              <a:t>引言</a:t>
            </a:r>
          </a:p>
          <a:p>
            <a:pPr>
              <a:lnSpc>
                <a:spcPct val="200000"/>
              </a:lnSpc>
              <a:buFont typeface="Wingdings 2" panose="05020102010507070707" pitchFamily="18" charset="2"/>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§3.2 </a:t>
            </a:r>
            <a:r>
              <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rPr>
              <a:t>词法分析过程中的操作</a:t>
            </a:r>
          </a:p>
          <a:p>
            <a:pPr eaLnBrk="1" hangingPunct="1">
              <a:lnSpc>
                <a:spcPct val="200000"/>
              </a:lnSpc>
              <a:spcBef>
                <a:spcPct val="0"/>
              </a:spcBef>
              <a:buClrTx/>
              <a:buSzTx/>
              <a:buFont typeface="Wingdings 2" panose="05020102010507070707" pitchFamily="18" charset="2"/>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§3.3 </a:t>
            </a:r>
            <a:r>
              <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rPr>
              <a:t>正规文法和状态转换</a:t>
            </a:r>
            <a:r>
              <a:rPr lang="zh-CN" altLang="en-US" sz="3600" b="1" dirty="0" smtClean="0">
                <a:effectLst>
                  <a:outerShdw blurRad="38100" dist="38100" dir="2700000" algn="tl">
                    <a:srgbClr val="000000"/>
                  </a:outerShdw>
                </a:effectLst>
                <a:latin typeface="Times New Roman" panose="02020603050405020304" pitchFamily="18" charset="0"/>
                <a:ea typeface="楷体_GB2312" pitchFamily="49" charset="-122"/>
              </a:rPr>
              <a:t>图</a:t>
            </a:r>
            <a:endPar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endParaRPr>
          </a:p>
          <a:p>
            <a:pPr>
              <a:lnSpc>
                <a:spcPct val="200000"/>
              </a:lnSpc>
              <a:spcBef>
                <a:spcPct val="0"/>
              </a:spcBef>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a:t>
            </a:r>
            <a:r>
              <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rPr>
              <a:t>3.4 </a:t>
            </a:r>
            <a:r>
              <a:rPr lang="zh-CN" altLang="en-US" sz="3600" b="1" dirty="0" smtClean="0">
                <a:effectLst>
                  <a:outerShdw blurRad="38100" dist="38100" dir="2700000" algn="tl">
                    <a:srgbClr val="000000"/>
                  </a:outerShdw>
                </a:effectLst>
                <a:latin typeface="Times New Roman" panose="02020603050405020304" pitchFamily="18" charset="0"/>
                <a:ea typeface="楷体_GB2312" pitchFamily="49" charset="-122"/>
              </a:rPr>
              <a:t>有穷自动机（</a:t>
            </a:r>
            <a:r>
              <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rPr>
              <a:t>DFA\NFA</a:t>
            </a:r>
            <a:r>
              <a:rPr lang="zh-CN" altLang="en-US" sz="3600" b="1" dirty="0" smtClean="0">
                <a:effectLst>
                  <a:outerShdw blurRad="38100" dist="38100" dir="2700000" algn="tl">
                    <a:srgbClr val="000000"/>
                  </a:outerShdw>
                </a:effectLst>
                <a:latin typeface="Times New Roman" panose="02020603050405020304" pitchFamily="18" charset="0"/>
                <a:ea typeface="楷体_GB2312" pitchFamily="49" charset="-122"/>
              </a:rPr>
              <a:t>）</a:t>
            </a:r>
            <a:endPar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endParaRPr>
          </a:p>
          <a:p>
            <a:pPr>
              <a:lnSpc>
                <a:spcPct val="200000"/>
              </a:lnSpc>
              <a:spcBef>
                <a:spcPct val="0"/>
              </a:spcBef>
              <a:buNone/>
            </a:pPr>
            <a:r>
              <a:rPr lang="en-US" altLang="zh-CN" sz="3600" b="1" dirty="0">
                <a:effectLst>
                  <a:outerShdw blurRad="38100" dist="38100" dir="2700000" algn="tl">
                    <a:srgbClr val="000000"/>
                  </a:outerShdw>
                </a:effectLst>
                <a:latin typeface="Times New Roman" panose="02020603050405020304" pitchFamily="18" charset="0"/>
                <a:ea typeface="楷体_GB2312" pitchFamily="49" charset="-122"/>
              </a:rPr>
              <a:t>§</a:t>
            </a:r>
            <a:r>
              <a:rPr lang="en-US" altLang="zh-CN" sz="3600" b="1" dirty="0" smtClean="0">
                <a:effectLst>
                  <a:outerShdw blurRad="38100" dist="38100" dir="2700000" algn="tl">
                    <a:srgbClr val="000000"/>
                  </a:outerShdw>
                </a:effectLst>
                <a:latin typeface="Times New Roman" panose="02020603050405020304" pitchFamily="18" charset="0"/>
                <a:ea typeface="楷体_GB2312" pitchFamily="49" charset="-122"/>
              </a:rPr>
              <a:t>3.5 </a:t>
            </a:r>
            <a:r>
              <a:rPr lang="zh-CN" altLang="en-US" sz="3600" b="1" dirty="0" smtClean="0">
                <a:effectLst>
                  <a:outerShdw blurRad="38100" dist="38100" dir="2700000" algn="tl">
                    <a:srgbClr val="000000"/>
                  </a:outerShdw>
                </a:effectLst>
                <a:latin typeface="Times New Roman" panose="02020603050405020304" pitchFamily="18" charset="0"/>
                <a:ea typeface="楷体_GB2312" pitchFamily="49" charset="-122"/>
              </a:rPr>
              <a:t>正规表达式</a:t>
            </a:r>
            <a:endPar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endParaRPr>
          </a:p>
          <a:p>
            <a:pPr eaLnBrk="1" hangingPunct="1">
              <a:lnSpc>
                <a:spcPct val="200000"/>
              </a:lnSpc>
              <a:spcBef>
                <a:spcPct val="0"/>
              </a:spcBef>
              <a:buClrTx/>
              <a:buSzTx/>
              <a:buFont typeface="Wingdings 2" panose="05020102010507070707" pitchFamily="18" charset="2"/>
              <a:buNone/>
            </a:pPr>
            <a:endParaRPr lang="zh-CN" altLang="en-US" sz="3600" b="1" dirty="0">
              <a:effectLst>
                <a:outerShdw blurRad="38100" dist="38100" dir="2700000" algn="tl">
                  <a:srgbClr val="000000"/>
                </a:outerShdw>
              </a:effectLst>
              <a:latin typeface="Times New Roman" panose="02020603050405020304" pitchFamily="18" charset="0"/>
              <a:ea typeface="楷体_GB2312" pitchFamily="49" charset="-122"/>
            </a:endParaRPr>
          </a:p>
        </p:txBody>
      </p:sp>
      <p:sp>
        <p:nvSpPr>
          <p:cNvPr id="16387" name="标题 1"/>
          <p:cNvSpPr>
            <a:spLocks noChangeArrowheads="1"/>
          </p:cNvSpPr>
          <p:nvPr/>
        </p:nvSpPr>
        <p:spPr bwMode="auto">
          <a:xfrm>
            <a:off x="2157413" y="84138"/>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nchor="ctr"/>
          <a:lstStyle>
            <a:lvl1pPr eaLnBrk="0" hangingPunct="0">
              <a:defRPr sz="4600">
                <a:solidFill>
                  <a:schemeClr val="tx1"/>
                </a:solidFill>
                <a:latin typeface="Franklin Gothic Book" panose="020B0503020102020204" pitchFamily="34" charset="0"/>
                <a:ea typeface="宋体" panose="02010600030101010101" pitchFamily="2" charset="-122"/>
              </a:defRPr>
            </a:lvl1pPr>
            <a:lvl2pPr eaLnBrk="0" hangingPunct="0">
              <a:defRPr sz="4600">
                <a:solidFill>
                  <a:schemeClr val="tx1"/>
                </a:solidFill>
                <a:latin typeface="Franklin Gothic Book" panose="020B0503020102020204" pitchFamily="34" charset="0"/>
                <a:ea typeface="宋体" panose="02010600030101010101" pitchFamily="2" charset="-122"/>
              </a:defRPr>
            </a:lvl2pPr>
            <a:lvl3pPr eaLnBrk="0" hangingPunct="0">
              <a:defRPr sz="4600">
                <a:solidFill>
                  <a:schemeClr val="tx1"/>
                </a:solidFill>
                <a:latin typeface="Franklin Gothic Book" panose="020B0503020102020204" pitchFamily="34" charset="0"/>
                <a:ea typeface="宋体" panose="02010600030101010101" pitchFamily="2" charset="-122"/>
              </a:defRPr>
            </a:lvl3pPr>
            <a:lvl4pPr eaLnBrk="0" hangingPunct="0">
              <a:defRPr sz="4600">
                <a:solidFill>
                  <a:schemeClr val="tx1"/>
                </a:solidFill>
                <a:latin typeface="Franklin Gothic Book" panose="020B0503020102020204" pitchFamily="34" charset="0"/>
                <a:ea typeface="宋体" panose="02010600030101010101" pitchFamily="2" charset="-122"/>
              </a:defRPr>
            </a:lvl4pPr>
            <a:lvl5pPr eaLnBrk="0" hangingPunct="0">
              <a:defRPr sz="4600">
                <a:solidFill>
                  <a:schemeClr val="tx1"/>
                </a:solidFill>
                <a:latin typeface="Franklin Gothic Book" panose="020B0503020102020204" pitchFamily="34" charset="0"/>
                <a:ea typeface="宋体" panose="02010600030101010101" pitchFamily="2" charset="-122"/>
              </a:defRPr>
            </a:lvl5pPr>
            <a:lvl6pPr marL="4572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6pPr>
            <a:lvl7pPr marL="9144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7pPr>
            <a:lvl8pPr marL="13716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8pPr>
            <a:lvl9pPr marL="1828800" eaLnBrk="0" fontAlgn="base" hangingPunct="0">
              <a:spcBef>
                <a:spcPct val="0"/>
              </a:spcBef>
              <a:spcAft>
                <a:spcPct val="0"/>
              </a:spcAft>
              <a:defRPr sz="4600">
                <a:solidFill>
                  <a:schemeClr val="tx1"/>
                </a:solidFill>
                <a:latin typeface="Franklin Gothic Book" panose="020B0503020102020204" pitchFamily="34" charset="0"/>
                <a:ea typeface="宋体" panose="02010600030101010101" pitchFamily="2" charset="-122"/>
              </a:defRPr>
            </a:lvl9pPr>
          </a:lstStyle>
          <a:p>
            <a:pPr algn="ctr" eaLnBrk="1" hangingPunct="1">
              <a:buFontTx/>
              <a:buNone/>
            </a:pPr>
            <a:r>
              <a:rPr lang="zh-CN" altLang="en-US" sz="4800" b="1" dirty="0">
                <a:latin typeface="Times New Roman" panose="02020603050405020304" pitchFamily="18" charset="0"/>
                <a:ea typeface="黑体" panose="02010609060101010101" pitchFamily="49" charset="-122"/>
              </a:rPr>
              <a:t>第三章  </a:t>
            </a:r>
            <a:r>
              <a:rPr lang="zh-CN" altLang="en-US" sz="4800" b="1" dirty="0" smtClean="0">
                <a:latin typeface="Times New Roman" panose="02020603050405020304" pitchFamily="18" charset="0"/>
                <a:ea typeface="黑体" panose="02010609060101010101" pitchFamily="49" charset="-122"/>
              </a:rPr>
              <a:t>词法分析</a:t>
            </a:r>
            <a:endParaRPr lang="en-US" altLang="zh-CN" sz="4800" b="1" dirty="0">
              <a:latin typeface="Times New Roman" panose="02020603050405020304" pitchFamily="18" charset="0"/>
              <a:ea typeface="黑体" panose="02010609060101010101" pitchFamily="49" charset="-122"/>
            </a:endParaRPr>
          </a:p>
        </p:txBody>
      </p:sp>
    </p:spTree>
    <p:extLst>
      <p:ext uri="{BB962C8B-B14F-4D97-AF65-F5344CB8AC3E}">
        <p14:creationId xmlns:p14="http://schemas.microsoft.com/office/powerpoint/2010/main" val="36609294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灯片编号占位符 3"/>
          <p:cNvSpPr>
            <a:spLocks noGrp="1"/>
          </p:cNvSpPr>
          <p:nvPr>
            <p:ph type="sldNum" sz="quarter" idx="12"/>
          </p:nvPr>
        </p:nvSpPr>
        <p:spPr/>
        <p:txBody>
          <a:bodyPr/>
          <a:lstStyle/>
          <a:p>
            <a:fld id="{19256CC8-CA2A-4823-AFE8-7D9DCDD9D0FC}" type="slidenum">
              <a:rPr lang="zh-CN" altLang="en-US"/>
              <a:pPr/>
              <a:t>40</a:t>
            </a:fld>
            <a:endParaRPr lang="en-US" altLang="zh-CN"/>
          </a:p>
        </p:txBody>
      </p:sp>
      <p:sp>
        <p:nvSpPr>
          <p:cNvPr id="60420" name="Rectangle 4"/>
          <p:cNvSpPr>
            <a:spLocks noChangeArrowheads="1"/>
          </p:cNvSpPr>
          <p:nvPr/>
        </p:nvSpPr>
        <p:spPr bwMode="auto">
          <a:xfrm>
            <a:off x="1724025" y="2135189"/>
            <a:ext cx="6338888" cy="4319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2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9pPr>
          </a:lstStyle>
          <a:p>
            <a:pPr>
              <a:buFont typeface="Wingdings 2" panose="05020102010507070707" pitchFamily="18" charset="2"/>
              <a:buNone/>
            </a:pPr>
            <a:r>
              <a:rPr lang="zh-CN" altLang="en-US" sz="2800" b="1">
                <a:latin typeface="Times New Roman" panose="02020603050405020304" pitchFamily="18" charset="0"/>
                <a:ea typeface="楷体_GB2312" pitchFamily="49" charset="-122"/>
              </a:rPr>
              <a:t>上面的等价关系在本例题中具体化为</a:t>
            </a:r>
            <a:r>
              <a:rPr lang="en-US" altLang="zh-CN" sz="2800" b="1">
                <a:latin typeface="Times New Roman" panose="02020603050405020304" pitchFamily="18" charset="0"/>
                <a:ea typeface="楷体_GB2312" pitchFamily="49" charset="-122"/>
              </a:rPr>
              <a:t>:</a:t>
            </a:r>
          </a:p>
          <a:p>
            <a:pPr>
              <a:lnSpc>
                <a:spcPct val="110000"/>
              </a:lnSpc>
              <a:buFont typeface="Wingdings 2" panose="05020102010507070707" pitchFamily="18" charset="2"/>
              <a:buNone/>
            </a:pPr>
            <a:r>
              <a:rPr lang="zh-CN" altLang="en-US" sz="2800" b="1">
                <a:latin typeface="Times New Roman" panose="02020603050405020304" pitchFamily="18" charset="0"/>
                <a:ea typeface="楷体_GB2312" pitchFamily="49" charset="-122"/>
              </a:rPr>
              <a:t>左线性文法产生式</a:t>
            </a:r>
          </a:p>
          <a:p>
            <a:pPr>
              <a:lnSpc>
                <a:spcPct val="110000"/>
              </a:lnSpc>
              <a:buFont typeface="Wingdings 2" panose="05020102010507070707" pitchFamily="18" charset="2"/>
              <a:buNone/>
            </a:pPr>
            <a:r>
              <a:rPr lang="zh-CN" altLang="en-US" sz="2800" b="1">
                <a:latin typeface="Times New Roman" panose="02020603050405020304" pitchFamily="18" charset="0"/>
                <a:ea typeface="楷体_GB2312" pitchFamily="49" charset="-122"/>
              </a:rPr>
              <a:t>        </a:t>
            </a:r>
            <a:r>
              <a:rPr lang="en-US" altLang="zh-CN" sz="2800" b="1">
                <a:latin typeface="Times New Roman" panose="02020603050405020304" pitchFamily="18" charset="0"/>
                <a:ea typeface="楷体_GB2312" pitchFamily="49" charset="-122"/>
              </a:rPr>
              <a:t>S           A0</a:t>
            </a:r>
          </a:p>
          <a:p>
            <a:pPr>
              <a:lnSpc>
                <a:spcPct val="11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        S           B1</a:t>
            </a:r>
          </a:p>
          <a:p>
            <a:pPr>
              <a:lnSpc>
                <a:spcPct val="11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        A            0</a:t>
            </a:r>
          </a:p>
          <a:p>
            <a:pPr>
              <a:lnSpc>
                <a:spcPct val="11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        A            1</a:t>
            </a:r>
          </a:p>
          <a:p>
            <a:pPr>
              <a:lnSpc>
                <a:spcPct val="11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        B            0</a:t>
            </a:r>
          </a:p>
          <a:p>
            <a:pPr>
              <a:lnSpc>
                <a:spcPct val="11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        B            1          </a:t>
            </a:r>
          </a:p>
        </p:txBody>
      </p:sp>
      <p:sp>
        <p:nvSpPr>
          <p:cNvPr id="60421" name="Rectangle 5"/>
          <p:cNvSpPr>
            <a:spLocks noChangeArrowheads="1"/>
          </p:cNvSpPr>
          <p:nvPr/>
        </p:nvSpPr>
        <p:spPr bwMode="auto">
          <a:xfrm>
            <a:off x="4633913" y="2078038"/>
            <a:ext cx="3916362" cy="3960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2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9pPr>
          </a:lstStyle>
          <a:p>
            <a:pPr>
              <a:lnSpc>
                <a:spcPct val="110000"/>
              </a:lnSpc>
              <a:buFont typeface="Wingdings 2" panose="05020102010507070707" pitchFamily="18" charset="2"/>
              <a:buNone/>
            </a:pPr>
            <a:endParaRPr lang="zh-CN" altLang="en-US" sz="1300" b="1"/>
          </a:p>
          <a:p>
            <a:pPr>
              <a:lnSpc>
                <a:spcPct val="110000"/>
              </a:lnSpc>
              <a:buFont typeface="Wingdings 2" panose="05020102010507070707" pitchFamily="18" charset="2"/>
              <a:buNone/>
            </a:pPr>
            <a:endParaRPr lang="zh-CN" altLang="en-US" sz="1300" b="1"/>
          </a:p>
          <a:p>
            <a:pPr>
              <a:lnSpc>
                <a:spcPct val="110000"/>
              </a:lnSpc>
              <a:buFont typeface="Wingdings 2" panose="05020102010507070707" pitchFamily="18" charset="2"/>
              <a:buNone/>
            </a:pPr>
            <a:r>
              <a:rPr lang="zh-CN" altLang="en-US" sz="1300" b="1"/>
              <a:t>        </a:t>
            </a:r>
            <a:r>
              <a:rPr lang="zh-CN" altLang="en-US" sz="2800" b="1">
                <a:latin typeface="Times New Roman" panose="02020603050405020304" pitchFamily="18" charset="0"/>
                <a:ea typeface="楷体_GB2312" pitchFamily="49" charset="-122"/>
              </a:rPr>
              <a:t>右线性文法产生式</a:t>
            </a:r>
          </a:p>
          <a:p>
            <a:pPr>
              <a:lnSpc>
                <a:spcPct val="110000"/>
              </a:lnSpc>
              <a:buFont typeface="Wingdings 2" panose="05020102010507070707" pitchFamily="18" charset="2"/>
              <a:buNone/>
            </a:pPr>
            <a:r>
              <a:rPr lang="zh-CN" altLang="en-US" sz="2800" b="1">
                <a:latin typeface="Times New Roman" panose="02020603050405020304" pitchFamily="18" charset="0"/>
                <a:ea typeface="楷体_GB2312" pitchFamily="49" charset="-122"/>
              </a:rPr>
              <a:t>          </a:t>
            </a:r>
            <a:r>
              <a:rPr lang="en-US" altLang="zh-CN" sz="2800" b="1">
                <a:latin typeface="Times New Roman" panose="02020603050405020304" pitchFamily="18" charset="0"/>
                <a:ea typeface="楷体_GB2312" pitchFamily="49" charset="-122"/>
              </a:rPr>
              <a:t>A           0</a:t>
            </a:r>
          </a:p>
          <a:p>
            <a:pPr>
              <a:lnSpc>
                <a:spcPct val="11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          B           1</a:t>
            </a:r>
          </a:p>
          <a:p>
            <a:pPr>
              <a:lnSpc>
                <a:spcPct val="11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          S           0A</a:t>
            </a:r>
          </a:p>
          <a:p>
            <a:pPr>
              <a:lnSpc>
                <a:spcPct val="11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          S           1A</a:t>
            </a:r>
          </a:p>
          <a:p>
            <a:pPr>
              <a:lnSpc>
                <a:spcPct val="11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          S           0B</a:t>
            </a:r>
          </a:p>
          <a:p>
            <a:pPr>
              <a:lnSpc>
                <a:spcPct val="110000"/>
              </a:lnSpc>
              <a:buFont typeface="Wingdings 2" panose="05020102010507070707" pitchFamily="18" charset="2"/>
              <a:buNone/>
            </a:pPr>
            <a:r>
              <a:rPr lang="en-US" altLang="zh-CN" sz="2800" b="1">
                <a:latin typeface="Times New Roman" panose="02020603050405020304" pitchFamily="18" charset="0"/>
                <a:ea typeface="楷体_GB2312" pitchFamily="49" charset="-122"/>
              </a:rPr>
              <a:t>          S           1B</a:t>
            </a:r>
          </a:p>
        </p:txBody>
      </p:sp>
      <p:sp>
        <p:nvSpPr>
          <p:cNvPr id="60422" name="Line 6"/>
          <p:cNvSpPr>
            <a:spLocks noChangeShapeType="1"/>
          </p:cNvSpPr>
          <p:nvPr/>
        </p:nvSpPr>
        <p:spPr bwMode="auto">
          <a:xfrm>
            <a:off x="2859088" y="3500438"/>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3" name="Line 7"/>
          <p:cNvSpPr>
            <a:spLocks noChangeShapeType="1"/>
          </p:cNvSpPr>
          <p:nvPr/>
        </p:nvSpPr>
        <p:spPr bwMode="auto">
          <a:xfrm>
            <a:off x="2889250" y="4059238"/>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4" name="Line 8"/>
          <p:cNvSpPr>
            <a:spLocks noChangeShapeType="1"/>
          </p:cNvSpPr>
          <p:nvPr/>
        </p:nvSpPr>
        <p:spPr bwMode="auto">
          <a:xfrm>
            <a:off x="2905125" y="4646613"/>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5" name="Line 9"/>
          <p:cNvSpPr>
            <a:spLocks noChangeShapeType="1"/>
          </p:cNvSpPr>
          <p:nvPr/>
        </p:nvSpPr>
        <p:spPr bwMode="auto">
          <a:xfrm>
            <a:off x="2935288" y="5176838"/>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6" name="Line 10"/>
          <p:cNvSpPr>
            <a:spLocks noChangeShapeType="1"/>
          </p:cNvSpPr>
          <p:nvPr/>
        </p:nvSpPr>
        <p:spPr bwMode="auto">
          <a:xfrm>
            <a:off x="2936875" y="5735638"/>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7" name="Line 11"/>
          <p:cNvSpPr>
            <a:spLocks noChangeShapeType="1"/>
          </p:cNvSpPr>
          <p:nvPr/>
        </p:nvSpPr>
        <p:spPr bwMode="auto">
          <a:xfrm>
            <a:off x="2952750" y="6308725"/>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8" name="Line 12"/>
          <p:cNvSpPr>
            <a:spLocks noChangeShapeType="1"/>
          </p:cNvSpPr>
          <p:nvPr/>
        </p:nvSpPr>
        <p:spPr bwMode="auto">
          <a:xfrm>
            <a:off x="5918200" y="3502025"/>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9" name="Line 13"/>
          <p:cNvSpPr>
            <a:spLocks noChangeShapeType="1"/>
          </p:cNvSpPr>
          <p:nvPr/>
        </p:nvSpPr>
        <p:spPr bwMode="auto">
          <a:xfrm>
            <a:off x="5948363" y="4060825"/>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30" name="Line 14"/>
          <p:cNvSpPr>
            <a:spLocks noChangeShapeType="1"/>
          </p:cNvSpPr>
          <p:nvPr/>
        </p:nvSpPr>
        <p:spPr bwMode="auto">
          <a:xfrm>
            <a:off x="5964238" y="4648200"/>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31" name="Line 15"/>
          <p:cNvSpPr>
            <a:spLocks noChangeShapeType="1"/>
          </p:cNvSpPr>
          <p:nvPr/>
        </p:nvSpPr>
        <p:spPr bwMode="auto">
          <a:xfrm>
            <a:off x="5994400" y="5178425"/>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32" name="Line 16"/>
          <p:cNvSpPr>
            <a:spLocks noChangeShapeType="1"/>
          </p:cNvSpPr>
          <p:nvPr/>
        </p:nvSpPr>
        <p:spPr bwMode="auto">
          <a:xfrm>
            <a:off x="5995988" y="5737225"/>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33" name="Line 17"/>
          <p:cNvSpPr>
            <a:spLocks noChangeShapeType="1"/>
          </p:cNvSpPr>
          <p:nvPr/>
        </p:nvSpPr>
        <p:spPr bwMode="auto">
          <a:xfrm>
            <a:off x="6011863" y="6310313"/>
            <a:ext cx="812800" cy="0"/>
          </a:xfrm>
          <a:prstGeom prst="line">
            <a:avLst/>
          </a:prstGeom>
          <a:noFill/>
          <a:ln w="508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34" name="Rectangle 18"/>
          <p:cNvSpPr>
            <a:spLocks noChangeArrowheads="1"/>
          </p:cNvSpPr>
          <p:nvPr/>
        </p:nvSpPr>
        <p:spPr bwMode="auto">
          <a:xfrm>
            <a:off x="8226425" y="1373188"/>
            <a:ext cx="2387600" cy="1922462"/>
          </a:xfrm>
          <a:prstGeom prst="rect">
            <a:avLst/>
          </a:prstGeom>
          <a:noFill/>
          <a:ln w="25400">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2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9pPr>
          </a:lstStyle>
          <a:p>
            <a:pPr>
              <a:buFont typeface="Wingdings 2" panose="05020102010507070707" pitchFamily="18" charset="2"/>
              <a:buNone/>
            </a:pPr>
            <a:r>
              <a:rPr lang="zh-CN" altLang="en-US" sz="2000" b="1">
                <a:latin typeface="Times New Roman" panose="02020603050405020304" pitchFamily="18" charset="0"/>
                <a:ea typeface="楷体_GB2312" pitchFamily="49" charset="-122"/>
              </a:rPr>
              <a:t>左线性文法产生式</a:t>
            </a:r>
          </a:p>
          <a:p>
            <a:r>
              <a:rPr lang="en-US" altLang="zh-CN" sz="2000" b="1">
                <a:latin typeface="Times New Roman" panose="02020603050405020304" pitchFamily="18" charset="0"/>
                <a:ea typeface="楷体_GB2312" pitchFamily="49" charset="-122"/>
              </a:rPr>
              <a:t>S → a</a:t>
            </a:r>
          </a:p>
          <a:p>
            <a:r>
              <a:rPr lang="en-US" altLang="zh-CN" sz="2000" b="1">
                <a:latin typeface="Times New Roman" panose="02020603050405020304" pitchFamily="18" charset="0"/>
                <a:ea typeface="楷体_GB2312" pitchFamily="49" charset="-122"/>
              </a:rPr>
              <a:t>A</a:t>
            </a:r>
            <a:r>
              <a:rPr lang="en-US" altLang="zh-CN" sz="2000" b="1" baseline="-25000">
                <a:latin typeface="Times New Roman" panose="02020603050405020304" pitchFamily="18" charset="0"/>
                <a:ea typeface="楷体_GB2312" pitchFamily="49" charset="-122"/>
              </a:rPr>
              <a:t>1</a:t>
            </a:r>
            <a:r>
              <a:rPr lang="en-US" altLang="zh-CN" sz="2000" b="1">
                <a:latin typeface="Times New Roman" panose="02020603050405020304" pitchFamily="18" charset="0"/>
                <a:ea typeface="楷体_GB2312" pitchFamily="49" charset="-122"/>
              </a:rPr>
              <a:t> → a</a:t>
            </a:r>
            <a:r>
              <a:rPr lang="en-US" altLang="zh-CN" sz="2000" b="1" baseline="-25000">
                <a:latin typeface="Times New Roman" panose="02020603050405020304" pitchFamily="18" charset="0"/>
                <a:ea typeface="楷体_GB2312" pitchFamily="49" charset="-122"/>
              </a:rPr>
              <a:t>1</a:t>
            </a:r>
          </a:p>
          <a:p>
            <a:r>
              <a:rPr lang="en-US" altLang="zh-CN" sz="2000" b="1">
                <a:latin typeface="Times New Roman" panose="02020603050405020304" pitchFamily="18" charset="0"/>
                <a:ea typeface="楷体_GB2312" pitchFamily="49" charset="-122"/>
              </a:rPr>
              <a:t>A</a:t>
            </a:r>
            <a:r>
              <a:rPr lang="en-US" altLang="zh-CN" sz="2000" b="1" baseline="-25000">
                <a:latin typeface="Times New Roman" panose="02020603050405020304" pitchFamily="18" charset="0"/>
                <a:ea typeface="楷体_GB2312" pitchFamily="49" charset="-122"/>
              </a:rPr>
              <a:t>2</a:t>
            </a:r>
            <a:r>
              <a:rPr lang="en-US" altLang="zh-CN" sz="2000" b="1">
                <a:latin typeface="Times New Roman" panose="02020603050405020304" pitchFamily="18" charset="0"/>
                <a:ea typeface="楷体_GB2312" pitchFamily="49" charset="-122"/>
              </a:rPr>
              <a:t> → A</a:t>
            </a:r>
            <a:r>
              <a:rPr lang="en-US" altLang="zh-CN" sz="2000" b="1" baseline="-25000">
                <a:latin typeface="Times New Roman" panose="02020603050405020304" pitchFamily="18" charset="0"/>
                <a:ea typeface="楷体_GB2312" pitchFamily="49" charset="-122"/>
              </a:rPr>
              <a:t>1</a:t>
            </a:r>
            <a:r>
              <a:rPr lang="en-US" altLang="zh-CN" sz="2000" b="1">
                <a:latin typeface="Times New Roman" panose="02020603050405020304" pitchFamily="18" charset="0"/>
                <a:ea typeface="楷体_GB2312" pitchFamily="49" charset="-122"/>
              </a:rPr>
              <a:t>a</a:t>
            </a:r>
            <a:r>
              <a:rPr lang="en-US" altLang="zh-CN" sz="2000" b="1" baseline="-25000">
                <a:latin typeface="Times New Roman" panose="02020603050405020304" pitchFamily="18" charset="0"/>
                <a:ea typeface="楷体_GB2312" pitchFamily="49" charset="-122"/>
              </a:rPr>
              <a:t>2</a:t>
            </a:r>
          </a:p>
          <a:p>
            <a:r>
              <a:rPr lang="en-US" altLang="zh-CN" sz="2000" b="1">
                <a:latin typeface="Times New Roman" panose="02020603050405020304" pitchFamily="18" charset="0"/>
                <a:ea typeface="楷体_GB2312" pitchFamily="49" charset="-122"/>
              </a:rPr>
              <a:t>S → A</a:t>
            </a:r>
            <a:r>
              <a:rPr lang="en-US" altLang="zh-CN" sz="2000" b="1" baseline="-25000">
                <a:latin typeface="Times New Roman" panose="02020603050405020304" pitchFamily="18" charset="0"/>
                <a:ea typeface="楷体_GB2312" pitchFamily="49" charset="-122"/>
              </a:rPr>
              <a:t>2</a:t>
            </a:r>
            <a:r>
              <a:rPr lang="en-US" altLang="zh-CN" sz="2000" b="1">
                <a:latin typeface="Times New Roman" panose="02020603050405020304" pitchFamily="18" charset="0"/>
                <a:ea typeface="楷体_GB2312" pitchFamily="49" charset="-122"/>
              </a:rPr>
              <a:t>a</a:t>
            </a:r>
            <a:r>
              <a:rPr lang="en-US" altLang="zh-CN" sz="2000" b="1" baseline="-25000">
                <a:latin typeface="Times New Roman" panose="02020603050405020304" pitchFamily="18" charset="0"/>
                <a:ea typeface="楷体_GB2312" pitchFamily="49" charset="-122"/>
              </a:rPr>
              <a:t>3</a:t>
            </a:r>
          </a:p>
        </p:txBody>
      </p:sp>
      <p:sp>
        <p:nvSpPr>
          <p:cNvPr id="60435" name="Rectangle 19"/>
          <p:cNvSpPr>
            <a:spLocks noChangeArrowheads="1"/>
          </p:cNvSpPr>
          <p:nvPr/>
        </p:nvSpPr>
        <p:spPr bwMode="auto">
          <a:xfrm>
            <a:off x="8223250" y="3794126"/>
            <a:ext cx="2324100" cy="1914525"/>
          </a:xfrm>
          <a:prstGeom prst="rect">
            <a:avLst/>
          </a:prstGeom>
          <a:noFill/>
          <a:ln w="25400">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2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a:solidFill>
                  <a:schemeClr val="tx1"/>
                </a:solidFill>
                <a:latin typeface="Arial" panose="020B0604020202020204" pitchFamily="34" charset="0"/>
                <a:ea typeface="黑体" panose="02010609060101010101" pitchFamily="49" charset="-122"/>
              </a:defRPr>
            </a:lvl9pPr>
          </a:lstStyle>
          <a:p>
            <a:pPr>
              <a:buFont typeface="Wingdings 2" panose="05020102010507070707" pitchFamily="18" charset="2"/>
              <a:buNone/>
            </a:pPr>
            <a:r>
              <a:rPr lang="zh-CN" altLang="en-US" sz="2000" b="1">
                <a:latin typeface="Times New Roman" panose="02020603050405020304" pitchFamily="18" charset="0"/>
                <a:ea typeface="楷体_GB2312" pitchFamily="49" charset="-122"/>
              </a:rPr>
              <a:t>右线性文法产生式</a:t>
            </a:r>
          </a:p>
          <a:p>
            <a:r>
              <a:rPr lang="en-US" altLang="zh-CN" sz="2000" b="1">
                <a:latin typeface="Times New Roman" panose="02020603050405020304" pitchFamily="18" charset="0"/>
                <a:ea typeface="楷体_GB2312" pitchFamily="49" charset="-122"/>
              </a:rPr>
              <a:t>S → a</a:t>
            </a:r>
          </a:p>
          <a:p>
            <a:r>
              <a:rPr lang="en-US" altLang="zh-CN" sz="2000" b="1">
                <a:latin typeface="Times New Roman" panose="02020603050405020304" pitchFamily="18" charset="0"/>
                <a:ea typeface="楷体_GB2312" pitchFamily="49" charset="-122"/>
              </a:rPr>
              <a:t>S → a</a:t>
            </a:r>
            <a:r>
              <a:rPr lang="en-US" altLang="zh-CN" sz="2000" b="1" baseline="-25000">
                <a:latin typeface="Times New Roman" panose="02020603050405020304" pitchFamily="18" charset="0"/>
                <a:ea typeface="楷体_GB2312" pitchFamily="49" charset="-122"/>
              </a:rPr>
              <a:t>1</a:t>
            </a:r>
            <a:r>
              <a:rPr lang="en-US" altLang="zh-CN" sz="2000" b="1">
                <a:latin typeface="Times New Roman" panose="02020603050405020304" pitchFamily="18" charset="0"/>
                <a:ea typeface="楷体_GB2312" pitchFamily="49" charset="-122"/>
              </a:rPr>
              <a:t>A</a:t>
            </a:r>
            <a:r>
              <a:rPr lang="en-US" altLang="zh-CN" sz="2000" b="1" baseline="-25000">
                <a:latin typeface="Times New Roman" panose="02020603050405020304" pitchFamily="18" charset="0"/>
                <a:ea typeface="楷体_GB2312" pitchFamily="49" charset="-122"/>
              </a:rPr>
              <a:t>1</a:t>
            </a:r>
          </a:p>
          <a:p>
            <a:r>
              <a:rPr lang="en-US" altLang="zh-CN" sz="2000" b="1">
                <a:latin typeface="Times New Roman" panose="02020603050405020304" pitchFamily="18" charset="0"/>
                <a:ea typeface="楷体_GB2312" pitchFamily="49" charset="-122"/>
              </a:rPr>
              <a:t>A</a:t>
            </a:r>
            <a:r>
              <a:rPr lang="en-US" altLang="zh-CN" sz="2000" b="1" baseline="-25000">
                <a:latin typeface="Times New Roman" panose="02020603050405020304" pitchFamily="18" charset="0"/>
                <a:ea typeface="楷体_GB2312" pitchFamily="49" charset="-122"/>
              </a:rPr>
              <a:t>1</a:t>
            </a:r>
            <a:r>
              <a:rPr lang="en-US" altLang="zh-CN" sz="2000" b="1">
                <a:latin typeface="Times New Roman" panose="02020603050405020304" pitchFamily="18" charset="0"/>
                <a:ea typeface="楷体_GB2312" pitchFamily="49" charset="-122"/>
              </a:rPr>
              <a:t> → a</a:t>
            </a:r>
            <a:r>
              <a:rPr lang="en-US" altLang="zh-CN" sz="2000" b="1" baseline="-25000">
                <a:latin typeface="Times New Roman" panose="02020603050405020304" pitchFamily="18" charset="0"/>
                <a:ea typeface="楷体_GB2312" pitchFamily="49" charset="-122"/>
              </a:rPr>
              <a:t>2</a:t>
            </a:r>
            <a:r>
              <a:rPr lang="en-US" altLang="zh-CN" sz="2000" b="1">
                <a:latin typeface="Times New Roman" panose="02020603050405020304" pitchFamily="18" charset="0"/>
                <a:ea typeface="楷体_GB2312" pitchFamily="49" charset="-122"/>
              </a:rPr>
              <a:t>A</a:t>
            </a:r>
            <a:r>
              <a:rPr lang="en-US" altLang="zh-CN" sz="2000" b="1" baseline="-25000">
                <a:latin typeface="Times New Roman" panose="02020603050405020304" pitchFamily="18" charset="0"/>
                <a:ea typeface="楷体_GB2312" pitchFamily="49" charset="-122"/>
              </a:rPr>
              <a:t>2</a:t>
            </a:r>
          </a:p>
          <a:p>
            <a:r>
              <a:rPr lang="en-US" altLang="zh-CN" sz="2000" b="1">
                <a:latin typeface="Times New Roman" panose="02020603050405020304" pitchFamily="18" charset="0"/>
                <a:ea typeface="楷体_GB2312" pitchFamily="49" charset="-122"/>
              </a:rPr>
              <a:t>A</a:t>
            </a:r>
            <a:r>
              <a:rPr lang="en-US" altLang="zh-CN" sz="2000" b="1" baseline="-25000">
                <a:latin typeface="Times New Roman" panose="02020603050405020304" pitchFamily="18" charset="0"/>
                <a:ea typeface="楷体_GB2312" pitchFamily="49" charset="-122"/>
              </a:rPr>
              <a:t>2</a:t>
            </a:r>
            <a:r>
              <a:rPr lang="en-US" altLang="zh-CN" sz="2000" b="1">
                <a:latin typeface="Times New Roman" panose="02020603050405020304" pitchFamily="18" charset="0"/>
                <a:ea typeface="楷体_GB2312" pitchFamily="49" charset="-122"/>
              </a:rPr>
              <a:t> → a</a:t>
            </a:r>
            <a:r>
              <a:rPr lang="en-US" altLang="zh-CN" sz="2000" b="1" baseline="-25000">
                <a:latin typeface="Times New Roman" panose="02020603050405020304" pitchFamily="18" charset="0"/>
                <a:ea typeface="楷体_GB2312" pitchFamily="49" charset="-122"/>
              </a:rPr>
              <a:t>3</a:t>
            </a:r>
          </a:p>
        </p:txBody>
      </p:sp>
      <p:sp>
        <p:nvSpPr>
          <p:cNvPr id="60436" name="Rectangle 20"/>
          <p:cNvSpPr>
            <a:spLocks noChangeArrowheads="1"/>
          </p:cNvSpPr>
          <p:nvPr/>
        </p:nvSpPr>
        <p:spPr bwMode="auto">
          <a:xfrm>
            <a:off x="1611313" y="193675"/>
            <a:ext cx="8839200" cy="1944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§3.3    </a:t>
            </a:r>
            <a:r>
              <a:rPr lang="zh-CN" altLang="en-US" sz="3600" b="1" dirty="0">
                <a:solidFill>
                  <a:srgbClr val="FFC000"/>
                </a:solidFill>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latin typeface="楷体_GB2312" pitchFamily="49" charset="-122"/>
                <a:ea typeface="楷体_GB2312" pitchFamily="49" charset="-122"/>
              </a:rPr>
              <a:t>3</a:t>
            </a:r>
            <a:r>
              <a:rPr lang="zh-CN" altLang="en-US" sz="2800" b="1" dirty="0">
                <a:solidFill>
                  <a:srgbClr val="FFC000"/>
                </a:solidFill>
                <a:latin typeface="楷体_GB2312" pitchFamily="49" charset="-122"/>
                <a:ea typeface="楷体_GB2312" pitchFamily="49" charset="-122"/>
              </a:rPr>
              <a:t>、左右线性文法之间的关系</a:t>
            </a:r>
            <a:r>
              <a:rPr lang="en-US" altLang="zh-CN" sz="2800" b="1" dirty="0">
                <a:solidFill>
                  <a:srgbClr val="FFC000"/>
                </a:solidFill>
                <a:latin typeface="Times New Roman" panose="02020603050405020304" pitchFamily="18" charset="0"/>
                <a:ea typeface="楷体_GB2312" pitchFamily="49" charset="-122"/>
              </a:rPr>
              <a:t>——</a:t>
            </a:r>
            <a:r>
              <a:rPr lang="zh-CN" altLang="en-US" sz="2800" b="1" dirty="0">
                <a:solidFill>
                  <a:srgbClr val="FFC000"/>
                </a:solidFill>
                <a:latin typeface="楷体_GB2312" pitchFamily="49" charset="-122"/>
                <a:ea typeface="楷体_GB2312" pitchFamily="49" charset="-122"/>
              </a:rPr>
              <a:t>等价</a:t>
            </a:r>
          </a:p>
        </p:txBody>
      </p:sp>
    </p:spTree>
    <p:extLst>
      <p:ext uri="{BB962C8B-B14F-4D97-AF65-F5344CB8AC3E}">
        <p14:creationId xmlns:p14="http://schemas.microsoft.com/office/powerpoint/2010/main" val="17614395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0434"/>
                                        </p:tgtEl>
                                        <p:attrNameLst>
                                          <p:attrName>style.visibility</p:attrName>
                                        </p:attrNameLst>
                                      </p:cBhvr>
                                      <p:to>
                                        <p:strVal val="visible"/>
                                      </p:to>
                                    </p:set>
                                    <p:animEffect transition="in" filter="blinds(horizontal)">
                                      <p:cBhvr>
                                        <p:cTn id="7" dur="500"/>
                                        <p:tgtEl>
                                          <p:spTgt spid="6043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0435"/>
                                        </p:tgtEl>
                                        <p:attrNameLst>
                                          <p:attrName>style.visibility</p:attrName>
                                        </p:attrNameLst>
                                      </p:cBhvr>
                                      <p:to>
                                        <p:strVal val="visible"/>
                                      </p:to>
                                    </p:set>
                                    <p:animEffect transition="in" filter="blinds(horizontal)">
                                      <p:cBhvr>
                                        <p:cTn id="10" dur="500"/>
                                        <p:tgtEl>
                                          <p:spTgt spid="60435"/>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nodeType="clickEffect">
                                  <p:stCondLst>
                                    <p:cond delay="0"/>
                                  </p:stCondLst>
                                  <p:childTnLst>
                                    <p:set>
                                      <p:cBhvr>
                                        <p:cTn id="14" dur="1" fill="hold">
                                          <p:stCondLst>
                                            <p:cond delay="0"/>
                                          </p:stCondLst>
                                        </p:cTn>
                                        <p:tgtEl>
                                          <p:spTgt spid="60420">
                                            <p:txEl>
                                              <p:pRg st="0" end="0"/>
                                            </p:txEl>
                                          </p:spTgt>
                                        </p:tgtEl>
                                        <p:attrNameLst>
                                          <p:attrName>style.visibility</p:attrName>
                                        </p:attrNameLst>
                                      </p:cBhvr>
                                      <p:to>
                                        <p:strVal val="visible"/>
                                      </p:to>
                                    </p:set>
                                    <p:animEffect transition="in" filter="blinds(horizontal)">
                                      <p:cBhvr>
                                        <p:cTn id="15" dur="500"/>
                                        <p:tgtEl>
                                          <p:spTgt spid="60420">
                                            <p:txEl>
                                              <p:pRg st="0" end="0"/>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60420">
                                            <p:txEl>
                                              <p:pRg st="1" end="1"/>
                                            </p:txEl>
                                          </p:spTgt>
                                        </p:tgtEl>
                                        <p:attrNameLst>
                                          <p:attrName>style.visibility</p:attrName>
                                        </p:attrNameLst>
                                      </p:cBhvr>
                                      <p:to>
                                        <p:strVal val="visible"/>
                                      </p:to>
                                    </p:set>
                                    <p:animEffect transition="in" filter="blinds(horizontal)">
                                      <p:cBhvr>
                                        <p:cTn id="18" dur="500"/>
                                        <p:tgtEl>
                                          <p:spTgt spid="60420">
                                            <p:txEl>
                                              <p:pRg st="1" end="1"/>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60420">
                                            <p:txEl>
                                              <p:pRg st="2" end="2"/>
                                            </p:txEl>
                                          </p:spTgt>
                                        </p:tgtEl>
                                        <p:attrNameLst>
                                          <p:attrName>style.visibility</p:attrName>
                                        </p:attrNameLst>
                                      </p:cBhvr>
                                      <p:to>
                                        <p:strVal val="visible"/>
                                      </p:to>
                                    </p:set>
                                    <p:animEffect transition="in" filter="blinds(horizontal)">
                                      <p:cBhvr>
                                        <p:cTn id="21" dur="500"/>
                                        <p:tgtEl>
                                          <p:spTgt spid="60420">
                                            <p:txEl>
                                              <p:pRg st="2" end="2"/>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60420">
                                            <p:txEl>
                                              <p:pRg st="3" end="3"/>
                                            </p:txEl>
                                          </p:spTgt>
                                        </p:tgtEl>
                                        <p:attrNameLst>
                                          <p:attrName>style.visibility</p:attrName>
                                        </p:attrNameLst>
                                      </p:cBhvr>
                                      <p:to>
                                        <p:strVal val="visible"/>
                                      </p:to>
                                    </p:set>
                                    <p:animEffect transition="in" filter="blinds(horizontal)">
                                      <p:cBhvr>
                                        <p:cTn id="24" dur="500"/>
                                        <p:tgtEl>
                                          <p:spTgt spid="60420">
                                            <p:txEl>
                                              <p:pRg st="3" end="3"/>
                                            </p:txEl>
                                          </p:spTgt>
                                        </p:tgtEl>
                                      </p:cBhvr>
                                    </p:animEffect>
                                  </p:childTnLst>
                                </p:cTn>
                              </p:par>
                              <p:par>
                                <p:cTn id="25" presetID="3" presetClass="entr" presetSubtype="10" fill="hold" nodeType="withEffect">
                                  <p:stCondLst>
                                    <p:cond delay="0"/>
                                  </p:stCondLst>
                                  <p:childTnLst>
                                    <p:set>
                                      <p:cBhvr>
                                        <p:cTn id="26" dur="1" fill="hold">
                                          <p:stCondLst>
                                            <p:cond delay="0"/>
                                          </p:stCondLst>
                                        </p:cTn>
                                        <p:tgtEl>
                                          <p:spTgt spid="60420">
                                            <p:txEl>
                                              <p:pRg st="4" end="4"/>
                                            </p:txEl>
                                          </p:spTgt>
                                        </p:tgtEl>
                                        <p:attrNameLst>
                                          <p:attrName>style.visibility</p:attrName>
                                        </p:attrNameLst>
                                      </p:cBhvr>
                                      <p:to>
                                        <p:strVal val="visible"/>
                                      </p:to>
                                    </p:set>
                                    <p:animEffect transition="in" filter="blinds(horizontal)">
                                      <p:cBhvr>
                                        <p:cTn id="27" dur="500"/>
                                        <p:tgtEl>
                                          <p:spTgt spid="60420">
                                            <p:txEl>
                                              <p:pRg st="4" end="4"/>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60420">
                                            <p:txEl>
                                              <p:pRg st="5" end="5"/>
                                            </p:txEl>
                                          </p:spTgt>
                                        </p:tgtEl>
                                        <p:attrNameLst>
                                          <p:attrName>style.visibility</p:attrName>
                                        </p:attrNameLst>
                                      </p:cBhvr>
                                      <p:to>
                                        <p:strVal val="visible"/>
                                      </p:to>
                                    </p:set>
                                    <p:animEffect transition="in" filter="blinds(horizontal)">
                                      <p:cBhvr>
                                        <p:cTn id="30" dur="500"/>
                                        <p:tgtEl>
                                          <p:spTgt spid="60420">
                                            <p:txEl>
                                              <p:pRg st="5" end="5"/>
                                            </p:txEl>
                                          </p:spTgt>
                                        </p:tgtEl>
                                      </p:cBhvr>
                                    </p:animEffect>
                                  </p:childTnLst>
                                </p:cTn>
                              </p:par>
                              <p:par>
                                <p:cTn id="31" presetID="3" presetClass="entr" presetSubtype="10" fill="hold" nodeType="withEffect">
                                  <p:stCondLst>
                                    <p:cond delay="0"/>
                                  </p:stCondLst>
                                  <p:childTnLst>
                                    <p:set>
                                      <p:cBhvr>
                                        <p:cTn id="32" dur="1" fill="hold">
                                          <p:stCondLst>
                                            <p:cond delay="0"/>
                                          </p:stCondLst>
                                        </p:cTn>
                                        <p:tgtEl>
                                          <p:spTgt spid="60420">
                                            <p:txEl>
                                              <p:pRg st="6" end="6"/>
                                            </p:txEl>
                                          </p:spTgt>
                                        </p:tgtEl>
                                        <p:attrNameLst>
                                          <p:attrName>style.visibility</p:attrName>
                                        </p:attrNameLst>
                                      </p:cBhvr>
                                      <p:to>
                                        <p:strVal val="visible"/>
                                      </p:to>
                                    </p:set>
                                    <p:animEffect transition="in" filter="blinds(horizontal)">
                                      <p:cBhvr>
                                        <p:cTn id="33" dur="500"/>
                                        <p:tgtEl>
                                          <p:spTgt spid="60420">
                                            <p:txEl>
                                              <p:pRg st="6" end="6"/>
                                            </p:txEl>
                                          </p:spTgt>
                                        </p:tgtEl>
                                      </p:cBhvr>
                                    </p:animEffect>
                                  </p:childTnLst>
                                </p:cTn>
                              </p:par>
                              <p:par>
                                <p:cTn id="34" presetID="3" presetClass="entr" presetSubtype="10" fill="hold" nodeType="withEffect">
                                  <p:stCondLst>
                                    <p:cond delay="0"/>
                                  </p:stCondLst>
                                  <p:childTnLst>
                                    <p:set>
                                      <p:cBhvr>
                                        <p:cTn id="35" dur="1" fill="hold">
                                          <p:stCondLst>
                                            <p:cond delay="0"/>
                                          </p:stCondLst>
                                        </p:cTn>
                                        <p:tgtEl>
                                          <p:spTgt spid="60420">
                                            <p:txEl>
                                              <p:pRg st="7" end="7"/>
                                            </p:txEl>
                                          </p:spTgt>
                                        </p:tgtEl>
                                        <p:attrNameLst>
                                          <p:attrName>style.visibility</p:attrName>
                                        </p:attrNameLst>
                                      </p:cBhvr>
                                      <p:to>
                                        <p:strVal val="visible"/>
                                      </p:to>
                                    </p:set>
                                    <p:animEffect transition="in" filter="blinds(horizontal)">
                                      <p:cBhvr>
                                        <p:cTn id="36" dur="500"/>
                                        <p:tgtEl>
                                          <p:spTgt spid="60420">
                                            <p:txEl>
                                              <p:pRg st="7" end="7"/>
                                            </p:txEl>
                                          </p:spTgt>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3" presetClass="entr" presetSubtype="10" fill="hold" grpId="0" nodeType="clickEffect">
                                  <p:stCondLst>
                                    <p:cond delay="0"/>
                                  </p:stCondLst>
                                  <p:childTnLst>
                                    <p:set>
                                      <p:cBhvr>
                                        <p:cTn id="40" dur="1" fill="hold">
                                          <p:stCondLst>
                                            <p:cond delay="0"/>
                                          </p:stCondLst>
                                        </p:cTn>
                                        <p:tgtEl>
                                          <p:spTgt spid="60421"/>
                                        </p:tgtEl>
                                        <p:attrNameLst>
                                          <p:attrName>style.visibility</p:attrName>
                                        </p:attrNameLst>
                                      </p:cBhvr>
                                      <p:to>
                                        <p:strVal val="visible"/>
                                      </p:to>
                                    </p:set>
                                    <p:animEffect transition="in" filter="blinds(horizontal)">
                                      <p:cBhvr>
                                        <p:cTn id="41" dur="500"/>
                                        <p:tgtEl>
                                          <p:spTgt spid="604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421" grpId="0"/>
      <p:bldP spid="60434" grpId="0" animBg="1"/>
      <p:bldP spid="60435"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73F76DD3-2732-474E-883E-7FE91187EAE1}" type="slidenum">
              <a:rPr lang="zh-CN" altLang="en-US"/>
              <a:pPr/>
              <a:t>41</a:t>
            </a:fld>
            <a:endParaRPr lang="en-US" altLang="zh-CN"/>
          </a:p>
        </p:txBody>
      </p:sp>
      <p:sp>
        <p:nvSpPr>
          <p:cNvPr id="61444" name="Rectangle 4"/>
          <p:cNvSpPr>
            <a:spLocks noChangeArrowheads="1"/>
          </p:cNvSpPr>
          <p:nvPr/>
        </p:nvSpPr>
        <p:spPr bwMode="auto">
          <a:xfrm>
            <a:off x="1358901" y="2095500"/>
            <a:ext cx="9312275" cy="427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17961" dir="2700000" algn="ctr" rotWithShape="0">
                    <a:schemeClr val="accent1">
                      <a:gamma/>
                      <a:shade val="60000"/>
                      <a:invGamma/>
                    </a:schemeClr>
                  </a:outerShdw>
                </a:effectLst>
              </a14:hiddenEffects>
            </a:ext>
          </a:extLst>
        </p:spPr>
        <p:txBody>
          <a:bodyPr wrap="none" tIns="0" bIns="0">
            <a:spAutoFit/>
          </a:bodyPr>
          <a:lstStyle>
            <a:lvl1pPr marL="233363" indent="-233363"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nSpc>
                <a:spcPct val="120000"/>
              </a:lnSpc>
              <a:spcAft>
                <a:spcPct val="20000"/>
              </a:spcAft>
            </a:pPr>
            <a:r>
              <a:rPr lang="zh-CN" altLang="en-US" sz="2400" b="1">
                <a:solidFill>
                  <a:schemeClr val="tx2"/>
                </a:solidFill>
                <a:latin typeface="黑体" panose="02010609060101010101" pitchFamily="49" charset="-122"/>
                <a:ea typeface="黑体" panose="02010609060101010101" pitchFamily="49" charset="-122"/>
              </a:rPr>
              <a:t>    </a:t>
            </a:r>
            <a:r>
              <a:rPr lang="zh-CN" altLang="en-US" sz="2800" b="1">
                <a:latin typeface="Times New Roman" panose="02020603050405020304" pitchFamily="18" charset="0"/>
                <a:ea typeface="楷体_GB2312" pitchFamily="49" charset="-122"/>
              </a:rPr>
              <a:t>则右线性文法 Ｇ＝（Ｖ</a:t>
            </a:r>
            <a:r>
              <a:rPr lang="zh-CN" altLang="en-US" sz="2800" b="1" baseline="-25000">
                <a:latin typeface="Times New Roman" panose="02020603050405020304" pitchFamily="18" charset="0"/>
                <a:ea typeface="楷体_GB2312" pitchFamily="49" charset="-122"/>
              </a:rPr>
              <a:t>Ｎ</a:t>
            </a:r>
            <a:r>
              <a:rPr lang="zh-CN" altLang="en-US" sz="2800" b="1">
                <a:latin typeface="Times New Roman" panose="02020603050405020304" pitchFamily="18" charset="0"/>
                <a:ea typeface="楷体_GB2312" pitchFamily="49" charset="-122"/>
              </a:rPr>
              <a:t>，Ｖ</a:t>
            </a:r>
            <a:r>
              <a:rPr lang="zh-CN" altLang="en-US" sz="2800" b="1" baseline="-25000">
                <a:latin typeface="Times New Roman" panose="02020603050405020304" pitchFamily="18" charset="0"/>
                <a:ea typeface="楷体_GB2312" pitchFamily="49" charset="-122"/>
              </a:rPr>
              <a:t>Ｔ</a:t>
            </a:r>
            <a:r>
              <a:rPr lang="zh-CN" altLang="en-US" sz="2800" b="1">
                <a:latin typeface="Times New Roman" panose="02020603050405020304" pitchFamily="18" charset="0"/>
                <a:ea typeface="楷体_GB2312" pitchFamily="49" charset="-122"/>
              </a:rPr>
              <a:t>，Ｐ，</a:t>
            </a:r>
            <a:r>
              <a:rPr lang="en-US" altLang="zh-CN" sz="2800" b="1">
                <a:latin typeface="Times New Roman" panose="02020603050405020304" pitchFamily="18" charset="0"/>
                <a:ea typeface="楷体_GB2312" pitchFamily="49" charset="-122"/>
              </a:rPr>
              <a:t>S</a:t>
            </a:r>
            <a:r>
              <a:rPr lang="zh-CN" altLang="en-US" sz="2800" b="1">
                <a:latin typeface="Times New Roman" panose="02020603050405020304" pitchFamily="18" charset="0"/>
                <a:ea typeface="楷体_GB2312" pitchFamily="49" charset="-122"/>
              </a:rPr>
              <a:t>），其中：</a:t>
            </a:r>
          </a:p>
          <a:p>
            <a:pPr>
              <a:lnSpc>
                <a:spcPct val="120000"/>
              </a:lnSpc>
              <a:spcAft>
                <a:spcPct val="20000"/>
              </a:spcAft>
            </a:pPr>
            <a:r>
              <a:rPr lang="zh-CN" altLang="en-US" sz="2800" b="1">
                <a:latin typeface="Times New Roman" panose="02020603050405020304" pitchFamily="18" charset="0"/>
                <a:ea typeface="楷体_GB2312" pitchFamily="49" charset="-122"/>
              </a:rPr>
              <a:t>             Ｖ</a:t>
            </a:r>
            <a:r>
              <a:rPr lang="zh-CN" altLang="en-US" sz="2800" b="1" baseline="-25000">
                <a:latin typeface="Times New Roman" panose="02020603050405020304" pitchFamily="18" charset="0"/>
                <a:ea typeface="楷体_GB2312" pitchFamily="49" charset="-122"/>
              </a:rPr>
              <a:t>Ｎ</a:t>
            </a:r>
            <a:r>
              <a:rPr lang="en-US" altLang="zh-CN" sz="2800" b="1">
                <a:latin typeface="Times New Roman" panose="02020603050405020304" pitchFamily="18" charset="0"/>
                <a:ea typeface="楷体_GB2312" pitchFamily="49" charset="-122"/>
              </a:rPr>
              <a:t>={A,B,S}  </a:t>
            </a:r>
            <a:br>
              <a:rPr lang="en-US" altLang="zh-CN" sz="2800" b="1">
                <a:latin typeface="Times New Roman" panose="02020603050405020304" pitchFamily="18" charset="0"/>
                <a:ea typeface="楷体_GB2312" pitchFamily="49" charset="-122"/>
              </a:rPr>
            </a:br>
            <a:r>
              <a:rPr lang="en-US" altLang="zh-CN" sz="2800" b="1">
                <a:latin typeface="Times New Roman" panose="02020603050405020304" pitchFamily="18" charset="0"/>
                <a:ea typeface="楷体_GB2312" pitchFamily="49" charset="-122"/>
              </a:rPr>
              <a:t>          </a:t>
            </a:r>
            <a:r>
              <a:rPr lang="zh-CN" altLang="en-US" sz="2800" b="1">
                <a:latin typeface="Times New Roman" panose="02020603050405020304" pitchFamily="18" charset="0"/>
                <a:ea typeface="楷体_GB2312" pitchFamily="49" charset="-122"/>
              </a:rPr>
              <a:t>Ｖ</a:t>
            </a:r>
            <a:r>
              <a:rPr lang="zh-CN" altLang="en-US" sz="2800" b="1" baseline="-25000">
                <a:latin typeface="Times New Roman" panose="02020603050405020304" pitchFamily="18" charset="0"/>
                <a:ea typeface="楷体_GB2312" pitchFamily="49" charset="-122"/>
              </a:rPr>
              <a:t>Ｔ</a:t>
            </a:r>
            <a:r>
              <a:rPr lang="en-US" altLang="zh-CN" sz="2800" b="1">
                <a:latin typeface="Times New Roman" panose="02020603050405020304" pitchFamily="18" charset="0"/>
                <a:ea typeface="楷体_GB2312" pitchFamily="49" charset="-122"/>
              </a:rPr>
              <a:t>={0,1}     </a:t>
            </a:r>
          </a:p>
          <a:p>
            <a:pPr>
              <a:lnSpc>
                <a:spcPct val="120000"/>
              </a:lnSpc>
              <a:spcAft>
                <a:spcPct val="20000"/>
              </a:spcAft>
            </a:pPr>
            <a:r>
              <a:rPr lang="en-US" altLang="zh-CN" sz="2800" b="1">
                <a:latin typeface="Times New Roman" panose="02020603050405020304" pitchFamily="18" charset="0"/>
                <a:ea typeface="楷体_GB2312" pitchFamily="49" charset="-122"/>
              </a:rPr>
              <a:t>    P:     S ∷</a:t>
            </a:r>
            <a:r>
              <a:rPr lang="zh-CN" altLang="en-US" sz="2800" b="1">
                <a:latin typeface="Times New Roman" panose="02020603050405020304" pitchFamily="18" charset="0"/>
                <a:ea typeface="楷体_GB2312" pitchFamily="49" charset="-122"/>
              </a:rPr>
              <a:t>＝</a:t>
            </a:r>
            <a:r>
              <a:rPr lang="en-US" altLang="zh-CN" sz="2800" b="1">
                <a:latin typeface="Times New Roman" panose="02020603050405020304" pitchFamily="18" charset="0"/>
                <a:ea typeface="楷体_GB2312" pitchFamily="49" charset="-122"/>
              </a:rPr>
              <a:t>0A|1A |0B |1B </a:t>
            </a:r>
            <a:br>
              <a:rPr lang="en-US" altLang="zh-CN" sz="2800" b="1">
                <a:latin typeface="Times New Roman" panose="02020603050405020304" pitchFamily="18" charset="0"/>
                <a:ea typeface="楷体_GB2312" pitchFamily="49" charset="-122"/>
              </a:rPr>
            </a:br>
            <a:r>
              <a:rPr lang="en-US" altLang="zh-CN" sz="2800" b="1">
                <a:latin typeface="Times New Roman" panose="02020603050405020304" pitchFamily="18" charset="0"/>
                <a:ea typeface="楷体_GB2312" pitchFamily="49" charset="-122"/>
              </a:rPr>
              <a:t>          A ∷</a:t>
            </a:r>
            <a:r>
              <a:rPr lang="zh-CN" altLang="en-US" sz="2800" b="1">
                <a:latin typeface="Times New Roman" panose="02020603050405020304" pitchFamily="18" charset="0"/>
                <a:ea typeface="楷体_GB2312" pitchFamily="49" charset="-122"/>
              </a:rPr>
              <a:t>＝</a:t>
            </a:r>
            <a:r>
              <a:rPr lang="en-US" altLang="zh-CN" sz="2800" b="1">
                <a:latin typeface="Times New Roman" panose="02020603050405020304" pitchFamily="18" charset="0"/>
                <a:ea typeface="楷体_GB2312" pitchFamily="49" charset="-122"/>
              </a:rPr>
              <a:t>0</a:t>
            </a:r>
            <a:br>
              <a:rPr lang="en-US" altLang="zh-CN" sz="2800" b="1">
                <a:latin typeface="Times New Roman" panose="02020603050405020304" pitchFamily="18" charset="0"/>
                <a:ea typeface="楷体_GB2312" pitchFamily="49" charset="-122"/>
              </a:rPr>
            </a:br>
            <a:r>
              <a:rPr lang="en-US" altLang="zh-CN" sz="2800" b="1">
                <a:latin typeface="Times New Roman" panose="02020603050405020304" pitchFamily="18" charset="0"/>
                <a:ea typeface="楷体_GB2312" pitchFamily="49" charset="-122"/>
              </a:rPr>
              <a:t>          B ∷</a:t>
            </a:r>
            <a:r>
              <a:rPr lang="zh-CN" altLang="en-US" sz="2800" b="1">
                <a:latin typeface="Times New Roman" panose="02020603050405020304" pitchFamily="18" charset="0"/>
                <a:ea typeface="楷体_GB2312" pitchFamily="49" charset="-122"/>
              </a:rPr>
              <a:t>＝</a:t>
            </a:r>
            <a:r>
              <a:rPr lang="en-US" altLang="zh-CN" sz="2800" b="1">
                <a:latin typeface="Times New Roman" panose="02020603050405020304" pitchFamily="18" charset="0"/>
                <a:ea typeface="楷体_GB2312" pitchFamily="49" charset="-122"/>
              </a:rPr>
              <a:t>1</a:t>
            </a:r>
            <a:br>
              <a:rPr lang="en-US" altLang="zh-CN" sz="2800" b="1">
                <a:latin typeface="Times New Roman" panose="02020603050405020304" pitchFamily="18" charset="0"/>
                <a:ea typeface="楷体_GB2312" pitchFamily="49" charset="-122"/>
              </a:rPr>
            </a:br>
            <a:r>
              <a:rPr lang="en-US" altLang="zh-CN" sz="2800" b="1">
                <a:latin typeface="Times New Roman" panose="02020603050405020304" pitchFamily="18" charset="0"/>
                <a:ea typeface="楷体_GB2312" pitchFamily="49" charset="-122"/>
              </a:rPr>
              <a:t>  </a:t>
            </a:r>
            <a:r>
              <a:rPr lang="zh-CN" altLang="en-US" sz="2800" b="1">
                <a:latin typeface="Times New Roman" panose="02020603050405020304" pitchFamily="18" charset="0"/>
                <a:ea typeface="楷体_GB2312" pitchFamily="49" charset="-122"/>
              </a:rPr>
              <a:t>则</a:t>
            </a:r>
            <a:r>
              <a:rPr lang="en-US" altLang="zh-CN" sz="2800" b="1">
                <a:latin typeface="Times New Roman" panose="02020603050405020304" pitchFamily="18" charset="0"/>
                <a:ea typeface="楷体_GB2312" pitchFamily="49" charset="-122"/>
              </a:rPr>
              <a:t>L(GR)={00,01,10,11}.</a:t>
            </a:r>
            <a:br>
              <a:rPr lang="en-US" altLang="zh-CN" sz="2800" b="1">
                <a:latin typeface="Times New Roman" panose="02020603050405020304" pitchFamily="18" charset="0"/>
                <a:ea typeface="楷体_GB2312" pitchFamily="49" charset="-122"/>
              </a:rPr>
            </a:br>
            <a:r>
              <a:rPr lang="en-US" altLang="zh-CN" sz="2800" b="1">
                <a:latin typeface="Times New Roman" panose="02020603050405020304" pitchFamily="18" charset="0"/>
                <a:ea typeface="楷体_GB2312" pitchFamily="49" charset="-122"/>
              </a:rPr>
              <a:t>  </a:t>
            </a:r>
            <a:r>
              <a:rPr lang="zh-CN" altLang="en-US" sz="2800" b="1">
                <a:latin typeface="Times New Roman" panose="02020603050405020304" pitchFamily="18" charset="0"/>
                <a:ea typeface="楷体_GB2312" pitchFamily="49" charset="-122"/>
              </a:rPr>
              <a:t>所以</a:t>
            </a:r>
            <a:r>
              <a:rPr lang="en-US" altLang="zh-CN" sz="2800" b="1">
                <a:latin typeface="Times New Roman" panose="02020603050405020304" pitchFamily="18" charset="0"/>
                <a:ea typeface="楷体_GB2312" pitchFamily="49" charset="-122"/>
              </a:rPr>
              <a:t>L(GL)= L(GR)</a:t>
            </a:r>
            <a:r>
              <a:rPr lang="zh-CN" altLang="en-US" sz="2800" b="1">
                <a:latin typeface="Times New Roman" panose="02020603050405020304" pitchFamily="18" charset="0"/>
                <a:ea typeface="楷体_GB2312" pitchFamily="49" charset="-122"/>
              </a:rPr>
              <a:t>，说明左线性文法和右线性文法等价</a:t>
            </a:r>
          </a:p>
        </p:txBody>
      </p:sp>
      <p:sp>
        <p:nvSpPr>
          <p:cNvPr id="61445" name="Rectangle 5"/>
          <p:cNvSpPr>
            <a:spLocks noChangeArrowheads="1"/>
          </p:cNvSpPr>
          <p:nvPr/>
        </p:nvSpPr>
        <p:spPr bwMode="auto">
          <a:xfrm>
            <a:off x="1611313" y="193675"/>
            <a:ext cx="8839200" cy="1944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latin typeface="Times New Roman" panose="02020603050405020304" pitchFamily="18" charset="0"/>
              </a:rPr>
              <a:t>§3.3    </a:t>
            </a:r>
            <a:r>
              <a:rPr lang="zh-CN" altLang="en-US" sz="3600" b="1" dirty="0">
                <a:solidFill>
                  <a:srgbClr val="FFC000"/>
                </a:solidFill>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latin typeface="楷体_GB2312" pitchFamily="49" charset="-122"/>
                <a:ea typeface="楷体_GB2312" pitchFamily="49" charset="-122"/>
              </a:rPr>
              <a:t>3</a:t>
            </a:r>
            <a:r>
              <a:rPr lang="zh-CN" altLang="en-US" sz="2800" b="1" dirty="0">
                <a:solidFill>
                  <a:srgbClr val="FFC000"/>
                </a:solidFill>
                <a:latin typeface="楷体_GB2312" pitchFamily="49" charset="-122"/>
                <a:ea typeface="楷体_GB2312" pitchFamily="49" charset="-122"/>
              </a:rPr>
              <a:t>、左右线性文法之间的关系</a:t>
            </a:r>
            <a:r>
              <a:rPr lang="en-US" altLang="zh-CN" sz="2800" b="1" dirty="0">
                <a:solidFill>
                  <a:srgbClr val="FFC000"/>
                </a:solidFill>
                <a:latin typeface="Times New Roman" panose="02020603050405020304" pitchFamily="18" charset="0"/>
                <a:ea typeface="楷体_GB2312" pitchFamily="49" charset="-122"/>
              </a:rPr>
              <a:t>——</a:t>
            </a:r>
            <a:r>
              <a:rPr lang="zh-CN" altLang="en-US" sz="2800" b="1" dirty="0">
                <a:solidFill>
                  <a:srgbClr val="FFC000"/>
                </a:solidFill>
                <a:latin typeface="楷体_GB2312" pitchFamily="49" charset="-122"/>
                <a:ea typeface="楷体_GB2312" pitchFamily="49" charset="-122"/>
              </a:rPr>
              <a:t>等价</a:t>
            </a:r>
          </a:p>
          <a:p>
            <a:pPr>
              <a:lnSpc>
                <a:spcPct val="120000"/>
              </a:lnSpc>
              <a:buFont typeface="Wingdings 2" panose="05020102010507070707" pitchFamily="18" charset="2"/>
              <a:buNone/>
            </a:pPr>
            <a:endParaRPr lang="zh-CN" altLang="en-US" sz="2800" b="1" dirty="0">
              <a:solidFill>
                <a:srgbClr val="FFFF00"/>
              </a:solidFill>
              <a:latin typeface="楷体_GB2312" pitchFamily="49" charset="-122"/>
              <a:ea typeface="楷体_GB2312" pitchFamily="49" charset="-122"/>
            </a:endParaRPr>
          </a:p>
        </p:txBody>
      </p:sp>
    </p:spTree>
    <p:extLst>
      <p:ext uri="{BB962C8B-B14F-4D97-AF65-F5344CB8AC3E}">
        <p14:creationId xmlns:p14="http://schemas.microsoft.com/office/powerpoint/2010/main" val="8322571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灯片编号占位符 5"/>
          <p:cNvSpPr>
            <a:spLocks noGrp="1"/>
          </p:cNvSpPr>
          <p:nvPr>
            <p:ph type="sldNum" sz="quarter" idx="12"/>
          </p:nvPr>
        </p:nvSpPr>
        <p:spPr/>
        <p:txBody>
          <a:bodyPr/>
          <a:lstStyle/>
          <a:p>
            <a:fld id="{B2641C04-EF09-4F10-914B-E3735CCFC180}" type="slidenum">
              <a:rPr lang="zh-CN" altLang="en-US"/>
              <a:pPr/>
              <a:t>42</a:t>
            </a:fld>
            <a:endParaRPr lang="en-US" altLang="zh-CN"/>
          </a:p>
        </p:txBody>
      </p:sp>
      <p:sp>
        <p:nvSpPr>
          <p:cNvPr id="155652" name="Rectangle 4"/>
          <p:cNvSpPr>
            <a:spLocks noChangeArrowheads="1"/>
          </p:cNvSpPr>
          <p:nvPr/>
        </p:nvSpPr>
        <p:spPr bwMode="auto">
          <a:xfrm>
            <a:off x="2571751" y="2217739"/>
            <a:ext cx="2290763" cy="1373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800" b="1">
                <a:effectLst>
                  <a:outerShdw blurRad="38100" dist="38100" dir="2700000" algn="tl">
                    <a:srgbClr val="000000"/>
                  </a:outerShdw>
                </a:effectLst>
                <a:latin typeface="Times New Roman" panose="02020603050405020304" pitchFamily="18" charset="0"/>
              </a:rPr>
              <a:t>S ∷</a:t>
            </a:r>
            <a:r>
              <a:rPr lang="zh-CN" altLang="en-US" sz="2800" b="1">
                <a:effectLst>
                  <a:outerShdw blurRad="38100" dist="38100" dir="2700000" algn="tl">
                    <a:srgbClr val="000000"/>
                  </a:outerShdw>
                </a:effectLst>
                <a:latin typeface="Times New Roman" panose="02020603050405020304" pitchFamily="18" charset="0"/>
              </a:rPr>
              <a:t>＝</a:t>
            </a:r>
            <a:r>
              <a:rPr lang="en-US" altLang="zh-CN" sz="2800" b="1">
                <a:effectLst>
                  <a:outerShdw blurRad="38100" dist="38100" dir="2700000" algn="tl">
                    <a:srgbClr val="000000"/>
                  </a:outerShdw>
                </a:effectLst>
                <a:latin typeface="Times New Roman" panose="02020603050405020304" pitchFamily="18" charset="0"/>
              </a:rPr>
              <a:t>A0 | B1</a:t>
            </a:r>
            <a:br>
              <a:rPr lang="en-US" altLang="zh-CN" sz="2800" b="1">
                <a:effectLst>
                  <a:outerShdw blurRad="38100" dist="38100" dir="2700000" algn="tl">
                    <a:srgbClr val="000000"/>
                  </a:outerShdw>
                </a:effectLst>
                <a:latin typeface="Times New Roman" panose="02020603050405020304" pitchFamily="18" charset="0"/>
              </a:rPr>
            </a:br>
            <a:r>
              <a:rPr lang="en-US" altLang="zh-CN" sz="2800" b="1">
                <a:effectLst>
                  <a:outerShdw blurRad="38100" dist="38100" dir="2700000" algn="tl">
                    <a:srgbClr val="000000"/>
                  </a:outerShdw>
                </a:effectLst>
                <a:latin typeface="Times New Roman" panose="02020603050405020304" pitchFamily="18" charset="0"/>
              </a:rPr>
              <a:t>A ∷</a:t>
            </a:r>
            <a:r>
              <a:rPr lang="zh-CN" altLang="en-US" sz="2800" b="1">
                <a:effectLst>
                  <a:outerShdw blurRad="38100" dist="38100" dir="2700000" algn="tl">
                    <a:srgbClr val="000000"/>
                  </a:outerShdw>
                </a:effectLst>
                <a:latin typeface="Times New Roman" panose="02020603050405020304" pitchFamily="18" charset="0"/>
              </a:rPr>
              <a:t>＝</a:t>
            </a:r>
            <a:r>
              <a:rPr lang="en-US" altLang="zh-CN" sz="2800" b="1">
                <a:effectLst>
                  <a:outerShdw blurRad="38100" dist="38100" dir="2700000" algn="tl">
                    <a:srgbClr val="000000"/>
                  </a:outerShdw>
                </a:effectLst>
                <a:latin typeface="Times New Roman" panose="02020603050405020304" pitchFamily="18" charset="0"/>
              </a:rPr>
              <a:t>0 | 1 </a:t>
            </a:r>
            <a:br>
              <a:rPr lang="en-US" altLang="zh-CN" sz="2800" b="1">
                <a:effectLst>
                  <a:outerShdw blurRad="38100" dist="38100" dir="2700000" algn="tl">
                    <a:srgbClr val="000000"/>
                  </a:outerShdw>
                </a:effectLst>
                <a:latin typeface="Times New Roman" panose="02020603050405020304" pitchFamily="18" charset="0"/>
              </a:rPr>
            </a:br>
            <a:r>
              <a:rPr lang="en-US" altLang="zh-CN" sz="2800" b="1">
                <a:effectLst>
                  <a:outerShdw blurRad="38100" dist="38100" dir="2700000" algn="tl">
                    <a:srgbClr val="000000"/>
                  </a:outerShdw>
                </a:effectLst>
                <a:latin typeface="Times New Roman" panose="02020603050405020304" pitchFamily="18" charset="0"/>
              </a:rPr>
              <a:t>B ∷</a:t>
            </a:r>
            <a:r>
              <a:rPr lang="zh-CN" altLang="en-US" sz="2800" b="1">
                <a:effectLst>
                  <a:outerShdw blurRad="38100" dist="38100" dir="2700000" algn="tl">
                    <a:srgbClr val="000000"/>
                  </a:outerShdw>
                </a:effectLst>
                <a:latin typeface="Times New Roman" panose="02020603050405020304" pitchFamily="18" charset="0"/>
              </a:rPr>
              <a:t>＝</a:t>
            </a:r>
            <a:r>
              <a:rPr lang="en-US" altLang="zh-CN" sz="2800" b="1">
                <a:effectLst>
                  <a:outerShdw blurRad="38100" dist="38100" dir="2700000" algn="tl">
                    <a:srgbClr val="000000"/>
                  </a:outerShdw>
                </a:effectLst>
                <a:latin typeface="Times New Roman" panose="02020603050405020304" pitchFamily="18" charset="0"/>
              </a:rPr>
              <a:t>0 | 1</a:t>
            </a:r>
            <a:endParaRPr lang="zh-CN" altLang="en-US" sz="2800" b="1">
              <a:effectLst>
                <a:outerShdw blurRad="38100" dist="38100" dir="2700000" algn="tl">
                  <a:srgbClr val="000000"/>
                </a:outerShdw>
              </a:effectLst>
              <a:latin typeface="Times New Roman" panose="02020603050405020304" pitchFamily="18" charset="0"/>
            </a:endParaRPr>
          </a:p>
        </p:txBody>
      </p:sp>
      <p:sp>
        <p:nvSpPr>
          <p:cNvPr id="155653" name="Rectangle 5"/>
          <p:cNvSpPr>
            <a:spLocks noChangeArrowheads="1"/>
          </p:cNvSpPr>
          <p:nvPr/>
        </p:nvSpPr>
        <p:spPr bwMode="auto">
          <a:xfrm>
            <a:off x="6875463" y="2203450"/>
            <a:ext cx="3473450" cy="1373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800" b="1">
                <a:latin typeface="Times New Roman" panose="02020603050405020304" pitchFamily="18" charset="0"/>
              </a:rPr>
              <a:t>S ∷</a:t>
            </a:r>
            <a:r>
              <a:rPr lang="zh-CN" altLang="en-US" sz="2800" b="1">
                <a:latin typeface="Times New Roman" panose="02020603050405020304" pitchFamily="18" charset="0"/>
              </a:rPr>
              <a:t>＝</a:t>
            </a:r>
            <a:r>
              <a:rPr lang="en-US" altLang="zh-CN" sz="2800" b="1">
                <a:latin typeface="Times New Roman" panose="02020603050405020304" pitchFamily="18" charset="0"/>
              </a:rPr>
              <a:t>0A |1A |0B |1B </a:t>
            </a:r>
            <a:br>
              <a:rPr lang="en-US" altLang="zh-CN" sz="2800" b="1">
                <a:latin typeface="Times New Roman" panose="02020603050405020304" pitchFamily="18" charset="0"/>
              </a:rPr>
            </a:br>
            <a:r>
              <a:rPr lang="en-US" altLang="zh-CN" sz="2800" b="1">
                <a:latin typeface="Times New Roman" panose="02020603050405020304" pitchFamily="18" charset="0"/>
              </a:rPr>
              <a:t>A ∷</a:t>
            </a:r>
            <a:r>
              <a:rPr lang="zh-CN" altLang="en-US" sz="2800" b="1">
                <a:latin typeface="Times New Roman" panose="02020603050405020304" pitchFamily="18" charset="0"/>
              </a:rPr>
              <a:t>＝</a:t>
            </a:r>
            <a:r>
              <a:rPr lang="en-US" altLang="zh-CN" sz="2800" b="1">
                <a:latin typeface="Times New Roman" panose="02020603050405020304" pitchFamily="18" charset="0"/>
              </a:rPr>
              <a:t>0</a:t>
            </a:r>
            <a:br>
              <a:rPr lang="en-US" altLang="zh-CN" sz="2800" b="1">
                <a:latin typeface="Times New Roman" panose="02020603050405020304" pitchFamily="18" charset="0"/>
              </a:rPr>
            </a:br>
            <a:r>
              <a:rPr lang="en-US" altLang="zh-CN" sz="2800" b="1">
                <a:latin typeface="Times New Roman" panose="02020603050405020304" pitchFamily="18" charset="0"/>
              </a:rPr>
              <a:t>B ∷</a:t>
            </a:r>
            <a:r>
              <a:rPr lang="zh-CN" altLang="en-US" sz="2800" b="1">
                <a:latin typeface="Times New Roman" panose="02020603050405020304" pitchFamily="18" charset="0"/>
              </a:rPr>
              <a:t>＝</a:t>
            </a:r>
            <a:r>
              <a:rPr lang="en-US" altLang="zh-CN" sz="2800" b="1">
                <a:latin typeface="Times New Roman" panose="02020603050405020304" pitchFamily="18" charset="0"/>
              </a:rPr>
              <a:t>1</a:t>
            </a:r>
            <a:endParaRPr lang="zh-CN" altLang="en-US" sz="2800" b="1">
              <a:latin typeface="Times New Roman" panose="02020603050405020304" pitchFamily="18" charset="0"/>
            </a:endParaRPr>
          </a:p>
        </p:txBody>
      </p:sp>
      <p:sp>
        <p:nvSpPr>
          <p:cNvPr id="155654" name="Oval 6"/>
          <p:cNvSpPr>
            <a:spLocks noChangeArrowheads="1"/>
          </p:cNvSpPr>
          <p:nvPr/>
        </p:nvSpPr>
        <p:spPr bwMode="auto">
          <a:xfrm>
            <a:off x="2587625" y="4160839"/>
            <a:ext cx="674688" cy="674687"/>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3200" b="1" dirty="0">
                <a:solidFill>
                  <a:srgbClr val="FFC000"/>
                </a:solidFill>
                <a:latin typeface="Times New Roman" panose="02020603050405020304" pitchFamily="18" charset="0"/>
              </a:rPr>
              <a:t>E</a:t>
            </a:r>
          </a:p>
        </p:txBody>
      </p:sp>
      <p:sp>
        <p:nvSpPr>
          <p:cNvPr id="155655" name="Rectangle 7"/>
          <p:cNvSpPr>
            <a:spLocks noChangeArrowheads="1"/>
          </p:cNvSpPr>
          <p:nvPr/>
        </p:nvSpPr>
        <p:spPr bwMode="auto">
          <a:xfrm>
            <a:off x="1611313" y="193675"/>
            <a:ext cx="8839200" cy="1944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§3.3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正规文法和状态转换图</a:t>
            </a:r>
          </a:p>
          <a:p>
            <a:pPr>
              <a:lnSpc>
                <a:spcPct val="120000"/>
              </a:lnSpc>
              <a:spcBef>
                <a:spcPct val="0"/>
              </a:spcBef>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三、正规文法与状态转换图</a:t>
            </a:r>
          </a:p>
          <a:p>
            <a:pPr>
              <a:lnSpc>
                <a:spcPct val="120000"/>
              </a:lnSpc>
              <a:spcBef>
                <a:spcPct val="0"/>
              </a:spcBef>
              <a:buFont typeface="Wingdings 2" panose="05020102010507070707" pitchFamily="18" charset="2"/>
              <a:buNone/>
            </a:pPr>
            <a:r>
              <a:rPr lang="en-US" altLang="zh-CN" sz="2800" b="1" dirty="0">
                <a:solidFill>
                  <a:srgbClr val="FFC000"/>
                </a:solidFill>
                <a:effectLst>
                  <a:outerShdw blurRad="38100" dist="38100" dir="2700000" algn="tl">
                    <a:srgbClr val="000000"/>
                  </a:outerShdw>
                </a:effectLst>
                <a:latin typeface="楷体_GB2312" pitchFamily="49" charset="-122"/>
                <a:ea typeface="楷体_GB2312" pitchFamily="49" charset="-122"/>
              </a:rPr>
              <a:t>3</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、左右线性文法之间的关系</a:t>
            </a:r>
            <a:r>
              <a:rPr lang="en-US" altLang="zh-CN" sz="2800" b="1" dirty="0">
                <a:solidFill>
                  <a:srgbClr val="FFC000"/>
                </a:solidFill>
                <a:effectLst>
                  <a:outerShdw blurRad="38100" dist="38100" dir="2700000" algn="tl">
                    <a:srgbClr val="000000"/>
                  </a:outerShdw>
                </a:effectLst>
                <a:latin typeface="Times New Roman" panose="02020603050405020304" pitchFamily="18" charset="0"/>
                <a:ea typeface="楷体_GB2312" pitchFamily="49" charset="-122"/>
              </a:rPr>
              <a:t>——</a:t>
            </a:r>
            <a:r>
              <a:rPr lang="zh-CN" altLang="en-US" sz="2800" b="1" dirty="0">
                <a:solidFill>
                  <a:srgbClr val="FFC000"/>
                </a:solidFill>
                <a:effectLst>
                  <a:outerShdw blurRad="38100" dist="38100" dir="2700000" algn="tl">
                    <a:srgbClr val="000000"/>
                  </a:outerShdw>
                </a:effectLst>
                <a:latin typeface="楷体_GB2312" pitchFamily="49" charset="-122"/>
                <a:ea typeface="楷体_GB2312" pitchFamily="49" charset="-122"/>
              </a:rPr>
              <a:t>等价</a:t>
            </a:r>
          </a:p>
        </p:txBody>
      </p:sp>
      <p:sp>
        <p:nvSpPr>
          <p:cNvPr id="155656" name="Text Box 8"/>
          <p:cNvSpPr txBox="1">
            <a:spLocks noChangeArrowheads="1"/>
          </p:cNvSpPr>
          <p:nvPr/>
        </p:nvSpPr>
        <p:spPr bwMode="auto">
          <a:xfrm>
            <a:off x="1833563" y="2208214"/>
            <a:ext cx="800100" cy="1373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800" b="1" dirty="0">
                <a:solidFill>
                  <a:srgbClr val="FFC000"/>
                </a:solidFill>
              </a:rPr>
              <a:t>左线性</a:t>
            </a:r>
          </a:p>
        </p:txBody>
      </p:sp>
      <p:sp>
        <p:nvSpPr>
          <p:cNvPr id="155657" name="Text Box 9"/>
          <p:cNvSpPr txBox="1">
            <a:spLocks noChangeArrowheads="1"/>
          </p:cNvSpPr>
          <p:nvPr/>
        </p:nvSpPr>
        <p:spPr bwMode="auto">
          <a:xfrm>
            <a:off x="6235700" y="2195514"/>
            <a:ext cx="800100" cy="1373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800" b="1" dirty="0">
                <a:solidFill>
                  <a:srgbClr val="FFC000"/>
                </a:solidFill>
              </a:rPr>
              <a:t>右线性</a:t>
            </a:r>
          </a:p>
        </p:txBody>
      </p:sp>
      <p:sp>
        <p:nvSpPr>
          <p:cNvPr id="155658" name="Oval 10"/>
          <p:cNvSpPr>
            <a:spLocks noChangeArrowheads="1"/>
          </p:cNvSpPr>
          <p:nvPr/>
        </p:nvSpPr>
        <p:spPr bwMode="auto">
          <a:xfrm>
            <a:off x="4506914" y="4167189"/>
            <a:ext cx="674687" cy="674687"/>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3200" b="1" dirty="0">
                <a:solidFill>
                  <a:srgbClr val="FFC000"/>
                </a:solidFill>
                <a:latin typeface="Times New Roman" panose="02020603050405020304" pitchFamily="18" charset="0"/>
              </a:rPr>
              <a:t>A</a:t>
            </a:r>
          </a:p>
        </p:txBody>
      </p:sp>
      <p:sp>
        <p:nvSpPr>
          <p:cNvPr id="155659" name="Oval 11"/>
          <p:cNvSpPr>
            <a:spLocks noChangeArrowheads="1"/>
          </p:cNvSpPr>
          <p:nvPr/>
        </p:nvSpPr>
        <p:spPr bwMode="auto">
          <a:xfrm>
            <a:off x="2589214" y="5719764"/>
            <a:ext cx="674687" cy="674687"/>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3200" b="1" dirty="0">
                <a:solidFill>
                  <a:srgbClr val="FFC000"/>
                </a:solidFill>
                <a:latin typeface="Times New Roman" panose="02020603050405020304" pitchFamily="18" charset="0"/>
              </a:rPr>
              <a:t>B</a:t>
            </a:r>
          </a:p>
        </p:txBody>
      </p:sp>
      <p:sp>
        <p:nvSpPr>
          <p:cNvPr id="155660" name="Oval 12"/>
          <p:cNvSpPr>
            <a:spLocks noChangeArrowheads="1"/>
          </p:cNvSpPr>
          <p:nvPr/>
        </p:nvSpPr>
        <p:spPr bwMode="auto">
          <a:xfrm>
            <a:off x="4505325" y="5735639"/>
            <a:ext cx="674688" cy="674687"/>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altLang="zh-CN" sz="3200" b="1" dirty="0">
                <a:solidFill>
                  <a:srgbClr val="FFC000"/>
                </a:solidFill>
                <a:latin typeface="Times New Roman" panose="02020603050405020304" pitchFamily="18" charset="0"/>
              </a:rPr>
              <a:t>S</a:t>
            </a:r>
          </a:p>
        </p:txBody>
      </p:sp>
      <p:sp>
        <p:nvSpPr>
          <p:cNvPr id="155661" name="Oval 13"/>
          <p:cNvSpPr>
            <a:spLocks noChangeArrowheads="1"/>
          </p:cNvSpPr>
          <p:nvPr/>
        </p:nvSpPr>
        <p:spPr bwMode="auto">
          <a:xfrm>
            <a:off x="4589464" y="5819775"/>
            <a:ext cx="515937" cy="515938"/>
          </a:xfrm>
          <a:prstGeom prst="ellipse">
            <a:avLst/>
          </a:prstGeom>
          <a:noFill/>
          <a:ln w="25400">
            <a:solidFill>
              <a:srgbClr val="FFFF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cxnSp>
        <p:nvCxnSpPr>
          <p:cNvPr id="155662" name="AutoShape 14"/>
          <p:cNvCxnSpPr>
            <a:cxnSpLocks noChangeShapeType="1"/>
            <a:stCxn id="155654" idx="7"/>
            <a:endCxn id="155658" idx="1"/>
          </p:cNvCxnSpPr>
          <p:nvPr/>
        </p:nvCxnSpPr>
        <p:spPr bwMode="auto">
          <a:xfrm rot="5400000" flipV="1">
            <a:off x="3881438" y="3529013"/>
            <a:ext cx="6350" cy="1441450"/>
          </a:xfrm>
          <a:prstGeom prst="curvedConnector3">
            <a:avLst>
              <a:gd name="adj1" fmla="val -150005"/>
            </a:avLst>
          </a:prstGeom>
          <a:noFill/>
          <a:ln w="25400">
            <a:solidFill>
              <a:srgbClr val="FFFF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5663" name="AutoShape 15"/>
          <p:cNvCxnSpPr>
            <a:cxnSpLocks noChangeShapeType="1"/>
            <a:stCxn id="155654" idx="6"/>
            <a:endCxn id="155658" idx="2"/>
          </p:cNvCxnSpPr>
          <p:nvPr/>
        </p:nvCxnSpPr>
        <p:spPr bwMode="auto">
          <a:xfrm>
            <a:off x="3275013" y="4498975"/>
            <a:ext cx="1219200" cy="6350"/>
          </a:xfrm>
          <a:prstGeom prst="curvedConnector3">
            <a:avLst>
              <a:gd name="adj1" fmla="val 49870"/>
            </a:avLst>
          </a:prstGeom>
          <a:noFill/>
          <a:ln w="25400">
            <a:solidFill>
              <a:srgbClr val="FFFF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5664" name="AutoShape 16"/>
          <p:cNvCxnSpPr>
            <a:cxnSpLocks noChangeShapeType="1"/>
            <a:stCxn id="155654" idx="3"/>
            <a:endCxn id="155659" idx="1"/>
          </p:cNvCxnSpPr>
          <p:nvPr/>
        </p:nvCxnSpPr>
        <p:spPr bwMode="auto">
          <a:xfrm rot="16200000" flipH="1">
            <a:off x="2159000" y="5276850"/>
            <a:ext cx="1055688" cy="1588"/>
          </a:xfrm>
          <a:prstGeom prst="curvedConnector3">
            <a:avLst>
              <a:gd name="adj1" fmla="val 49926"/>
            </a:avLst>
          </a:prstGeom>
          <a:noFill/>
          <a:ln w="25400">
            <a:solidFill>
              <a:srgbClr val="FFFF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5666" name="AutoShape 18"/>
          <p:cNvCxnSpPr>
            <a:cxnSpLocks noChangeShapeType="1"/>
            <a:stCxn id="155654" idx="4"/>
            <a:endCxn id="155659" idx="0"/>
          </p:cNvCxnSpPr>
          <p:nvPr/>
        </p:nvCxnSpPr>
        <p:spPr bwMode="auto">
          <a:xfrm>
            <a:off x="2925764" y="4848225"/>
            <a:ext cx="1587" cy="858838"/>
          </a:xfrm>
          <a:prstGeom prst="straightConnector1">
            <a:avLst/>
          </a:prstGeom>
          <a:noFill/>
          <a:ln w="25400">
            <a:solidFill>
              <a:srgbClr val="FFFF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5667" name="AutoShape 19"/>
          <p:cNvCxnSpPr>
            <a:cxnSpLocks noChangeShapeType="1"/>
            <a:stCxn id="155658" idx="4"/>
            <a:endCxn id="155660" idx="0"/>
          </p:cNvCxnSpPr>
          <p:nvPr/>
        </p:nvCxnSpPr>
        <p:spPr bwMode="auto">
          <a:xfrm flipH="1">
            <a:off x="4843464" y="4854576"/>
            <a:ext cx="1587" cy="868363"/>
          </a:xfrm>
          <a:prstGeom prst="straightConnector1">
            <a:avLst/>
          </a:prstGeom>
          <a:noFill/>
          <a:ln w="25400">
            <a:solidFill>
              <a:srgbClr val="FFFF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5668" name="AutoShape 20"/>
          <p:cNvCxnSpPr>
            <a:cxnSpLocks noChangeShapeType="1"/>
            <a:stCxn id="155659" idx="6"/>
            <a:endCxn id="155660" idx="2"/>
          </p:cNvCxnSpPr>
          <p:nvPr/>
        </p:nvCxnSpPr>
        <p:spPr bwMode="auto">
          <a:xfrm>
            <a:off x="3276601" y="6057901"/>
            <a:ext cx="1216025" cy="15875"/>
          </a:xfrm>
          <a:prstGeom prst="straightConnector1">
            <a:avLst/>
          </a:prstGeom>
          <a:noFill/>
          <a:ln w="25400">
            <a:solidFill>
              <a:srgbClr val="FFFF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5669" name="Text Box 21"/>
          <p:cNvSpPr txBox="1">
            <a:spLocks noChangeArrowheads="1"/>
          </p:cNvSpPr>
          <p:nvPr/>
        </p:nvSpPr>
        <p:spPr bwMode="auto">
          <a:xfrm>
            <a:off x="3695700" y="3784601"/>
            <a:ext cx="457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0</a:t>
            </a:r>
          </a:p>
        </p:txBody>
      </p:sp>
      <p:sp>
        <p:nvSpPr>
          <p:cNvPr id="155670" name="Text Box 22"/>
          <p:cNvSpPr txBox="1">
            <a:spLocks noChangeArrowheads="1"/>
          </p:cNvSpPr>
          <p:nvPr/>
        </p:nvSpPr>
        <p:spPr bwMode="auto">
          <a:xfrm>
            <a:off x="3695700" y="4457701"/>
            <a:ext cx="457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1</a:t>
            </a:r>
          </a:p>
        </p:txBody>
      </p:sp>
      <p:sp>
        <p:nvSpPr>
          <p:cNvPr id="155671" name="Text Box 23"/>
          <p:cNvSpPr txBox="1">
            <a:spLocks noChangeArrowheads="1"/>
          </p:cNvSpPr>
          <p:nvPr/>
        </p:nvSpPr>
        <p:spPr bwMode="auto">
          <a:xfrm>
            <a:off x="2895600" y="4965701"/>
            <a:ext cx="457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0</a:t>
            </a:r>
          </a:p>
        </p:txBody>
      </p:sp>
      <p:sp>
        <p:nvSpPr>
          <p:cNvPr id="155672" name="Text Box 24"/>
          <p:cNvSpPr txBox="1">
            <a:spLocks noChangeArrowheads="1"/>
          </p:cNvSpPr>
          <p:nvPr/>
        </p:nvSpPr>
        <p:spPr bwMode="auto">
          <a:xfrm>
            <a:off x="2374900" y="4965701"/>
            <a:ext cx="457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1</a:t>
            </a:r>
          </a:p>
        </p:txBody>
      </p:sp>
      <p:sp>
        <p:nvSpPr>
          <p:cNvPr id="155673" name="Text Box 25"/>
          <p:cNvSpPr txBox="1">
            <a:spLocks noChangeArrowheads="1"/>
          </p:cNvSpPr>
          <p:nvPr/>
        </p:nvSpPr>
        <p:spPr bwMode="auto">
          <a:xfrm>
            <a:off x="4838700" y="4991101"/>
            <a:ext cx="457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0</a:t>
            </a:r>
          </a:p>
        </p:txBody>
      </p:sp>
      <p:sp>
        <p:nvSpPr>
          <p:cNvPr id="155674" name="Text Box 26"/>
          <p:cNvSpPr txBox="1">
            <a:spLocks noChangeArrowheads="1"/>
          </p:cNvSpPr>
          <p:nvPr/>
        </p:nvSpPr>
        <p:spPr bwMode="auto">
          <a:xfrm>
            <a:off x="3695700" y="6032501"/>
            <a:ext cx="4572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1</a:t>
            </a:r>
          </a:p>
        </p:txBody>
      </p:sp>
      <p:sp>
        <p:nvSpPr>
          <p:cNvPr id="155675" name="Text Box 27"/>
          <p:cNvSpPr txBox="1">
            <a:spLocks noChangeArrowheads="1"/>
          </p:cNvSpPr>
          <p:nvPr/>
        </p:nvSpPr>
        <p:spPr bwMode="auto">
          <a:xfrm>
            <a:off x="6248400" y="4394201"/>
            <a:ext cx="13970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E::= 0A</a:t>
            </a:r>
          </a:p>
        </p:txBody>
      </p:sp>
      <p:sp>
        <p:nvSpPr>
          <p:cNvPr id="155676" name="Text Box 28"/>
          <p:cNvSpPr txBox="1">
            <a:spLocks noChangeArrowheads="1"/>
          </p:cNvSpPr>
          <p:nvPr/>
        </p:nvSpPr>
        <p:spPr bwMode="auto">
          <a:xfrm>
            <a:off x="7467600" y="4381501"/>
            <a:ext cx="9271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 1A </a:t>
            </a:r>
          </a:p>
        </p:txBody>
      </p:sp>
      <p:sp>
        <p:nvSpPr>
          <p:cNvPr id="155677" name="Text Box 29"/>
          <p:cNvSpPr txBox="1">
            <a:spLocks noChangeArrowheads="1"/>
          </p:cNvSpPr>
          <p:nvPr/>
        </p:nvSpPr>
        <p:spPr bwMode="auto">
          <a:xfrm>
            <a:off x="8102600" y="4381501"/>
            <a:ext cx="9271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 0B </a:t>
            </a:r>
          </a:p>
        </p:txBody>
      </p:sp>
      <p:sp>
        <p:nvSpPr>
          <p:cNvPr id="155678" name="Text Box 30"/>
          <p:cNvSpPr txBox="1">
            <a:spLocks noChangeArrowheads="1"/>
          </p:cNvSpPr>
          <p:nvPr/>
        </p:nvSpPr>
        <p:spPr bwMode="auto">
          <a:xfrm>
            <a:off x="8763000" y="4381501"/>
            <a:ext cx="9271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 1B </a:t>
            </a:r>
          </a:p>
        </p:txBody>
      </p:sp>
      <p:sp>
        <p:nvSpPr>
          <p:cNvPr id="155679" name="Text Box 31"/>
          <p:cNvSpPr txBox="1">
            <a:spLocks noChangeArrowheads="1"/>
          </p:cNvSpPr>
          <p:nvPr/>
        </p:nvSpPr>
        <p:spPr bwMode="auto">
          <a:xfrm>
            <a:off x="6248400" y="4851401"/>
            <a:ext cx="16637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A::= 0S</a:t>
            </a:r>
          </a:p>
        </p:txBody>
      </p:sp>
      <p:sp>
        <p:nvSpPr>
          <p:cNvPr id="155680" name="Text Box 32"/>
          <p:cNvSpPr txBox="1">
            <a:spLocks noChangeArrowheads="1"/>
          </p:cNvSpPr>
          <p:nvPr/>
        </p:nvSpPr>
        <p:spPr bwMode="auto">
          <a:xfrm>
            <a:off x="6261100" y="5295901"/>
            <a:ext cx="16637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a:latin typeface="Times New Roman" panose="02020603050405020304" pitchFamily="18" charset="0"/>
              </a:rPr>
              <a:t>B::= 1S</a:t>
            </a:r>
          </a:p>
        </p:txBody>
      </p:sp>
      <p:sp useBgFill="1">
        <p:nvSpPr>
          <p:cNvPr id="155681" name="Rectangle 33"/>
          <p:cNvSpPr>
            <a:spLocks noChangeArrowheads="1"/>
          </p:cNvSpPr>
          <p:nvPr/>
        </p:nvSpPr>
        <p:spPr bwMode="auto">
          <a:xfrm>
            <a:off x="7291388" y="4916488"/>
            <a:ext cx="304800" cy="4318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155682" name="Rectangle 34"/>
          <p:cNvSpPr>
            <a:spLocks noChangeArrowheads="1"/>
          </p:cNvSpPr>
          <p:nvPr/>
        </p:nvSpPr>
        <p:spPr bwMode="auto">
          <a:xfrm>
            <a:off x="7292975" y="5303838"/>
            <a:ext cx="304800" cy="4318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6476666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5656"/>
                                        </p:tgtEl>
                                        <p:attrNameLst>
                                          <p:attrName>style.visibility</p:attrName>
                                        </p:attrNameLst>
                                      </p:cBhvr>
                                      <p:to>
                                        <p:strVal val="visible"/>
                                      </p:to>
                                    </p:set>
                                    <p:animEffect transition="in" filter="blinds(horizontal)">
                                      <p:cBhvr>
                                        <p:cTn id="7" dur="500"/>
                                        <p:tgtEl>
                                          <p:spTgt spid="155656"/>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55652"/>
                                        </p:tgtEl>
                                        <p:attrNameLst>
                                          <p:attrName>style.visibility</p:attrName>
                                        </p:attrNameLst>
                                      </p:cBhvr>
                                      <p:to>
                                        <p:strVal val="visible"/>
                                      </p:to>
                                    </p:set>
                                    <p:animEffect transition="in" filter="blinds(horizontal)">
                                      <p:cBhvr>
                                        <p:cTn id="10" dur="500"/>
                                        <p:tgtEl>
                                          <p:spTgt spid="155652"/>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55653"/>
                                        </p:tgtEl>
                                        <p:attrNameLst>
                                          <p:attrName>style.visibility</p:attrName>
                                        </p:attrNameLst>
                                      </p:cBhvr>
                                      <p:to>
                                        <p:strVal val="visible"/>
                                      </p:to>
                                    </p:set>
                                    <p:animEffect transition="in" filter="blinds(horizontal)">
                                      <p:cBhvr>
                                        <p:cTn id="15" dur="500"/>
                                        <p:tgtEl>
                                          <p:spTgt spid="155653"/>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55657"/>
                                        </p:tgtEl>
                                        <p:attrNameLst>
                                          <p:attrName>style.visibility</p:attrName>
                                        </p:attrNameLst>
                                      </p:cBhvr>
                                      <p:to>
                                        <p:strVal val="visible"/>
                                      </p:to>
                                    </p:set>
                                    <p:animEffect transition="in" filter="blinds(horizontal)">
                                      <p:cBhvr>
                                        <p:cTn id="18" dur="500"/>
                                        <p:tgtEl>
                                          <p:spTgt spid="155657"/>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55658"/>
                                        </p:tgtEl>
                                        <p:attrNameLst>
                                          <p:attrName>style.visibility</p:attrName>
                                        </p:attrNameLst>
                                      </p:cBhvr>
                                      <p:to>
                                        <p:strVal val="visible"/>
                                      </p:to>
                                    </p:set>
                                    <p:animEffect transition="in" filter="blinds(horizontal)">
                                      <p:cBhvr>
                                        <p:cTn id="23" dur="500"/>
                                        <p:tgtEl>
                                          <p:spTgt spid="155658"/>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155659"/>
                                        </p:tgtEl>
                                        <p:attrNameLst>
                                          <p:attrName>style.visibility</p:attrName>
                                        </p:attrNameLst>
                                      </p:cBhvr>
                                      <p:to>
                                        <p:strVal val="visible"/>
                                      </p:to>
                                    </p:set>
                                    <p:animEffect transition="in" filter="blinds(horizontal)">
                                      <p:cBhvr>
                                        <p:cTn id="26" dur="500"/>
                                        <p:tgtEl>
                                          <p:spTgt spid="155659"/>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155660"/>
                                        </p:tgtEl>
                                        <p:attrNameLst>
                                          <p:attrName>style.visibility</p:attrName>
                                        </p:attrNameLst>
                                      </p:cBhvr>
                                      <p:to>
                                        <p:strVal val="visible"/>
                                      </p:to>
                                    </p:set>
                                    <p:animEffect transition="in" filter="blinds(horizontal)">
                                      <p:cBhvr>
                                        <p:cTn id="29" dur="500"/>
                                        <p:tgtEl>
                                          <p:spTgt spid="155660"/>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3" presetClass="entr" presetSubtype="10" fill="hold" nodeType="clickEffect">
                                  <p:stCondLst>
                                    <p:cond delay="0"/>
                                  </p:stCondLst>
                                  <p:childTnLst>
                                    <p:set>
                                      <p:cBhvr>
                                        <p:cTn id="33" dur="1" fill="hold">
                                          <p:stCondLst>
                                            <p:cond delay="0"/>
                                          </p:stCondLst>
                                        </p:cTn>
                                        <p:tgtEl>
                                          <p:spTgt spid="155661"/>
                                        </p:tgtEl>
                                        <p:attrNameLst>
                                          <p:attrName>style.visibility</p:attrName>
                                        </p:attrNameLst>
                                      </p:cBhvr>
                                      <p:to>
                                        <p:strVal val="visible"/>
                                      </p:to>
                                    </p:set>
                                    <p:animEffect transition="in" filter="blinds(horizontal)">
                                      <p:cBhvr>
                                        <p:cTn id="34" dur="500"/>
                                        <p:tgtEl>
                                          <p:spTgt spid="155661"/>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3" presetClass="entr" presetSubtype="10" fill="hold" grpId="0" nodeType="clickEffect">
                                  <p:stCondLst>
                                    <p:cond delay="0"/>
                                  </p:stCondLst>
                                  <p:childTnLst>
                                    <p:set>
                                      <p:cBhvr>
                                        <p:cTn id="38" dur="1" fill="hold">
                                          <p:stCondLst>
                                            <p:cond delay="0"/>
                                          </p:stCondLst>
                                        </p:cTn>
                                        <p:tgtEl>
                                          <p:spTgt spid="155654"/>
                                        </p:tgtEl>
                                        <p:attrNameLst>
                                          <p:attrName>style.visibility</p:attrName>
                                        </p:attrNameLst>
                                      </p:cBhvr>
                                      <p:to>
                                        <p:strVal val="visible"/>
                                      </p:to>
                                    </p:set>
                                    <p:animEffect transition="in" filter="blinds(horizontal)">
                                      <p:cBhvr>
                                        <p:cTn id="39" dur="500"/>
                                        <p:tgtEl>
                                          <p:spTgt spid="155654"/>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3" presetClass="entr" presetSubtype="10" fill="hold" nodeType="clickEffect">
                                  <p:stCondLst>
                                    <p:cond delay="0"/>
                                  </p:stCondLst>
                                  <p:childTnLst>
                                    <p:set>
                                      <p:cBhvr>
                                        <p:cTn id="43" dur="1" fill="hold">
                                          <p:stCondLst>
                                            <p:cond delay="0"/>
                                          </p:stCondLst>
                                        </p:cTn>
                                        <p:tgtEl>
                                          <p:spTgt spid="155667"/>
                                        </p:tgtEl>
                                        <p:attrNameLst>
                                          <p:attrName>style.visibility</p:attrName>
                                        </p:attrNameLst>
                                      </p:cBhvr>
                                      <p:to>
                                        <p:strVal val="visible"/>
                                      </p:to>
                                    </p:set>
                                    <p:animEffect transition="in" filter="blinds(horizontal)">
                                      <p:cBhvr>
                                        <p:cTn id="44" dur="500"/>
                                        <p:tgtEl>
                                          <p:spTgt spid="155667"/>
                                        </p:tgtEl>
                                      </p:cBhvr>
                                    </p:animEffect>
                                  </p:childTnLst>
                                </p:cTn>
                              </p:par>
                              <p:par>
                                <p:cTn id="45" presetID="3" presetClass="entr" presetSubtype="10" fill="hold" grpId="0" nodeType="withEffect">
                                  <p:stCondLst>
                                    <p:cond delay="0"/>
                                  </p:stCondLst>
                                  <p:childTnLst>
                                    <p:set>
                                      <p:cBhvr>
                                        <p:cTn id="46" dur="1" fill="hold">
                                          <p:stCondLst>
                                            <p:cond delay="0"/>
                                          </p:stCondLst>
                                        </p:cTn>
                                        <p:tgtEl>
                                          <p:spTgt spid="155673"/>
                                        </p:tgtEl>
                                        <p:attrNameLst>
                                          <p:attrName>style.visibility</p:attrName>
                                        </p:attrNameLst>
                                      </p:cBhvr>
                                      <p:to>
                                        <p:strVal val="visible"/>
                                      </p:to>
                                    </p:set>
                                    <p:animEffect transition="in" filter="blinds(horizontal)">
                                      <p:cBhvr>
                                        <p:cTn id="47" dur="500"/>
                                        <p:tgtEl>
                                          <p:spTgt spid="155673"/>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55674"/>
                                        </p:tgtEl>
                                        <p:attrNameLst>
                                          <p:attrName>style.visibility</p:attrName>
                                        </p:attrNameLst>
                                      </p:cBhvr>
                                      <p:to>
                                        <p:strVal val="visible"/>
                                      </p:to>
                                    </p:set>
                                    <p:animEffect transition="in" filter="blinds(horizontal)">
                                      <p:cBhvr>
                                        <p:cTn id="52" dur="500"/>
                                        <p:tgtEl>
                                          <p:spTgt spid="155674"/>
                                        </p:tgtEl>
                                      </p:cBhvr>
                                    </p:animEffect>
                                  </p:childTnLst>
                                </p:cTn>
                              </p:par>
                              <p:par>
                                <p:cTn id="53" presetID="3" presetClass="entr" presetSubtype="10" fill="hold" nodeType="withEffect">
                                  <p:stCondLst>
                                    <p:cond delay="0"/>
                                  </p:stCondLst>
                                  <p:childTnLst>
                                    <p:set>
                                      <p:cBhvr>
                                        <p:cTn id="54" dur="1" fill="hold">
                                          <p:stCondLst>
                                            <p:cond delay="0"/>
                                          </p:stCondLst>
                                        </p:cTn>
                                        <p:tgtEl>
                                          <p:spTgt spid="155668"/>
                                        </p:tgtEl>
                                        <p:attrNameLst>
                                          <p:attrName>style.visibility</p:attrName>
                                        </p:attrNameLst>
                                      </p:cBhvr>
                                      <p:to>
                                        <p:strVal val="visible"/>
                                      </p:to>
                                    </p:set>
                                    <p:animEffect transition="in" filter="blinds(horizontal)">
                                      <p:cBhvr>
                                        <p:cTn id="55" dur="500"/>
                                        <p:tgtEl>
                                          <p:spTgt spid="155668"/>
                                        </p:tgtEl>
                                      </p:cBhvr>
                                    </p:animEffect>
                                  </p:childTnLst>
                                </p:cTn>
                              </p:par>
                            </p:childTnLst>
                          </p:cTn>
                        </p:par>
                      </p:childTnLst>
                    </p:cTn>
                  </p:par>
                  <p:par>
                    <p:cTn id="56" fill="hold" nodeType="clickPar">
                      <p:stCondLst>
                        <p:cond delay="indefinite"/>
                      </p:stCondLst>
                      <p:childTnLst>
                        <p:par>
                          <p:cTn id="57" fill="hold" nodeType="withGroup">
                            <p:stCondLst>
                              <p:cond delay="0"/>
                            </p:stCondLst>
                            <p:childTnLst>
                              <p:par>
                                <p:cTn id="58" presetID="3" presetClass="entr" presetSubtype="10" fill="hold" nodeType="clickEffect">
                                  <p:stCondLst>
                                    <p:cond delay="0"/>
                                  </p:stCondLst>
                                  <p:childTnLst>
                                    <p:set>
                                      <p:cBhvr>
                                        <p:cTn id="59" dur="1" fill="hold">
                                          <p:stCondLst>
                                            <p:cond delay="0"/>
                                          </p:stCondLst>
                                        </p:cTn>
                                        <p:tgtEl>
                                          <p:spTgt spid="155662"/>
                                        </p:tgtEl>
                                        <p:attrNameLst>
                                          <p:attrName>style.visibility</p:attrName>
                                        </p:attrNameLst>
                                      </p:cBhvr>
                                      <p:to>
                                        <p:strVal val="visible"/>
                                      </p:to>
                                    </p:set>
                                    <p:animEffect transition="in" filter="blinds(horizontal)">
                                      <p:cBhvr>
                                        <p:cTn id="60" dur="500"/>
                                        <p:tgtEl>
                                          <p:spTgt spid="155662"/>
                                        </p:tgtEl>
                                      </p:cBhvr>
                                    </p:animEffect>
                                  </p:childTnLst>
                                </p:cTn>
                              </p:par>
                              <p:par>
                                <p:cTn id="61" presetID="3" presetClass="entr" presetSubtype="10" fill="hold" grpId="0" nodeType="withEffect">
                                  <p:stCondLst>
                                    <p:cond delay="0"/>
                                  </p:stCondLst>
                                  <p:childTnLst>
                                    <p:set>
                                      <p:cBhvr>
                                        <p:cTn id="62" dur="1" fill="hold">
                                          <p:stCondLst>
                                            <p:cond delay="0"/>
                                          </p:stCondLst>
                                        </p:cTn>
                                        <p:tgtEl>
                                          <p:spTgt spid="155669"/>
                                        </p:tgtEl>
                                        <p:attrNameLst>
                                          <p:attrName>style.visibility</p:attrName>
                                        </p:attrNameLst>
                                      </p:cBhvr>
                                      <p:to>
                                        <p:strVal val="visible"/>
                                      </p:to>
                                    </p:set>
                                    <p:animEffect transition="in" filter="blinds(horizontal)">
                                      <p:cBhvr>
                                        <p:cTn id="63" dur="500"/>
                                        <p:tgtEl>
                                          <p:spTgt spid="155669"/>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3" presetClass="entr" presetSubtype="10" fill="hold" nodeType="clickEffect">
                                  <p:stCondLst>
                                    <p:cond delay="0"/>
                                  </p:stCondLst>
                                  <p:childTnLst>
                                    <p:set>
                                      <p:cBhvr>
                                        <p:cTn id="67" dur="1" fill="hold">
                                          <p:stCondLst>
                                            <p:cond delay="0"/>
                                          </p:stCondLst>
                                        </p:cTn>
                                        <p:tgtEl>
                                          <p:spTgt spid="155663"/>
                                        </p:tgtEl>
                                        <p:attrNameLst>
                                          <p:attrName>style.visibility</p:attrName>
                                        </p:attrNameLst>
                                      </p:cBhvr>
                                      <p:to>
                                        <p:strVal val="visible"/>
                                      </p:to>
                                    </p:set>
                                    <p:animEffect transition="in" filter="blinds(horizontal)">
                                      <p:cBhvr>
                                        <p:cTn id="68" dur="500"/>
                                        <p:tgtEl>
                                          <p:spTgt spid="155663"/>
                                        </p:tgtEl>
                                      </p:cBhvr>
                                    </p:animEffect>
                                  </p:childTnLst>
                                </p:cTn>
                              </p:par>
                              <p:par>
                                <p:cTn id="69" presetID="3" presetClass="entr" presetSubtype="10" fill="hold" grpId="0" nodeType="withEffect">
                                  <p:stCondLst>
                                    <p:cond delay="0"/>
                                  </p:stCondLst>
                                  <p:childTnLst>
                                    <p:set>
                                      <p:cBhvr>
                                        <p:cTn id="70" dur="1" fill="hold">
                                          <p:stCondLst>
                                            <p:cond delay="0"/>
                                          </p:stCondLst>
                                        </p:cTn>
                                        <p:tgtEl>
                                          <p:spTgt spid="155670"/>
                                        </p:tgtEl>
                                        <p:attrNameLst>
                                          <p:attrName>style.visibility</p:attrName>
                                        </p:attrNameLst>
                                      </p:cBhvr>
                                      <p:to>
                                        <p:strVal val="visible"/>
                                      </p:to>
                                    </p:set>
                                    <p:animEffect transition="in" filter="blinds(horizontal)">
                                      <p:cBhvr>
                                        <p:cTn id="71" dur="500"/>
                                        <p:tgtEl>
                                          <p:spTgt spid="155670"/>
                                        </p:tgtEl>
                                      </p:cBhvr>
                                    </p:animEffect>
                                  </p:childTnLst>
                                </p:cTn>
                              </p:par>
                            </p:childTnLst>
                          </p:cTn>
                        </p:par>
                      </p:childTnLst>
                    </p:cTn>
                  </p:par>
                  <p:par>
                    <p:cTn id="72" fill="hold" nodeType="clickPar">
                      <p:stCondLst>
                        <p:cond delay="indefinite"/>
                      </p:stCondLst>
                      <p:childTnLst>
                        <p:par>
                          <p:cTn id="73" fill="hold" nodeType="withGroup">
                            <p:stCondLst>
                              <p:cond delay="0"/>
                            </p:stCondLst>
                            <p:childTnLst>
                              <p:par>
                                <p:cTn id="74" presetID="3" presetClass="entr" presetSubtype="10" fill="hold" grpId="0" nodeType="clickEffect">
                                  <p:stCondLst>
                                    <p:cond delay="0"/>
                                  </p:stCondLst>
                                  <p:childTnLst>
                                    <p:set>
                                      <p:cBhvr>
                                        <p:cTn id="75" dur="1" fill="hold">
                                          <p:stCondLst>
                                            <p:cond delay="0"/>
                                          </p:stCondLst>
                                        </p:cTn>
                                        <p:tgtEl>
                                          <p:spTgt spid="155671"/>
                                        </p:tgtEl>
                                        <p:attrNameLst>
                                          <p:attrName>style.visibility</p:attrName>
                                        </p:attrNameLst>
                                      </p:cBhvr>
                                      <p:to>
                                        <p:strVal val="visible"/>
                                      </p:to>
                                    </p:set>
                                    <p:animEffect transition="in" filter="blinds(horizontal)">
                                      <p:cBhvr>
                                        <p:cTn id="76" dur="500"/>
                                        <p:tgtEl>
                                          <p:spTgt spid="155671"/>
                                        </p:tgtEl>
                                      </p:cBhvr>
                                    </p:animEffect>
                                  </p:childTnLst>
                                </p:cTn>
                              </p:par>
                              <p:par>
                                <p:cTn id="77" presetID="3" presetClass="entr" presetSubtype="10" fill="hold" nodeType="withEffect">
                                  <p:stCondLst>
                                    <p:cond delay="0"/>
                                  </p:stCondLst>
                                  <p:childTnLst>
                                    <p:set>
                                      <p:cBhvr>
                                        <p:cTn id="78" dur="1" fill="hold">
                                          <p:stCondLst>
                                            <p:cond delay="0"/>
                                          </p:stCondLst>
                                        </p:cTn>
                                        <p:tgtEl>
                                          <p:spTgt spid="155666"/>
                                        </p:tgtEl>
                                        <p:attrNameLst>
                                          <p:attrName>style.visibility</p:attrName>
                                        </p:attrNameLst>
                                      </p:cBhvr>
                                      <p:to>
                                        <p:strVal val="visible"/>
                                      </p:to>
                                    </p:set>
                                    <p:animEffect transition="in" filter="blinds(horizontal)">
                                      <p:cBhvr>
                                        <p:cTn id="79" dur="500"/>
                                        <p:tgtEl>
                                          <p:spTgt spid="155666"/>
                                        </p:tgtEl>
                                      </p:cBhvr>
                                    </p:animEffect>
                                  </p:childTnLst>
                                </p:cTn>
                              </p:par>
                            </p:childTnLst>
                          </p:cTn>
                        </p:par>
                      </p:childTnLst>
                    </p:cTn>
                  </p:par>
                  <p:par>
                    <p:cTn id="80" fill="hold" nodeType="clickPar">
                      <p:stCondLst>
                        <p:cond delay="indefinite"/>
                      </p:stCondLst>
                      <p:childTnLst>
                        <p:par>
                          <p:cTn id="81" fill="hold" nodeType="withGroup">
                            <p:stCondLst>
                              <p:cond delay="0"/>
                            </p:stCondLst>
                            <p:childTnLst>
                              <p:par>
                                <p:cTn id="82" presetID="3" presetClass="entr" presetSubtype="10" fill="hold" nodeType="clickEffect">
                                  <p:stCondLst>
                                    <p:cond delay="0"/>
                                  </p:stCondLst>
                                  <p:childTnLst>
                                    <p:set>
                                      <p:cBhvr>
                                        <p:cTn id="83" dur="1" fill="hold">
                                          <p:stCondLst>
                                            <p:cond delay="0"/>
                                          </p:stCondLst>
                                        </p:cTn>
                                        <p:tgtEl>
                                          <p:spTgt spid="155664"/>
                                        </p:tgtEl>
                                        <p:attrNameLst>
                                          <p:attrName>style.visibility</p:attrName>
                                        </p:attrNameLst>
                                      </p:cBhvr>
                                      <p:to>
                                        <p:strVal val="visible"/>
                                      </p:to>
                                    </p:set>
                                    <p:animEffect transition="in" filter="blinds(horizontal)">
                                      <p:cBhvr>
                                        <p:cTn id="84" dur="500"/>
                                        <p:tgtEl>
                                          <p:spTgt spid="155664"/>
                                        </p:tgtEl>
                                      </p:cBhvr>
                                    </p:animEffect>
                                  </p:childTnLst>
                                </p:cTn>
                              </p:par>
                              <p:par>
                                <p:cTn id="85" presetID="3" presetClass="entr" presetSubtype="10" fill="hold" grpId="0" nodeType="withEffect">
                                  <p:stCondLst>
                                    <p:cond delay="0"/>
                                  </p:stCondLst>
                                  <p:childTnLst>
                                    <p:set>
                                      <p:cBhvr>
                                        <p:cTn id="86" dur="1" fill="hold">
                                          <p:stCondLst>
                                            <p:cond delay="0"/>
                                          </p:stCondLst>
                                        </p:cTn>
                                        <p:tgtEl>
                                          <p:spTgt spid="155672"/>
                                        </p:tgtEl>
                                        <p:attrNameLst>
                                          <p:attrName>style.visibility</p:attrName>
                                        </p:attrNameLst>
                                      </p:cBhvr>
                                      <p:to>
                                        <p:strVal val="visible"/>
                                      </p:to>
                                    </p:set>
                                    <p:animEffect transition="in" filter="blinds(horizontal)">
                                      <p:cBhvr>
                                        <p:cTn id="87" dur="500"/>
                                        <p:tgtEl>
                                          <p:spTgt spid="155672"/>
                                        </p:tgtEl>
                                      </p:cBhvr>
                                    </p:animEffect>
                                  </p:childTnLst>
                                </p:cTn>
                              </p:par>
                            </p:childTnLst>
                          </p:cTn>
                        </p:par>
                      </p:childTnLst>
                    </p:cTn>
                  </p:par>
                  <p:par>
                    <p:cTn id="88" fill="hold" nodeType="clickPar">
                      <p:stCondLst>
                        <p:cond delay="indefinite"/>
                      </p:stCondLst>
                      <p:childTnLst>
                        <p:par>
                          <p:cTn id="89" fill="hold" nodeType="withGroup">
                            <p:stCondLst>
                              <p:cond delay="0"/>
                            </p:stCondLst>
                            <p:childTnLst>
                              <p:par>
                                <p:cTn id="90" presetID="3" presetClass="entr" presetSubtype="10" fill="hold" nodeType="clickEffect">
                                  <p:stCondLst>
                                    <p:cond delay="0"/>
                                  </p:stCondLst>
                                  <p:childTnLst>
                                    <p:set>
                                      <p:cBhvr>
                                        <p:cTn id="91" dur="1" fill="hold">
                                          <p:stCondLst>
                                            <p:cond delay="0"/>
                                          </p:stCondLst>
                                        </p:cTn>
                                        <p:tgtEl>
                                          <p:spTgt spid="155675">
                                            <p:txEl>
                                              <p:pRg st="0" end="0"/>
                                            </p:txEl>
                                          </p:spTgt>
                                        </p:tgtEl>
                                        <p:attrNameLst>
                                          <p:attrName>style.visibility</p:attrName>
                                        </p:attrNameLst>
                                      </p:cBhvr>
                                      <p:to>
                                        <p:strVal val="visible"/>
                                      </p:to>
                                    </p:set>
                                    <p:animEffect transition="in" filter="blinds(horizontal)">
                                      <p:cBhvr>
                                        <p:cTn id="92" dur="500"/>
                                        <p:tgtEl>
                                          <p:spTgt spid="155675">
                                            <p:txEl>
                                              <p:pRg st="0" end="0"/>
                                            </p:txEl>
                                          </p:spTgt>
                                        </p:tgtEl>
                                      </p:cBhvr>
                                    </p:animEffect>
                                  </p:childTnLst>
                                </p:cTn>
                              </p:par>
                            </p:childTnLst>
                          </p:cTn>
                        </p:par>
                      </p:childTnLst>
                    </p:cTn>
                  </p:par>
                  <p:par>
                    <p:cTn id="93" fill="hold" nodeType="clickPar">
                      <p:stCondLst>
                        <p:cond delay="indefinite"/>
                      </p:stCondLst>
                      <p:childTnLst>
                        <p:par>
                          <p:cTn id="94" fill="hold" nodeType="withGroup">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155676"/>
                                        </p:tgtEl>
                                        <p:attrNameLst>
                                          <p:attrName>style.visibility</p:attrName>
                                        </p:attrNameLst>
                                      </p:cBhvr>
                                      <p:to>
                                        <p:strVal val="visible"/>
                                      </p:to>
                                    </p:set>
                                    <p:animEffect transition="in" filter="blinds(horizontal)">
                                      <p:cBhvr>
                                        <p:cTn id="97" dur="500"/>
                                        <p:tgtEl>
                                          <p:spTgt spid="155676"/>
                                        </p:tgtEl>
                                      </p:cBhvr>
                                    </p:animEffect>
                                  </p:childTnLst>
                                </p:cTn>
                              </p:par>
                            </p:childTnLst>
                          </p:cTn>
                        </p:par>
                      </p:childTnLst>
                    </p:cTn>
                  </p:par>
                  <p:par>
                    <p:cTn id="98" fill="hold" nodeType="clickPar">
                      <p:stCondLst>
                        <p:cond delay="indefinite"/>
                      </p:stCondLst>
                      <p:childTnLst>
                        <p:par>
                          <p:cTn id="99" fill="hold" nodeType="withGroup">
                            <p:stCondLst>
                              <p:cond delay="0"/>
                            </p:stCondLst>
                            <p:childTnLst>
                              <p:par>
                                <p:cTn id="100" presetID="3" presetClass="entr" presetSubtype="10" fill="hold" grpId="0" nodeType="clickEffect">
                                  <p:stCondLst>
                                    <p:cond delay="0"/>
                                  </p:stCondLst>
                                  <p:childTnLst>
                                    <p:set>
                                      <p:cBhvr>
                                        <p:cTn id="101" dur="1" fill="hold">
                                          <p:stCondLst>
                                            <p:cond delay="0"/>
                                          </p:stCondLst>
                                        </p:cTn>
                                        <p:tgtEl>
                                          <p:spTgt spid="155677"/>
                                        </p:tgtEl>
                                        <p:attrNameLst>
                                          <p:attrName>style.visibility</p:attrName>
                                        </p:attrNameLst>
                                      </p:cBhvr>
                                      <p:to>
                                        <p:strVal val="visible"/>
                                      </p:to>
                                    </p:set>
                                    <p:animEffect transition="in" filter="blinds(horizontal)">
                                      <p:cBhvr>
                                        <p:cTn id="102" dur="500"/>
                                        <p:tgtEl>
                                          <p:spTgt spid="155677"/>
                                        </p:tgtEl>
                                      </p:cBhvr>
                                    </p:animEffec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3" presetClass="entr" presetSubtype="10" fill="hold" grpId="0" nodeType="clickEffect">
                                  <p:stCondLst>
                                    <p:cond delay="0"/>
                                  </p:stCondLst>
                                  <p:childTnLst>
                                    <p:set>
                                      <p:cBhvr>
                                        <p:cTn id="106" dur="1" fill="hold">
                                          <p:stCondLst>
                                            <p:cond delay="0"/>
                                          </p:stCondLst>
                                        </p:cTn>
                                        <p:tgtEl>
                                          <p:spTgt spid="155678"/>
                                        </p:tgtEl>
                                        <p:attrNameLst>
                                          <p:attrName>style.visibility</p:attrName>
                                        </p:attrNameLst>
                                      </p:cBhvr>
                                      <p:to>
                                        <p:strVal val="visible"/>
                                      </p:to>
                                    </p:set>
                                    <p:animEffect transition="in" filter="blinds(horizontal)">
                                      <p:cBhvr>
                                        <p:cTn id="107" dur="500"/>
                                        <p:tgtEl>
                                          <p:spTgt spid="155678"/>
                                        </p:tgtEl>
                                      </p:cBhvr>
                                    </p:animEffect>
                                  </p:childTnLst>
                                </p:cTn>
                              </p:par>
                            </p:childTnLst>
                          </p:cTn>
                        </p:par>
                      </p:childTnLst>
                    </p:cTn>
                  </p:par>
                  <p:par>
                    <p:cTn id="108" fill="hold" nodeType="clickPar">
                      <p:stCondLst>
                        <p:cond delay="indefinite"/>
                      </p:stCondLst>
                      <p:childTnLst>
                        <p:par>
                          <p:cTn id="109" fill="hold" nodeType="withGroup">
                            <p:stCondLst>
                              <p:cond delay="0"/>
                            </p:stCondLst>
                            <p:childTnLst>
                              <p:par>
                                <p:cTn id="110" presetID="3" presetClass="entr" presetSubtype="10" fill="hold" grpId="0" nodeType="clickEffect">
                                  <p:stCondLst>
                                    <p:cond delay="0"/>
                                  </p:stCondLst>
                                  <p:childTnLst>
                                    <p:set>
                                      <p:cBhvr>
                                        <p:cTn id="111" dur="1" fill="hold">
                                          <p:stCondLst>
                                            <p:cond delay="0"/>
                                          </p:stCondLst>
                                        </p:cTn>
                                        <p:tgtEl>
                                          <p:spTgt spid="155679"/>
                                        </p:tgtEl>
                                        <p:attrNameLst>
                                          <p:attrName>style.visibility</p:attrName>
                                        </p:attrNameLst>
                                      </p:cBhvr>
                                      <p:to>
                                        <p:strVal val="visible"/>
                                      </p:to>
                                    </p:set>
                                    <p:animEffect transition="in" filter="blinds(horizontal)">
                                      <p:cBhvr>
                                        <p:cTn id="112" dur="500"/>
                                        <p:tgtEl>
                                          <p:spTgt spid="155679"/>
                                        </p:tgtEl>
                                      </p:cBhvr>
                                    </p:animEffect>
                                  </p:childTnLst>
                                </p:cTn>
                              </p:par>
                            </p:childTnLst>
                          </p:cTn>
                        </p:par>
                      </p:childTnLst>
                    </p:cTn>
                  </p:par>
                  <p:par>
                    <p:cTn id="113" fill="hold" nodeType="clickPar">
                      <p:stCondLst>
                        <p:cond delay="indefinite"/>
                      </p:stCondLst>
                      <p:childTnLst>
                        <p:par>
                          <p:cTn id="114" fill="hold" nodeType="withGroup">
                            <p:stCondLst>
                              <p:cond delay="0"/>
                            </p:stCondLst>
                            <p:childTnLst>
                              <p:par>
                                <p:cTn id="115" presetID="3" presetClass="entr" presetSubtype="10" fill="hold" grpId="0" nodeType="clickEffect">
                                  <p:stCondLst>
                                    <p:cond delay="0"/>
                                  </p:stCondLst>
                                  <p:childTnLst>
                                    <p:set>
                                      <p:cBhvr>
                                        <p:cTn id="116" dur="1" fill="hold">
                                          <p:stCondLst>
                                            <p:cond delay="0"/>
                                          </p:stCondLst>
                                        </p:cTn>
                                        <p:tgtEl>
                                          <p:spTgt spid="155680"/>
                                        </p:tgtEl>
                                        <p:attrNameLst>
                                          <p:attrName>style.visibility</p:attrName>
                                        </p:attrNameLst>
                                      </p:cBhvr>
                                      <p:to>
                                        <p:strVal val="visible"/>
                                      </p:to>
                                    </p:set>
                                    <p:animEffect transition="in" filter="blinds(horizontal)">
                                      <p:cBhvr>
                                        <p:cTn id="117" dur="500"/>
                                        <p:tgtEl>
                                          <p:spTgt spid="155680"/>
                                        </p:tgtEl>
                                      </p:cBhvr>
                                    </p:animEffect>
                                  </p:childTnLst>
                                </p:cTn>
                              </p:par>
                            </p:childTnLst>
                          </p:cTn>
                        </p:par>
                      </p:childTnLst>
                    </p:cTn>
                  </p:par>
                  <p:par>
                    <p:cTn id="118" fill="hold" nodeType="clickPar">
                      <p:stCondLst>
                        <p:cond delay="indefinite"/>
                      </p:stCondLst>
                      <p:childTnLst>
                        <p:par>
                          <p:cTn id="119" fill="hold" nodeType="withGroup">
                            <p:stCondLst>
                              <p:cond delay="0"/>
                            </p:stCondLst>
                            <p:childTnLst>
                              <p:par>
                                <p:cTn id="120" presetID="3" presetClass="entr" presetSubtype="10" fill="hold" nodeType="clickEffect">
                                  <p:stCondLst>
                                    <p:cond delay="0"/>
                                  </p:stCondLst>
                                  <p:childTnLst>
                                    <p:set>
                                      <p:cBhvr>
                                        <p:cTn id="121" dur="1" fill="hold">
                                          <p:stCondLst>
                                            <p:cond delay="0"/>
                                          </p:stCondLst>
                                        </p:cTn>
                                        <p:tgtEl>
                                          <p:spTgt spid="155681"/>
                                        </p:tgtEl>
                                        <p:attrNameLst>
                                          <p:attrName>style.visibility</p:attrName>
                                        </p:attrNameLst>
                                      </p:cBhvr>
                                      <p:to>
                                        <p:strVal val="visible"/>
                                      </p:to>
                                    </p:set>
                                    <p:animEffect transition="in" filter="blinds(horizontal)">
                                      <p:cBhvr>
                                        <p:cTn id="122" dur="500"/>
                                        <p:tgtEl>
                                          <p:spTgt spid="155681"/>
                                        </p:tgtEl>
                                      </p:cBhvr>
                                    </p:animEffect>
                                  </p:childTnLst>
                                </p:cTn>
                              </p:par>
                            </p:childTnLst>
                          </p:cTn>
                        </p:par>
                      </p:childTnLst>
                    </p:cTn>
                  </p:par>
                  <p:par>
                    <p:cTn id="123" fill="hold" nodeType="clickPar">
                      <p:stCondLst>
                        <p:cond delay="indefinite"/>
                      </p:stCondLst>
                      <p:childTnLst>
                        <p:par>
                          <p:cTn id="124" fill="hold" nodeType="withGroup">
                            <p:stCondLst>
                              <p:cond delay="0"/>
                            </p:stCondLst>
                            <p:childTnLst>
                              <p:par>
                                <p:cTn id="125" presetID="3" presetClass="entr" presetSubtype="10" fill="hold" nodeType="clickEffect">
                                  <p:stCondLst>
                                    <p:cond delay="0"/>
                                  </p:stCondLst>
                                  <p:childTnLst>
                                    <p:set>
                                      <p:cBhvr>
                                        <p:cTn id="126" dur="1" fill="hold">
                                          <p:stCondLst>
                                            <p:cond delay="0"/>
                                          </p:stCondLst>
                                        </p:cTn>
                                        <p:tgtEl>
                                          <p:spTgt spid="155682"/>
                                        </p:tgtEl>
                                        <p:attrNameLst>
                                          <p:attrName>style.visibility</p:attrName>
                                        </p:attrNameLst>
                                      </p:cBhvr>
                                      <p:to>
                                        <p:strVal val="visible"/>
                                      </p:to>
                                    </p:set>
                                    <p:animEffect transition="in" filter="blinds(horizontal)">
                                      <p:cBhvr>
                                        <p:cTn id="127" dur="500"/>
                                        <p:tgtEl>
                                          <p:spTgt spid="1556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652" grpId="0"/>
      <p:bldP spid="155653" grpId="0"/>
      <p:bldP spid="155654" grpId="0" animBg="1"/>
      <p:bldP spid="155656" grpId="0"/>
      <p:bldP spid="155657" grpId="0"/>
      <p:bldP spid="155658" grpId="0" animBg="1"/>
      <p:bldP spid="155659" grpId="0" animBg="1"/>
      <p:bldP spid="155660" grpId="0" animBg="1"/>
      <p:bldP spid="155669" grpId="0"/>
      <p:bldP spid="155670" grpId="0"/>
      <p:bldP spid="155671" grpId="0"/>
      <p:bldP spid="155672" grpId="0"/>
      <p:bldP spid="155673" grpId="0"/>
      <p:bldP spid="155674" grpId="0"/>
      <p:bldP spid="155676" grpId="0"/>
      <p:bldP spid="155677" grpId="0"/>
      <p:bldP spid="155678" grpId="0"/>
      <p:bldP spid="155679" grpId="0"/>
      <p:bldP spid="155680" grpId="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1079418" y="3594756"/>
            <a:ext cx="10467340" cy="1015663"/>
          </a:xfrm>
          <a:prstGeom prst="rect">
            <a:avLst/>
          </a:prstGeom>
          <a:noFill/>
          <a:effectLst>
            <a:outerShdw blurRad="50800" dist="38100" dir="5400000" algn="t" rotWithShape="0">
              <a:prstClr val="black">
                <a:alpha val="40000"/>
              </a:prstClr>
            </a:outerShdw>
          </a:effectLst>
        </p:spPr>
        <p:txBody>
          <a:bodyPr wrap="square" rtlCol="0">
            <a:spAutoFit/>
          </a:bodyPr>
          <a:lstStyle/>
          <a:p>
            <a:pPr algn="ctr"/>
            <a:r>
              <a:rPr lang="zh-CN" altLang="en-US" sz="6000" b="1" dirty="0" smtClean="0">
                <a:solidFill>
                  <a:srgbClr val="FFC000"/>
                </a:solidFill>
                <a:effectLst>
                  <a:outerShdw blurRad="50800" dist="38100" algn="l" rotWithShape="0">
                    <a:prstClr val="black">
                      <a:alpha val="40000"/>
                    </a:prstClr>
                  </a:outerShdw>
                  <a:reflection blurRad="6350" stA="35000" endPos="45500" dist="12700" dir="5400000" sy="-100000" algn="bl" rotWithShape="0"/>
                </a:effectLst>
                <a:latin typeface="微软雅黑" panose="020B0503020204020204" pitchFamily="34" charset="-122"/>
                <a:ea typeface="微软雅黑" panose="020B0503020204020204" pitchFamily="34" charset="-122"/>
              </a:rPr>
              <a:t>谢谢！</a:t>
            </a:r>
            <a:endParaRPr lang="zh-CN" altLang="en-US" sz="6000" b="1" dirty="0">
              <a:solidFill>
                <a:srgbClr val="FFC000"/>
              </a:solidFill>
              <a:effectLst>
                <a:outerShdw blurRad="50800" dist="38100" algn="l" rotWithShape="0">
                  <a:prstClr val="black">
                    <a:alpha val="40000"/>
                  </a:prstClr>
                </a:outerShdw>
                <a:reflection blurRad="6350" stA="35000" endPos="45500" dist="12700" dir="5400000" sy="-100000" algn="bl" rotWithShape="0"/>
              </a:effectLst>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1635548" y="454234"/>
            <a:ext cx="7960736" cy="264589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47916" y="381894"/>
            <a:ext cx="9357293" cy="769441"/>
          </a:xfrm>
          <a:prstGeom prst="rect">
            <a:avLst/>
          </a:prstGeom>
        </p:spPr>
        <p:txBody>
          <a:bodyPr wrap="square">
            <a:spAutoFit/>
          </a:bodyPr>
          <a:lstStyle/>
          <a:p>
            <a:pPr algn="ctr"/>
            <a:r>
              <a:rPr lang="zh-CN" altLang="en-US" sz="4400" b="1" dirty="0" smtClean="0">
                <a:solidFill>
                  <a:srgbClr val="FFC000"/>
                </a:solidFill>
                <a:latin typeface="华文新魏" panose="02010800040101010101" pitchFamily="2" charset="-122"/>
                <a:ea typeface="华文新魏" panose="02010800040101010101" pitchFamily="2" charset="-122"/>
              </a:rPr>
              <a:t>词法分析器实现方案</a:t>
            </a:r>
            <a:endParaRPr lang="en-US" altLang="zh-CN" sz="4400" b="1" dirty="0" smtClean="0">
              <a:solidFill>
                <a:srgbClr val="FFC000"/>
              </a:solidFill>
              <a:latin typeface="华文新魏" panose="02010800040101010101" pitchFamily="2" charset="-122"/>
              <a:ea typeface="华文新魏" panose="02010800040101010101" pitchFamily="2" charset="-122"/>
            </a:endParaRPr>
          </a:p>
        </p:txBody>
      </p:sp>
      <p:sp>
        <p:nvSpPr>
          <p:cNvPr id="4" name="文本框 3">
            <a:extLst>
              <a:ext uri="{FF2B5EF4-FFF2-40B4-BE49-F238E27FC236}">
                <a16:creationId xmlns:a16="http://schemas.microsoft.com/office/drawing/2014/main" id="{2601A998-11A2-C546-A10C-0F2480FF2495}"/>
              </a:ext>
            </a:extLst>
          </p:cNvPr>
          <p:cNvSpPr txBox="1"/>
          <p:nvPr/>
        </p:nvSpPr>
        <p:spPr>
          <a:xfrm>
            <a:off x="1993897" y="1338458"/>
            <a:ext cx="9103594" cy="2462213"/>
          </a:xfrm>
          <a:prstGeom prst="rect">
            <a:avLst/>
          </a:prstGeom>
          <a:noFill/>
        </p:spPr>
        <p:txBody>
          <a:bodyPr wrap="square" rtlCol="0">
            <a:spAutoFit/>
          </a:bodyPr>
          <a:lstStyle/>
          <a:p>
            <a:pPr marL="342900" indent="-342900">
              <a:lnSpc>
                <a:spcPct val="150000"/>
              </a:lnSpc>
              <a:buClr>
                <a:srgbClr val="011893"/>
              </a:buClr>
              <a:buSzPct val="110000"/>
              <a:buFont typeface="Wingdings" pitchFamily="2" charset="2"/>
              <a:buChar char="n"/>
            </a:pPr>
            <a:r>
              <a:rPr kumimoji="1" lang="zh-CN" altLang="en-US" sz="2800" dirty="0" smtClean="0">
                <a:latin typeface="SimHei" panose="02010609060101010101" pitchFamily="49" charset="-122"/>
                <a:ea typeface="SimHei" panose="02010609060101010101" pitchFamily="49" charset="-122"/>
              </a:rPr>
              <a:t>手工编码实现方案</a:t>
            </a:r>
            <a:endParaRPr kumimoji="1" lang="zh-CN" altLang="en-US" sz="2800" dirty="0">
              <a:latin typeface="SimHei" panose="02010609060101010101" pitchFamily="49" charset="-122"/>
              <a:ea typeface="SimHei" panose="02010609060101010101" pitchFamily="49" charset="-122"/>
            </a:endParaRPr>
          </a:p>
          <a:p>
            <a:pPr marL="1028700" lvl="1" indent="-571500">
              <a:buClr>
                <a:srgbClr val="011893"/>
              </a:buClr>
              <a:buSzPct val="110000"/>
              <a:buFont typeface="Wingdings" pitchFamily="2" charset="2"/>
              <a:buChar char="p"/>
            </a:pPr>
            <a:r>
              <a:rPr kumimoji="1" lang="zh-CN" altLang="en-US" sz="2800" dirty="0" smtClean="0">
                <a:latin typeface="SimHei" panose="02010609060101010101" pitchFamily="49" charset="-122"/>
                <a:ea typeface="SimHei" panose="02010609060101010101" pitchFamily="49" charset="-122"/>
              </a:rPr>
              <a:t>相对比较复杂、易出错</a:t>
            </a:r>
            <a:endParaRPr kumimoji="1" lang="en-US" altLang="zh-CN" sz="2800" dirty="0" smtClean="0">
              <a:latin typeface="SimHei" panose="02010609060101010101" pitchFamily="49" charset="-122"/>
              <a:ea typeface="SimHei" panose="02010609060101010101" pitchFamily="49" charset="-122"/>
            </a:endParaRPr>
          </a:p>
          <a:p>
            <a:pPr marL="1028700" lvl="1" indent="-571500">
              <a:buClr>
                <a:srgbClr val="011893"/>
              </a:buClr>
              <a:buSzPct val="110000"/>
              <a:buFont typeface="Wingdings" pitchFamily="2" charset="2"/>
              <a:buChar char="p"/>
            </a:pPr>
            <a:r>
              <a:rPr kumimoji="1" lang="zh-CN" altLang="en-US" sz="2800" dirty="0" smtClean="0">
                <a:latin typeface="SimHei" panose="02010609060101010101" pitchFamily="49" charset="-122"/>
                <a:ea typeface="SimHei" panose="02010609060101010101" pitchFamily="49" charset="-122"/>
              </a:rPr>
              <a:t>效率较高，生成的词法分析程序的代码量较少（目前非常流行的实现方法</a:t>
            </a:r>
            <a:r>
              <a:rPr kumimoji="1" lang="en-US" altLang="zh-CN" sz="2800" dirty="0" smtClean="0">
                <a:latin typeface="SimHei" panose="02010609060101010101" pitchFamily="49" charset="-122"/>
                <a:ea typeface="SimHei" panose="02010609060101010101" pitchFamily="49" charset="-122"/>
              </a:rPr>
              <a:t>GCC\LLVM</a:t>
            </a:r>
            <a:r>
              <a:rPr kumimoji="1" lang="zh-CN" altLang="en-US" sz="2800" dirty="0" smtClean="0">
                <a:latin typeface="SimHei" panose="02010609060101010101" pitchFamily="49" charset="-122"/>
                <a:ea typeface="SimHei" panose="02010609060101010101" pitchFamily="49" charset="-122"/>
              </a:rPr>
              <a:t>） </a:t>
            </a:r>
            <a:endParaRPr kumimoji="1" lang="en-US" altLang="zh-CN" sz="2800" dirty="0" smtClean="0">
              <a:latin typeface="SimHei" panose="02010609060101010101" pitchFamily="49" charset="-122"/>
              <a:ea typeface="SimHei" panose="02010609060101010101" pitchFamily="49" charset="-122"/>
            </a:endParaRPr>
          </a:p>
          <a:p>
            <a:pPr marL="1028700" lvl="1" indent="-571500">
              <a:buClr>
                <a:srgbClr val="011893"/>
              </a:buClr>
              <a:buSzPct val="110000"/>
              <a:buFont typeface="Wingdings" pitchFamily="2" charset="2"/>
              <a:buChar char="p"/>
            </a:pPr>
            <a:endParaRPr kumimoji="1" lang="zh-CN" altLang="en-US" sz="2800" dirty="0">
              <a:latin typeface="SimHei" panose="02010609060101010101" pitchFamily="49" charset="-122"/>
              <a:ea typeface="SimHei" panose="02010609060101010101" pitchFamily="49" charset="-122"/>
            </a:endParaRPr>
          </a:p>
        </p:txBody>
      </p:sp>
      <p:sp>
        <p:nvSpPr>
          <p:cNvPr id="5" name="文本框 4">
            <a:extLst>
              <a:ext uri="{FF2B5EF4-FFF2-40B4-BE49-F238E27FC236}">
                <a16:creationId xmlns:a16="http://schemas.microsoft.com/office/drawing/2014/main" id="{2601A998-11A2-C546-A10C-0F2480FF2495}"/>
              </a:ext>
            </a:extLst>
          </p:cNvPr>
          <p:cNvSpPr txBox="1"/>
          <p:nvPr/>
        </p:nvSpPr>
        <p:spPr>
          <a:xfrm>
            <a:off x="1993897" y="3405905"/>
            <a:ext cx="9103594" cy="2031325"/>
          </a:xfrm>
          <a:prstGeom prst="rect">
            <a:avLst/>
          </a:prstGeom>
          <a:noFill/>
        </p:spPr>
        <p:txBody>
          <a:bodyPr wrap="square" rtlCol="0">
            <a:spAutoFit/>
          </a:bodyPr>
          <a:lstStyle/>
          <a:p>
            <a:pPr marL="342900" indent="-342900">
              <a:lnSpc>
                <a:spcPct val="150000"/>
              </a:lnSpc>
              <a:buClr>
                <a:srgbClr val="011893"/>
              </a:buClr>
              <a:buSzPct val="110000"/>
              <a:buFont typeface="Wingdings" pitchFamily="2" charset="2"/>
              <a:buChar char="n"/>
            </a:pPr>
            <a:r>
              <a:rPr kumimoji="1" lang="zh-CN" altLang="en-US" sz="2800" dirty="0" smtClean="0">
                <a:latin typeface="SimHei" panose="02010609060101010101" pitchFamily="49" charset="-122"/>
                <a:ea typeface="SimHei" panose="02010609060101010101" pitchFamily="49" charset="-122"/>
              </a:rPr>
              <a:t>词法分析器的自动生成器（</a:t>
            </a:r>
            <a:r>
              <a:rPr kumimoji="1" lang="en-US" altLang="zh-CN" sz="2800" dirty="0" smtClean="0">
                <a:latin typeface="SimHei" panose="02010609060101010101" pitchFamily="49" charset="-122"/>
                <a:ea typeface="SimHei" panose="02010609060101010101" pitchFamily="49" charset="-122"/>
              </a:rPr>
              <a:t>Lex\Flex\</a:t>
            </a:r>
            <a:r>
              <a:rPr kumimoji="1" lang="en-US" altLang="zh-CN" sz="2800" dirty="0" err="1" smtClean="0">
                <a:latin typeface="SimHei" panose="02010609060101010101" pitchFamily="49" charset="-122"/>
                <a:ea typeface="SimHei" panose="02010609060101010101" pitchFamily="49" charset="-122"/>
              </a:rPr>
              <a:t>Jlex</a:t>
            </a:r>
            <a:r>
              <a:rPr kumimoji="1" lang="zh-CN" altLang="en-US" sz="2800" dirty="0">
                <a:latin typeface="SimHei" panose="02010609060101010101" pitchFamily="49" charset="-122"/>
                <a:ea typeface="SimHei" panose="02010609060101010101" pitchFamily="49" charset="-122"/>
              </a:rPr>
              <a:t>等</a:t>
            </a:r>
            <a:r>
              <a:rPr kumimoji="1" lang="zh-CN" altLang="en-US" sz="2800" dirty="0" smtClean="0">
                <a:latin typeface="SimHei" panose="02010609060101010101" pitchFamily="49" charset="-122"/>
                <a:ea typeface="SimHei" panose="02010609060101010101" pitchFamily="49" charset="-122"/>
              </a:rPr>
              <a:t>）</a:t>
            </a:r>
            <a:endParaRPr kumimoji="1" lang="zh-CN" altLang="en-US" sz="2800" dirty="0">
              <a:latin typeface="SimHei" panose="02010609060101010101" pitchFamily="49" charset="-122"/>
              <a:ea typeface="SimHei" panose="02010609060101010101" pitchFamily="49" charset="-122"/>
            </a:endParaRPr>
          </a:p>
          <a:p>
            <a:pPr marL="1028700" lvl="1" indent="-571500">
              <a:buClr>
                <a:srgbClr val="011893"/>
              </a:buClr>
              <a:buSzPct val="110000"/>
              <a:buFont typeface="Wingdings" pitchFamily="2" charset="2"/>
              <a:buChar char="p"/>
            </a:pPr>
            <a:r>
              <a:rPr kumimoji="1" lang="zh-CN" altLang="en-US" sz="2800" dirty="0" smtClean="0">
                <a:latin typeface="SimHei" panose="02010609060101010101" pitchFamily="49" charset="-122"/>
                <a:ea typeface="SimHei" panose="02010609060101010101" pitchFamily="49" charset="-122"/>
              </a:rPr>
              <a:t>可快速原型，程序员写的代码量少</a:t>
            </a:r>
            <a:endParaRPr kumimoji="1" lang="en-US" altLang="zh-CN" sz="2800" dirty="0" smtClean="0">
              <a:latin typeface="SimHei" panose="02010609060101010101" pitchFamily="49" charset="-122"/>
              <a:ea typeface="SimHei" panose="02010609060101010101" pitchFamily="49" charset="-122"/>
            </a:endParaRPr>
          </a:p>
          <a:p>
            <a:pPr marL="1028700" lvl="1" indent="-571500">
              <a:buClr>
                <a:srgbClr val="011893"/>
              </a:buClr>
              <a:buSzPct val="110000"/>
              <a:buFont typeface="Wingdings" pitchFamily="2" charset="2"/>
              <a:buChar char="p"/>
            </a:pPr>
            <a:r>
              <a:rPr kumimoji="1" lang="zh-CN" altLang="en-US" sz="2800" dirty="0" smtClean="0">
                <a:latin typeface="SimHei" panose="02010609060101010101" pitchFamily="49" charset="-122"/>
                <a:ea typeface="SimHei" panose="02010609060101010101" pitchFamily="49" charset="-122"/>
              </a:rPr>
              <a:t>较难控制细节，调优比较难 </a:t>
            </a:r>
            <a:endParaRPr kumimoji="1" lang="en-US" altLang="zh-CN" sz="2800" dirty="0" smtClean="0">
              <a:latin typeface="SimHei" panose="02010609060101010101" pitchFamily="49" charset="-122"/>
              <a:ea typeface="SimHei" panose="02010609060101010101" pitchFamily="49" charset="-122"/>
            </a:endParaRPr>
          </a:p>
          <a:p>
            <a:pPr marL="1028700" lvl="1" indent="-571500">
              <a:buClr>
                <a:srgbClr val="011893"/>
              </a:buClr>
              <a:buSzPct val="110000"/>
              <a:buFont typeface="Wingdings" pitchFamily="2" charset="2"/>
              <a:buChar char="p"/>
            </a:pPr>
            <a:endParaRPr kumimoji="1" lang="zh-CN" altLang="en-US" sz="2800" dirty="0">
              <a:latin typeface="SimHei" panose="02010609060101010101" pitchFamily="49" charset="-122"/>
              <a:ea typeface="SimHei" panose="02010609060101010101" pitchFamily="49" charset="-122"/>
            </a:endParaRPr>
          </a:p>
        </p:txBody>
      </p:sp>
      <p:sp>
        <p:nvSpPr>
          <p:cNvPr id="7" name="矩形 6"/>
          <p:cNvSpPr/>
          <p:nvPr/>
        </p:nvSpPr>
        <p:spPr>
          <a:xfrm>
            <a:off x="2132234" y="5297710"/>
            <a:ext cx="914400" cy="5195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正规表达式</a:t>
            </a:r>
            <a:endParaRPr lang="zh-CN" altLang="en-US" dirty="0">
              <a:solidFill>
                <a:schemeClr val="tx1"/>
              </a:solidFill>
            </a:endParaRPr>
          </a:p>
        </p:txBody>
      </p:sp>
      <p:sp>
        <p:nvSpPr>
          <p:cNvPr id="10" name="右箭头 9"/>
          <p:cNvSpPr/>
          <p:nvPr/>
        </p:nvSpPr>
        <p:spPr>
          <a:xfrm>
            <a:off x="3046634" y="5493326"/>
            <a:ext cx="1484959" cy="117162"/>
          </a:xfrm>
          <a:prstGeom prst="rightArrow">
            <a:avLst/>
          </a:prstGeom>
          <a:solidFill>
            <a:srgbClr val="FF8C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540827" y="5348572"/>
            <a:ext cx="914400" cy="5195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solidFill>
                  <a:schemeClr val="tx1"/>
                </a:solidFill>
              </a:rPr>
              <a:t>非确定的有穷自动机</a:t>
            </a:r>
            <a:r>
              <a:rPr lang="en-US" altLang="zh-CN" sz="1100" dirty="0" smtClean="0">
                <a:solidFill>
                  <a:schemeClr val="tx1"/>
                </a:solidFill>
              </a:rPr>
              <a:t>NFA</a:t>
            </a:r>
            <a:endParaRPr lang="zh-CN" altLang="en-US" sz="1100" dirty="0">
              <a:solidFill>
                <a:schemeClr val="tx1"/>
              </a:solidFill>
            </a:endParaRPr>
          </a:p>
        </p:txBody>
      </p:sp>
      <p:sp>
        <p:nvSpPr>
          <p:cNvPr id="13" name="矩形 12"/>
          <p:cNvSpPr/>
          <p:nvPr/>
        </p:nvSpPr>
        <p:spPr>
          <a:xfrm>
            <a:off x="6471222" y="5302885"/>
            <a:ext cx="914400" cy="5195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solidFill>
                  <a:schemeClr val="tx1"/>
                </a:solidFill>
              </a:rPr>
              <a:t>确定</a:t>
            </a:r>
            <a:r>
              <a:rPr lang="zh-CN" altLang="en-US" sz="1100" dirty="0">
                <a:solidFill>
                  <a:schemeClr val="tx1"/>
                </a:solidFill>
              </a:rPr>
              <a:t>的有穷</a:t>
            </a:r>
            <a:r>
              <a:rPr lang="zh-CN" altLang="en-US" sz="1100" dirty="0" smtClean="0">
                <a:solidFill>
                  <a:schemeClr val="tx1"/>
                </a:solidFill>
              </a:rPr>
              <a:t>自动机</a:t>
            </a:r>
            <a:endParaRPr lang="zh-CN" altLang="en-US" sz="1100" dirty="0">
              <a:solidFill>
                <a:schemeClr val="tx1"/>
              </a:solidFill>
            </a:endParaRPr>
          </a:p>
          <a:p>
            <a:pPr algn="ctr"/>
            <a:r>
              <a:rPr lang="en-US" altLang="zh-CN" sz="1100" dirty="0" smtClean="0">
                <a:solidFill>
                  <a:schemeClr val="tx1"/>
                </a:solidFill>
              </a:rPr>
              <a:t>DFA</a:t>
            </a:r>
            <a:endParaRPr lang="zh-CN" altLang="en-US" sz="1100" dirty="0">
              <a:solidFill>
                <a:schemeClr val="tx1"/>
              </a:solidFill>
            </a:endParaRPr>
          </a:p>
        </p:txBody>
      </p:sp>
      <p:sp>
        <p:nvSpPr>
          <p:cNvPr id="17" name="文本框 16"/>
          <p:cNvSpPr txBox="1"/>
          <p:nvPr/>
        </p:nvSpPr>
        <p:spPr>
          <a:xfrm>
            <a:off x="5515692" y="5714279"/>
            <a:ext cx="946296" cy="369332"/>
          </a:xfrm>
          <a:prstGeom prst="rect">
            <a:avLst/>
          </a:prstGeom>
          <a:noFill/>
        </p:spPr>
        <p:txBody>
          <a:bodyPr wrap="square" rtlCol="0">
            <a:spAutoFit/>
          </a:bodyPr>
          <a:lstStyle/>
          <a:p>
            <a:r>
              <a:rPr lang="zh-CN" altLang="en-US" dirty="0" smtClean="0"/>
              <a:t>子集法</a:t>
            </a:r>
            <a:endParaRPr lang="zh-CN" altLang="en-US" dirty="0"/>
          </a:p>
        </p:txBody>
      </p:sp>
      <p:sp>
        <p:nvSpPr>
          <p:cNvPr id="18" name="文本框 17"/>
          <p:cNvSpPr txBox="1"/>
          <p:nvPr/>
        </p:nvSpPr>
        <p:spPr>
          <a:xfrm>
            <a:off x="2920298" y="5691097"/>
            <a:ext cx="1703108" cy="369332"/>
          </a:xfrm>
          <a:prstGeom prst="rect">
            <a:avLst/>
          </a:prstGeom>
          <a:noFill/>
        </p:spPr>
        <p:txBody>
          <a:bodyPr wrap="square" rtlCol="0">
            <a:spAutoFit/>
          </a:bodyPr>
          <a:lstStyle/>
          <a:p>
            <a:r>
              <a:rPr lang="en-US" altLang="zh-CN" dirty="0" smtClean="0"/>
              <a:t>Thompson</a:t>
            </a:r>
            <a:r>
              <a:rPr lang="zh-CN" altLang="en-US" dirty="0" smtClean="0"/>
              <a:t>算法</a:t>
            </a:r>
            <a:endParaRPr lang="zh-CN" altLang="en-US" dirty="0"/>
          </a:p>
        </p:txBody>
      </p:sp>
      <p:sp>
        <p:nvSpPr>
          <p:cNvPr id="19" name="右箭头 18"/>
          <p:cNvSpPr/>
          <p:nvPr/>
        </p:nvSpPr>
        <p:spPr>
          <a:xfrm>
            <a:off x="5459844" y="5514828"/>
            <a:ext cx="1006761" cy="95660"/>
          </a:xfrm>
          <a:prstGeom prst="rightArrow">
            <a:avLst/>
          </a:prstGeom>
          <a:solidFill>
            <a:srgbClr val="FF8C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右箭头 19"/>
          <p:cNvSpPr/>
          <p:nvPr/>
        </p:nvSpPr>
        <p:spPr>
          <a:xfrm>
            <a:off x="7394856" y="5493325"/>
            <a:ext cx="1006761" cy="95660"/>
          </a:xfrm>
          <a:prstGeom prst="rightArrow">
            <a:avLst/>
          </a:prstGeom>
          <a:solidFill>
            <a:srgbClr val="FF8C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7425088" y="5683451"/>
            <a:ext cx="1074676" cy="307777"/>
          </a:xfrm>
          <a:prstGeom prst="rect">
            <a:avLst/>
          </a:prstGeom>
          <a:noFill/>
        </p:spPr>
        <p:txBody>
          <a:bodyPr wrap="square" rtlCol="0">
            <a:spAutoFit/>
          </a:bodyPr>
          <a:lstStyle/>
          <a:p>
            <a:r>
              <a:rPr lang="zh-CN" altLang="en-US" sz="1400" dirty="0" smtClean="0"/>
              <a:t>最小化算法</a:t>
            </a:r>
            <a:endParaRPr lang="zh-CN" altLang="en-US" sz="1400" dirty="0"/>
          </a:p>
        </p:txBody>
      </p:sp>
      <p:sp>
        <p:nvSpPr>
          <p:cNvPr id="22" name="矩形 21"/>
          <p:cNvSpPr/>
          <p:nvPr/>
        </p:nvSpPr>
        <p:spPr>
          <a:xfrm>
            <a:off x="8450317" y="5255055"/>
            <a:ext cx="914400" cy="5195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dirty="0" smtClean="0">
                <a:solidFill>
                  <a:schemeClr val="tx1"/>
                </a:solidFill>
              </a:rPr>
              <a:t>自动生成的词法分析器代码</a:t>
            </a:r>
            <a:endParaRPr lang="zh-CN" altLang="en-US" sz="1100" dirty="0">
              <a:solidFill>
                <a:schemeClr val="tx1"/>
              </a:solidFill>
            </a:endParaRPr>
          </a:p>
        </p:txBody>
      </p:sp>
      <p:sp>
        <p:nvSpPr>
          <p:cNvPr id="23" name="矩形 22"/>
          <p:cNvSpPr/>
          <p:nvPr/>
        </p:nvSpPr>
        <p:spPr>
          <a:xfrm>
            <a:off x="7225877" y="1325677"/>
            <a:ext cx="914400" cy="5195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solidFill>
                  <a:schemeClr val="tx1"/>
                </a:solidFill>
              </a:rPr>
              <a:t>正规文法</a:t>
            </a:r>
            <a:endParaRPr lang="zh-CN" altLang="en-US" sz="1600" dirty="0">
              <a:solidFill>
                <a:schemeClr val="tx1"/>
              </a:solidFill>
            </a:endParaRPr>
          </a:p>
        </p:txBody>
      </p:sp>
      <p:sp>
        <p:nvSpPr>
          <p:cNvPr id="24" name="右箭头 23"/>
          <p:cNvSpPr/>
          <p:nvPr/>
        </p:nvSpPr>
        <p:spPr>
          <a:xfrm>
            <a:off x="8140278" y="1521292"/>
            <a:ext cx="945572" cy="151643"/>
          </a:xfrm>
          <a:prstGeom prst="rightArrow">
            <a:avLst/>
          </a:prstGeom>
          <a:solidFill>
            <a:srgbClr val="FF8C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085850" y="1338458"/>
            <a:ext cx="914400" cy="5195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solidFill>
                  <a:schemeClr val="tx1"/>
                </a:solidFill>
              </a:rPr>
              <a:t>状态</a:t>
            </a:r>
            <a:r>
              <a:rPr lang="zh-CN" altLang="en-US" sz="1600" dirty="0">
                <a:solidFill>
                  <a:schemeClr val="tx1"/>
                </a:solidFill>
              </a:rPr>
              <a:t>转换图</a:t>
            </a:r>
          </a:p>
        </p:txBody>
      </p:sp>
    </p:spTree>
    <p:extLst>
      <p:ext uri="{BB962C8B-B14F-4D97-AF65-F5344CB8AC3E}">
        <p14:creationId xmlns:p14="http://schemas.microsoft.com/office/powerpoint/2010/main" val="3272737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1" grpId="0" animBg="1"/>
      <p:bldP spid="13" grpId="0" animBg="1"/>
      <p:bldP spid="17" grpId="0"/>
      <p:bldP spid="18" grpId="0"/>
      <p:bldP spid="19" grpId="0" animBg="1"/>
      <p:bldP spid="20" grpId="0" animBg="1"/>
      <p:bldP spid="21" grpId="0"/>
      <p:bldP spid="22" grpId="0" animBg="1"/>
      <p:bldP spid="23" grpId="0" animBg="1"/>
      <p:bldP spid="24" grpId="0" animBg="1"/>
      <p:bldP spid="2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灯片编号占位符 4"/>
          <p:cNvSpPr>
            <a:spLocks noGrp="1"/>
          </p:cNvSpPr>
          <p:nvPr>
            <p:ph type="sldNum" sz="quarter" idx="11"/>
          </p:nvPr>
        </p:nvSpPr>
        <p:spPr/>
        <p:txBody>
          <a:bodyPr/>
          <a:lstStyle/>
          <a:p>
            <a:fld id="{26BEC690-6737-451B-B781-F4CD4DC1B176}" type="slidenum">
              <a:rPr lang="zh-CN" altLang="en-US"/>
              <a:pPr/>
              <a:t>6</a:t>
            </a:fld>
            <a:endParaRPr lang="en-US" altLang="zh-CN"/>
          </a:p>
        </p:txBody>
      </p:sp>
      <p:sp>
        <p:nvSpPr>
          <p:cNvPr id="160781" name="标题 1"/>
          <p:cNvSpPr>
            <a:spLocks noChangeArrowheads="1"/>
          </p:cNvSpPr>
          <p:nvPr/>
        </p:nvSpPr>
        <p:spPr bwMode="auto">
          <a:xfrm>
            <a:off x="2157413" y="84138"/>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nchor="ctr"/>
          <a:lstStyle>
            <a:lvl1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4572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9144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13716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18288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buFontTx/>
              <a:buNone/>
            </a:pPr>
            <a:r>
              <a:rPr lang="zh-CN" altLang="en-US" sz="4600" b="0">
                <a:solidFill>
                  <a:schemeClr val="tx1"/>
                </a:solidFill>
                <a:latin typeface="Times New Roman" panose="02020603050405020304" pitchFamily="18" charset="0"/>
                <a:ea typeface="黑体" panose="02010609060101010101" pitchFamily="49" charset="-122"/>
              </a:rPr>
              <a:t>第三章  词法分析</a:t>
            </a:r>
            <a:endParaRPr lang="en-US" altLang="zh-CN" sz="4600" b="0">
              <a:solidFill>
                <a:schemeClr val="tx1"/>
              </a:solidFill>
              <a:latin typeface="Times New Roman" panose="02020603050405020304" pitchFamily="18" charset="0"/>
              <a:ea typeface="黑体" panose="02010609060101010101" pitchFamily="49" charset="-122"/>
            </a:endParaRPr>
          </a:p>
        </p:txBody>
      </p:sp>
      <p:pic>
        <p:nvPicPr>
          <p:cNvPr id="2" name="图片 1"/>
          <p:cNvPicPr>
            <a:picLocks noChangeAspect="1"/>
          </p:cNvPicPr>
          <p:nvPr/>
        </p:nvPicPr>
        <p:blipFill>
          <a:blip r:embed="rId2"/>
          <a:stretch>
            <a:fillRect/>
          </a:stretch>
        </p:blipFill>
        <p:spPr>
          <a:xfrm>
            <a:off x="1694997" y="1153173"/>
            <a:ext cx="8864352" cy="5029636"/>
          </a:xfrm>
          <a:prstGeom prst="rect">
            <a:avLst/>
          </a:prstGeom>
        </p:spPr>
      </p:pic>
      <p:pic>
        <p:nvPicPr>
          <p:cNvPr id="5" name="图片 4"/>
          <p:cNvPicPr>
            <a:picLocks noChangeAspect="1"/>
          </p:cNvPicPr>
          <p:nvPr/>
        </p:nvPicPr>
        <p:blipFill>
          <a:blip r:embed="rId3"/>
          <a:stretch>
            <a:fillRect/>
          </a:stretch>
        </p:blipFill>
        <p:spPr>
          <a:xfrm>
            <a:off x="10259545" y="779760"/>
            <a:ext cx="891617" cy="746825"/>
          </a:xfrm>
          <a:prstGeom prst="rect">
            <a:avLst/>
          </a:prstGeom>
        </p:spPr>
      </p:pic>
    </p:spTree>
    <p:extLst>
      <p:ext uri="{BB962C8B-B14F-4D97-AF65-F5344CB8AC3E}">
        <p14:creationId xmlns:p14="http://schemas.microsoft.com/office/powerpoint/2010/main" val="38099497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3"/>
          <p:cNvSpPr>
            <a:spLocks noGrp="1"/>
          </p:cNvSpPr>
          <p:nvPr>
            <p:ph type="sldNum" sz="quarter" idx="12"/>
          </p:nvPr>
        </p:nvSpPr>
        <p:spPr/>
        <p:txBody>
          <a:bodyPr/>
          <a:lstStyle/>
          <a:p>
            <a:fld id="{590FCA66-FC74-4F09-B204-F2ED437E693E}" type="slidenum">
              <a:rPr lang="zh-CN" altLang="en-US"/>
              <a:pPr/>
              <a:t>7</a:t>
            </a:fld>
            <a:endParaRPr lang="en-US" altLang="zh-CN"/>
          </a:p>
        </p:txBody>
      </p:sp>
      <p:sp>
        <p:nvSpPr>
          <p:cNvPr id="138242" name="Rectangle 2"/>
          <p:cNvSpPr>
            <a:spLocks noChangeArrowheads="1"/>
          </p:cNvSpPr>
          <p:nvPr/>
        </p:nvSpPr>
        <p:spPr bwMode="auto">
          <a:xfrm>
            <a:off x="1611313" y="193675"/>
            <a:ext cx="8839200" cy="532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§3.1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引言</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一、词法分析的主要任务</a:t>
            </a:r>
          </a:p>
        </p:txBody>
      </p:sp>
      <p:sp>
        <p:nvSpPr>
          <p:cNvPr id="138252" name="Text Box 12"/>
          <p:cNvSpPr txBox="1">
            <a:spLocks noChangeArrowheads="1"/>
          </p:cNvSpPr>
          <p:nvPr/>
        </p:nvSpPr>
        <p:spPr bwMode="auto">
          <a:xfrm>
            <a:off x="1781176" y="1760538"/>
            <a:ext cx="7940675" cy="2443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buFontTx/>
              <a:buNone/>
            </a:pPr>
            <a:r>
              <a:rPr lang="en-US" altLang="zh-CN" sz="2800" b="1">
                <a:latin typeface="Times New Roman" panose="02020603050405020304" pitchFamily="18" charset="0"/>
              </a:rPr>
              <a:t>1</a:t>
            </a:r>
            <a:r>
              <a:rPr lang="zh-CN" altLang="en-US" sz="2800" b="1">
                <a:latin typeface="Times New Roman" panose="02020603050405020304" pitchFamily="18" charset="0"/>
              </a:rPr>
              <a:t>）读入源程序  </a:t>
            </a:r>
          </a:p>
          <a:p>
            <a:pPr algn="just">
              <a:spcBef>
                <a:spcPct val="50000"/>
              </a:spcBef>
              <a:buFontTx/>
              <a:buNone/>
            </a:pPr>
            <a:r>
              <a:rPr lang="en-US" altLang="zh-CN" sz="2800" b="1">
                <a:latin typeface="Times New Roman" panose="02020603050405020304" pitchFamily="18" charset="0"/>
              </a:rPr>
              <a:t>2</a:t>
            </a:r>
            <a:r>
              <a:rPr lang="zh-CN" altLang="en-US" sz="2800" b="1">
                <a:latin typeface="Times New Roman" panose="02020603050405020304" pitchFamily="18" charset="0"/>
              </a:rPr>
              <a:t>）识别单词  </a:t>
            </a:r>
          </a:p>
          <a:p>
            <a:pPr algn="just">
              <a:spcBef>
                <a:spcPct val="50000"/>
              </a:spcBef>
              <a:buFontTx/>
              <a:buNone/>
            </a:pPr>
            <a:r>
              <a:rPr lang="en-US" altLang="zh-CN" sz="2800" b="1">
                <a:latin typeface="Times New Roman" panose="02020603050405020304" pitchFamily="18" charset="0"/>
              </a:rPr>
              <a:t>3</a:t>
            </a:r>
            <a:r>
              <a:rPr lang="zh-CN" altLang="en-US" sz="2800" b="1">
                <a:latin typeface="Times New Roman" panose="02020603050405020304" pitchFamily="18" charset="0"/>
              </a:rPr>
              <a:t>）</a:t>
            </a:r>
            <a:r>
              <a:rPr kumimoji="1" lang="zh-CN" altLang="en-US" sz="2800" b="1">
                <a:latin typeface="Times New Roman" panose="02020603050405020304" pitchFamily="18" charset="0"/>
              </a:rPr>
              <a:t>并用记号方式表示识别出的单词（编码）   </a:t>
            </a:r>
          </a:p>
          <a:p>
            <a:pPr algn="just">
              <a:spcBef>
                <a:spcPct val="50000"/>
              </a:spcBef>
              <a:buFontTx/>
              <a:buNone/>
            </a:pPr>
            <a:r>
              <a:rPr kumimoji="1" lang="en-US" altLang="zh-CN" sz="2800" b="1">
                <a:latin typeface="Times New Roman" panose="02020603050405020304" pitchFamily="18" charset="0"/>
              </a:rPr>
              <a:t>4</a:t>
            </a:r>
            <a:r>
              <a:rPr kumimoji="1" lang="zh-CN" altLang="en-US" sz="2800" b="1">
                <a:latin typeface="Times New Roman" panose="02020603050405020304" pitchFamily="18" charset="0"/>
              </a:rPr>
              <a:t>）将标识符信息存入符号表</a:t>
            </a:r>
          </a:p>
        </p:txBody>
      </p:sp>
      <p:sp>
        <p:nvSpPr>
          <p:cNvPr id="138253" name="Rectangle 13"/>
          <p:cNvSpPr>
            <a:spLocks noChangeArrowheads="1"/>
          </p:cNvSpPr>
          <p:nvPr/>
        </p:nvSpPr>
        <p:spPr bwMode="auto">
          <a:xfrm>
            <a:off x="3333751" y="4762500"/>
            <a:ext cx="5199063"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FontTx/>
              <a:buNone/>
            </a:pPr>
            <a:r>
              <a:rPr kumimoji="1" lang="zh-CN" altLang="en-US" sz="3600" b="1" dirty="0">
                <a:solidFill>
                  <a:srgbClr val="FFC000"/>
                </a:solidFill>
                <a:latin typeface="Times New Roman" panose="02020603050405020304" pitchFamily="18" charset="0"/>
              </a:rPr>
              <a:t>举例：识别语句 </a:t>
            </a:r>
            <a:r>
              <a:rPr kumimoji="1" lang="en-US" altLang="zh-CN" sz="3600" b="1" dirty="0">
                <a:solidFill>
                  <a:srgbClr val="FFC000"/>
                </a:solidFill>
                <a:latin typeface="Times New Roman" panose="02020603050405020304" pitchFamily="18" charset="0"/>
              </a:rPr>
              <a:t>a=</a:t>
            </a:r>
            <a:r>
              <a:rPr kumimoji="1" lang="en-US" altLang="zh-CN" sz="3600" b="1" dirty="0" err="1">
                <a:solidFill>
                  <a:srgbClr val="FFC000"/>
                </a:solidFill>
                <a:latin typeface="Times New Roman" panose="02020603050405020304" pitchFamily="18" charset="0"/>
              </a:rPr>
              <a:t>b+c</a:t>
            </a:r>
            <a:r>
              <a:rPr kumimoji="1" lang="en-US" altLang="zh-CN" sz="3600" b="1" dirty="0">
                <a:solidFill>
                  <a:srgbClr val="FFC000"/>
                </a:solidFill>
                <a:latin typeface="Times New Roman" panose="02020603050405020304" pitchFamily="18" charset="0"/>
              </a:rPr>
              <a:t>*d</a:t>
            </a:r>
            <a:endParaRPr kumimoji="1" lang="zh-CN" altLang="en-US" sz="3600" b="1" dirty="0">
              <a:solidFill>
                <a:srgbClr val="FFC000"/>
              </a:solidFill>
              <a:latin typeface="Times New Roman" panose="02020603050405020304" pitchFamily="18" charset="0"/>
            </a:endParaRPr>
          </a:p>
        </p:txBody>
      </p:sp>
    </p:spTree>
    <p:extLst>
      <p:ext uri="{BB962C8B-B14F-4D97-AF65-F5344CB8AC3E}">
        <p14:creationId xmlns:p14="http://schemas.microsoft.com/office/powerpoint/2010/main" val="2274956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38252">
                                            <p:txEl>
                                              <p:pRg st="0" end="0"/>
                                            </p:txEl>
                                          </p:spTgt>
                                        </p:tgtEl>
                                        <p:attrNameLst>
                                          <p:attrName>style.visibility</p:attrName>
                                        </p:attrNameLst>
                                      </p:cBhvr>
                                      <p:to>
                                        <p:strVal val="visible"/>
                                      </p:to>
                                    </p:set>
                                    <p:animEffect transition="in" filter="blinds(horizontal)">
                                      <p:cBhvr>
                                        <p:cTn id="7" dur="500"/>
                                        <p:tgtEl>
                                          <p:spTgt spid="138252">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138252">
                                            <p:txEl>
                                              <p:pRg st="1" end="1"/>
                                            </p:txEl>
                                          </p:spTgt>
                                        </p:tgtEl>
                                        <p:attrNameLst>
                                          <p:attrName>style.visibility</p:attrName>
                                        </p:attrNameLst>
                                      </p:cBhvr>
                                      <p:to>
                                        <p:strVal val="visible"/>
                                      </p:to>
                                    </p:set>
                                    <p:animEffect transition="in" filter="blinds(horizontal)">
                                      <p:cBhvr>
                                        <p:cTn id="12" dur="500"/>
                                        <p:tgtEl>
                                          <p:spTgt spid="13825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138252">
                                            <p:txEl>
                                              <p:pRg st="2" end="2"/>
                                            </p:txEl>
                                          </p:spTgt>
                                        </p:tgtEl>
                                        <p:attrNameLst>
                                          <p:attrName>style.visibility</p:attrName>
                                        </p:attrNameLst>
                                      </p:cBhvr>
                                      <p:to>
                                        <p:strVal val="visible"/>
                                      </p:to>
                                    </p:set>
                                    <p:animEffect transition="in" filter="blinds(horizontal)">
                                      <p:cBhvr>
                                        <p:cTn id="17" dur="500"/>
                                        <p:tgtEl>
                                          <p:spTgt spid="138252">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138252">
                                            <p:txEl>
                                              <p:pRg st="3" end="3"/>
                                            </p:txEl>
                                          </p:spTgt>
                                        </p:tgtEl>
                                        <p:attrNameLst>
                                          <p:attrName>style.visibility</p:attrName>
                                        </p:attrNameLst>
                                      </p:cBhvr>
                                      <p:to>
                                        <p:strVal val="visible"/>
                                      </p:to>
                                    </p:set>
                                    <p:animEffect transition="in" filter="blinds(horizontal)">
                                      <p:cBhvr>
                                        <p:cTn id="22" dur="500"/>
                                        <p:tgtEl>
                                          <p:spTgt spid="138252">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38253"/>
                                        </p:tgtEl>
                                        <p:attrNameLst>
                                          <p:attrName>style.visibility</p:attrName>
                                        </p:attrNameLst>
                                      </p:cBhvr>
                                      <p:to>
                                        <p:strVal val="visible"/>
                                      </p:to>
                                    </p:set>
                                    <p:animEffect transition="in" filter="blinds(horizontal)">
                                      <p:cBhvr>
                                        <p:cTn id="27" dur="500"/>
                                        <p:tgtEl>
                                          <p:spTgt spid="1382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25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灯片编号占位符 5"/>
          <p:cNvSpPr>
            <a:spLocks noGrp="1"/>
          </p:cNvSpPr>
          <p:nvPr>
            <p:ph type="sldNum" sz="quarter" idx="12"/>
          </p:nvPr>
        </p:nvSpPr>
        <p:spPr/>
        <p:txBody>
          <a:bodyPr/>
          <a:lstStyle/>
          <a:p>
            <a:fld id="{B01E7DED-3151-4287-B236-C7B3068EFF5A}" type="slidenum">
              <a:rPr lang="zh-CN" altLang="en-US"/>
              <a:pPr/>
              <a:t>8</a:t>
            </a:fld>
            <a:endParaRPr lang="en-US" altLang="zh-CN"/>
          </a:p>
        </p:txBody>
      </p:sp>
      <p:sp>
        <p:nvSpPr>
          <p:cNvPr id="139270" name="Rectangle 6"/>
          <p:cNvSpPr>
            <a:spLocks noChangeArrowheads="1"/>
          </p:cNvSpPr>
          <p:nvPr/>
        </p:nvSpPr>
        <p:spPr bwMode="auto">
          <a:xfrm>
            <a:off x="2149475" y="2474913"/>
            <a:ext cx="477043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FontTx/>
              <a:buNone/>
            </a:pPr>
            <a:r>
              <a:rPr kumimoji="1" lang="en-US" altLang="zh-CN" sz="3600" b="1" dirty="0">
                <a:solidFill>
                  <a:srgbClr val="FFC000"/>
                </a:solidFill>
                <a:latin typeface="Times New Roman" panose="02020603050405020304" pitchFamily="18" charset="0"/>
              </a:rPr>
              <a:t>a    =    b    +    c    *    d</a:t>
            </a:r>
            <a:endParaRPr kumimoji="1" lang="zh-CN" altLang="en-US" sz="3600" b="1" dirty="0">
              <a:solidFill>
                <a:srgbClr val="FFC000"/>
              </a:solidFill>
              <a:latin typeface="Times New Roman" panose="02020603050405020304" pitchFamily="18" charset="0"/>
            </a:endParaRPr>
          </a:p>
        </p:txBody>
      </p:sp>
      <p:sp>
        <p:nvSpPr>
          <p:cNvPr id="139271" name="Oval 7"/>
          <p:cNvSpPr>
            <a:spLocks noChangeArrowheads="1"/>
          </p:cNvSpPr>
          <p:nvPr/>
        </p:nvSpPr>
        <p:spPr bwMode="auto">
          <a:xfrm>
            <a:off x="7138988" y="2335213"/>
            <a:ext cx="2743200" cy="914400"/>
          </a:xfrm>
          <a:prstGeom prst="ellipse">
            <a:avLst/>
          </a:prstGeom>
          <a:noFill/>
          <a:ln w="25400">
            <a:solidFill>
              <a:schemeClr val="tx1"/>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buFontTx/>
              <a:buNone/>
            </a:pPr>
            <a:r>
              <a:rPr lang="zh-CN" altLang="en-US" sz="2400" b="1"/>
              <a:t>字符串</a:t>
            </a:r>
            <a:r>
              <a:rPr lang="en-US" altLang="zh-CN" sz="2400" b="1"/>
              <a:t>/</a:t>
            </a:r>
            <a:r>
              <a:rPr lang="zh-CN" altLang="en-US" sz="2400" b="1"/>
              <a:t>字符流</a:t>
            </a:r>
          </a:p>
        </p:txBody>
      </p:sp>
      <p:sp>
        <p:nvSpPr>
          <p:cNvPr id="139272" name="Rectangle 8"/>
          <p:cNvSpPr>
            <a:spLocks noChangeArrowheads="1"/>
          </p:cNvSpPr>
          <p:nvPr/>
        </p:nvSpPr>
        <p:spPr bwMode="auto">
          <a:xfrm>
            <a:off x="1800225" y="3622675"/>
            <a:ext cx="2147888" cy="604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0000"/>
              </a:lnSpc>
              <a:buFontTx/>
              <a:buNone/>
            </a:pPr>
            <a:r>
              <a:rPr lang="en-US" altLang="zh-CN" sz="2800" b="1">
                <a:latin typeface="Times New Roman" panose="02020603050405020304" pitchFamily="18" charset="0"/>
              </a:rPr>
              <a:t>2</a:t>
            </a:r>
            <a:r>
              <a:rPr lang="zh-CN" altLang="en-US" sz="2800" b="1">
                <a:latin typeface="Times New Roman" panose="02020603050405020304" pitchFamily="18" charset="0"/>
              </a:rPr>
              <a:t>）识别单词</a:t>
            </a:r>
          </a:p>
        </p:txBody>
      </p:sp>
      <p:sp>
        <p:nvSpPr>
          <p:cNvPr id="139273" name="Rectangle 9"/>
          <p:cNvSpPr>
            <a:spLocks noChangeArrowheads="1"/>
          </p:cNvSpPr>
          <p:nvPr/>
        </p:nvSpPr>
        <p:spPr bwMode="auto">
          <a:xfrm>
            <a:off x="1876426" y="4341813"/>
            <a:ext cx="8423275"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FontTx/>
              <a:buNone/>
            </a:pPr>
            <a:r>
              <a:rPr kumimoji="1" lang="zh-CN" altLang="en-US" sz="2800" b="1" dirty="0">
                <a:solidFill>
                  <a:srgbClr val="FFC000"/>
                </a:solidFill>
                <a:latin typeface="Times New Roman" panose="02020603050405020304" pitchFamily="18" charset="0"/>
              </a:rPr>
              <a:t>用转换图、自动机、正规式等方法判断出单词的类型</a:t>
            </a:r>
          </a:p>
        </p:txBody>
      </p:sp>
      <p:sp>
        <p:nvSpPr>
          <p:cNvPr id="139274" name="Oval 10"/>
          <p:cNvSpPr>
            <a:spLocks noChangeArrowheads="1"/>
          </p:cNvSpPr>
          <p:nvPr/>
        </p:nvSpPr>
        <p:spPr bwMode="auto">
          <a:xfrm>
            <a:off x="3471863" y="5819776"/>
            <a:ext cx="569912" cy="569913"/>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folHlink"/>
              </a:buClr>
              <a:buSzPct val="60000"/>
              <a:buFont typeface="Wingdings" panose="05000000000000000000" pitchFamily="2" charset="2"/>
              <a:buNone/>
            </a:pPr>
            <a:r>
              <a:rPr lang="en-US" altLang="zh-CN" sz="2400" b="1">
                <a:effectLst>
                  <a:outerShdw blurRad="38100" dist="38100" dir="2700000" algn="tl">
                    <a:srgbClr val="000000"/>
                  </a:outerShdw>
                </a:effectLst>
                <a:latin typeface="宋体" panose="02010600030101010101" pitchFamily="2" charset="-122"/>
              </a:rPr>
              <a:t>0</a:t>
            </a:r>
            <a:endParaRPr lang="en-US" altLang="zh-CN" sz="2400" b="1" baseline="-25000">
              <a:effectLst>
                <a:outerShdw blurRad="38100" dist="38100" dir="2700000" algn="tl">
                  <a:srgbClr val="000000"/>
                </a:outerShdw>
              </a:effectLst>
              <a:latin typeface="宋体" panose="02010600030101010101" pitchFamily="2" charset="-122"/>
            </a:endParaRPr>
          </a:p>
        </p:txBody>
      </p:sp>
      <p:sp>
        <p:nvSpPr>
          <p:cNvPr id="139275" name="Line 11"/>
          <p:cNvSpPr>
            <a:spLocks noChangeShapeType="1"/>
          </p:cNvSpPr>
          <p:nvPr/>
        </p:nvSpPr>
        <p:spPr bwMode="auto">
          <a:xfrm>
            <a:off x="4033839" y="6099175"/>
            <a:ext cx="1512887" cy="1588"/>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139276" name="Text Box 12"/>
          <p:cNvSpPr txBox="1">
            <a:spLocks noChangeArrowheads="1"/>
          </p:cNvSpPr>
          <p:nvPr/>
        </p:nvSpPr>
        <p:spPr bwMode="auto">
          <a:xfrm>
            <a:off x="4319589" y="5594350"/>
            <a:ext cx="97313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zh-CN" altLang="en-US" sz="2400" b="1">
                <a:effectLst>
                  <a:outerShdw blurRad="38100" dist="38100" dir="2700000" algn="tl">
                    <a:srgbClr val="000000"/>
                  </a:outerShdw>
                </a:effectLst>
                <a:latin typeface="楷体_GB2312" pitchFamily="49" charset="-122"/>
                <a:ea typeface="楷体_GB2312" pitchFamily="49" charset="-122"/>
              </a:rPr>
              <a:t>字母</a:t>
            </a:r>
          </a:p>
        </p:txBody>
      </p:sp>
      <p:sp>
        <p:nvSpPr>
          <p:cNvPr id="139277" name="Freeform 13"/>
          <p:cNvSpPr>
            <a:spLocks/>
          </p:cNvSpPr>
          <p:nvPr/>
        </p:nvSpPr>
        <p:spPr bwMode="auto">
          <a:xfrm>
            <a:off x="5508626" y="5553075"/>
            <a:ext cx="606425" cy="363538"/>
          </a:xfrm>
          <a:custGeom>
            <a:avLst/>
            <a:gdLst>
              <a:gd name="T0" fmla="*/ 432 w 515"/>
              <a:gd name="T1" fmla="*/ 226 h 226"/>
              <a:gd name="T2" fmla="*/ 477 w 515"/>
              <a:gd name="T3" fmla="*/ 90 h 226"/>
              <a:gd name="T4" fmla="*/ 205 w 515"/>
              <a:gd name="T5" fmla="*/ 0 h 226"/>
              <a:gd name="T6" fmla="*/ 23 w 515"/>
              <a:gd name="T7" fmla="*/ 90 h 226"/>
              <a:gd name="T8" fmla="*/ 69 w 515"/>
              <a:gd name="T9" fmla="*/ 226 h 226"/>
            </a:gdLst>
            <a:ahLst/>
            <a:cxnLst>
              <a:cxn ang="0">
                <a:pos x="T0" y="T1"/>
              </a:cxn>
              <a:cxn ang="0">
                <a:pos x="T2" y="T3"/>
              </a:cxn>
              <a:cxn ang="0">
                <a:pos x="T4" y="T5"/>
              </a:cxn>
              <a:cxn ang="0">
                <a:pos x="T6" y="T7"/>
              </a:cxn>
              <a:cxn ang="0">
                <a:pos x="T8" y="T9"/>
              </a:cxn>
            </a:cxnLst>
            <a:rect l="0" t="0" r="r" b="b"/>
            <a:pathLst>
              <a:path w="515" h="226">
                <a:moveTo>
                  <a:pt x="432" y="226"/>
                </a:moveTo>
                <a:cubicBezTo>
                  <a:pt x="473" y="177"/>
                  <a:pt x="515" y="128"/>
                  <a:pt x="477" y="90"/>
                </a:cubicBezTo>
                <a:cubicBezTo>
                  <a:pt x="439" y="52"/>
                  <a:pt x="281" y="0"/>
                  <a:pt x="205" y="0"/>
                </a:cubicBezTo>
                <a:cubicBezTo>
                  <a:pt x="129" y="0"/>
                  <a:pt x="46" y="53"/>
                  <a:pt x="23" y="90"/>
                </a:cubicBezTo>
                <a:cubicBezTo>
                  <a:pt x="0" y="127"/>
                  <a:pt x="34" y="176"/>
                  <a:pt x="69" y="226"/>
                </a:cubicBezTo>
              </a:path>
            </a:pathLst>
          </a:custGeom>
          <a:noFill/>
          <a:ln w="38100" cap="flat" cmpd="sng">
            <a:solidFill>
              <a:schemeClr val="tx1"/>
            </a:solidFill>
            <a:round/>
            <a:headEn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139278" name="Text Box 14"/>
          <p:cNvSpPr txBox="1">
            <a:spLocks noChangeArrowheads="1"/>
          </p:cNvSpPr>
          <p:nvPr/>
        </p:nvSpPr>
        <p:spPr bwMode="auto">
          <a:xfrm>
            <a:off x="4908551" y="5084763"/>
            <a:ext cx="26066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zh-CN" altLang="en-US" sz="2400" b="1">
                <a:effectLst>
                  <a:outerShdw blurRad="38100" dist="38100" dir="2700000" algn="tl">
                    <a:srgbClr val="000000"/>
                  </a:outerShdw>
                </a:effectLst>
                <a:latin typeface="楷体_GB2312" pitchFamily="49" charset="-122"/>
                <a:ea typeface="楷体_GB2312" pitchFamily="49" charset="-122"/>
              </a:rPr>
              <a:t>字母或数字</a:t>
            </a:r>
          </a:p>
        </p:txBody>
      </p:sp>
      <p:sp>
        <p:nvSpPr>
          <p:cNvPr id="139279" name="Line 15"/>
          <p:cNvSpPr>
            <a:spLocks noChangeShapeType="1"/>
          </p:cNvSpPr>
          <p:nvPr/>
        </p:nvSpPr>
        <p:spPr bwMode="auto">
          <a:xfrm>
            <a:off x="6143625" y="6094414"/>
            <a:ext cx="1512888" cy="1587"/>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139280" name="Text Box 16"/>
          <p:cNvSpPr txBox="1">
            <a:spLocks noChangeArrowheads="1"/>
          </p:cNvSpPr>
          <p:nvPr/>
        </p:nvSpPr>
        <p:spPr bwMode="auto">
          <a:xfrm>
            <a:off x="6450013" y="5562600"/>
            <a:ext cx="1041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zh-CN" altLang="en-US" sz="2400" b="1">
                <a:effectLst>
                  <a:outerShdw blurRad="38100" dist="38100" dir="2700000" algn="tl">
                    <a:srgbClr val="000000"/>
                  </a:outerShdw>
                </a:effectLst>
                <a:latin typeface="楷体_GB2312" pitchFamily="49" charset="-122"/>
                <a:ea typeface="楷体_GB2312" pitchFamily="49" charset="-122"/>
              </a:rPr>
              <a:t>其他</a:t>
            </a:r>
          </a:p>
        </p:txBody>
      </p:sp>
      <p:grpSp>
        <p:nvGrpSpPr>
          <p:cNvPr id="139281" name="Group 17"/>
          <p:cNvGrpSpPr>
            <a:grpSpLocks/>
          </p:cNvGrpSpPr>
          <p:nvPr/>
        </p:nvGrpSpPr>
        <p:grpSpPr bwMode="auto">
          <a:xfrm>
            <a:off x="7629525" y="5711825"/>
            <a:ext cx="795338" cy="795338"/>
            <a:chOff x="0" y="0"/>
            <a:chExt cx="317" cy="317"/>
          </a:xfrm>
        </p:grpSpPr>
        <p:sp>
          <p:nvSpPr>
            <p:cNvPr id="139282" name="Oval 18"/>
            <p:cNvSpPr>
              <a:spLocks noChangeArrowheads="1"/>
            </p:cNvSpPr>
            <p:nvPr/>
          </p:nvSpPr>
          <p:spPr bwMode="auto">
            <a:xfrm>
              <a:off x="0" y="0"/>
              <a:ext cx="317" cy="31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39283" name="Oval 19"/>
            <p:cNvSpPr>
              <a:spLocks noChangeArrowheads="1"/>
            </p:cNvSpPr>
            <p:nvPr/>
          </p:nvSpPr>
          <p:spPr bwMode="auto">
            <a:xfrm>
              <a:off x="45" y="45"/>
              <a:ext cx="227" cy="227"/>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folHlink"/>
                </a:buClr>
                <a:buSzPct val="60000"/>
                <a:buFont typeface="Wingdings" panose="05000000000000000000" pitchFamily="2" charset="2"/>
                <a:buNone/>
              </a:pPr>
              <a:r>
                <a:rPr lang="en-US" altLang="zh-CN" sz="2400" b="1">
                  <a:effectLst>
                    <a:outerShdw blurRad="38100" dist="38100" dir="2700000" algn="tl">
                      <a:srgbClr val="000000"/>
                    </a:outerShdw>
                  </a:effectLst>
                  <a:latin typeface="宋体" panose="02010600030101010101" pitchFamily="2" charset="-122"/>
                </a:rPr>
                <a:t>2</a:t>
              </a:r>
            </a:p>
          </p:txBody>
        </p:sp>
      </p:grpSp>
      <p:sp>
        <p:nvSpPr>
          <p:cNvPr id="139284" name="Text Box 20"/>
          <p:cNvSpPr txBox="1">
            <a:spLocks noChangeArrowheads="1"/>
          </p:cNvSpPr>
          <p:nvPr/>
        </p:nvSpPr>
        <p:spPr bwMode="auto">
          <a:xfrm>
            <a:off x="8302626" y="5541963"/>
            <a:ext cx="3603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50000"/>
              </a:spcBef>
              <a:buClr>
                <a:schemeClr val="folHlink"/>
              </a:buClr>
              <a:buSzPct val="60000"/>
              <a:buFont typeface="Wingdings" panose="05000000000000000000" pitchFamily="2" charset="2"/>
              <a:buNone/>
            </a:pPr>
            <a:r>
              <a:rPr lang="zh-CN" altLang="en-US" sz="2400" b="1">
                <a:effectLst>
                  <a:outerShdw blurRad="38100" dist="38100" dir="2700000" algn="tl">
                    <a:srgbClr val="000000"/>
                  </a:outerShdw>
                </a:effectLst>
                <a:latin typeface="宋体" panose="02010600030101010101" pitchFamily="2" charset="-122"/>
              </a:rPr>
              <a:t>*</a:t>
            </a:r>
          </a:p>
        </p:txBody>
      </p:sp>
      <p:sp>
        <p:nvSpPr>
          <p:cNvPr id="139285" name="Oval 21"/>
          <p:cNvSpPr>
            <a:spLocks noChangeArrowheads="1"/>
          </p:cNvSpPr>
          <p:nvPr/>
        </p:nvSpPr>
        <p:spPr bwMode="auto">
          <a:xfrm>
            <a:off x="5530851" y="5813426"/>
            <a:ext cx="569913" cy="569913"/>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20000"/>
              </a:spcBef>
              <a:buClr>
                <a:schemeClr val="folHlink"/>
              </a:buClr>
              <a:buSzPct val="60000"/>
              <a:buFont typeface="Wingdings" panose="05000000000000000000" pitchFamily="2" charset="2"/>
              <a:buNone/>
            </a:pPr>
            <a:r>
              <a:rPr lang="en-US" altLang="zh-CN" sz="2400" b="1">
                <a:effectLst>
                  <a:outerShdw blurRad="38100" dist="38100" dir="2700000" algn="tl">
                    <a:srgbClr val="000000"/>
                  </a:outerShdw>
                </a:effectLst>
                <a:latin typeface="宋体" panose="02010600030101010101" pitchFamily="2" charset="-122"/>
              </a:rPr>
              <a:t>1</a:t>
            </a:r>
          </a:p>
        </p:txBody>
      </p:sp>
      <p:sp>
        <p:nvSpPr>
          <p:cNvPr id="139286" name="Rectangle 22"/>
          <p:cNvSpPr>
            <a:spLocks noChangeArrowheads="1"/>
          </p:cNvSpPr>
          <p:nvPr/>
        </p:nvSpPr>
        <p:spPr bwMode="auto">
          <a:xfrm>
            <a:off x="1611313" y="193675"/>
            <a:ext cx="8839200" cy="532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§3.1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引言</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一、词法分析的主要任务</a:t>
            </a:r>
          </a:p>
        </p:txBody>
      </p:sp>
      <p:sp>
        <p:nvSpPr>
          <p:cNvPr id="139287" name="Text Box 23"/>
          <p:cNvSpPr txBox="1">
            <a:spLocks noChangeArrowheads="1"/>
          </p:cNvSpPr>
          <p:nvPr/>
        </p:nvSpPr>
        <p:spPr bwMode="auto">
          <a:xfrm>
            <a:off x="1781176" y="1760538"/>
            <a:ext cx="7940675"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buFontTx/>
              <a:buNone/>
            </a:pPr>
            <a:r>
              <a:rPr lang="en-US" altLang="zh-CN" sz="2800" b="1">
                <a:latin typeface="Times New Roman" panose="02020603050405020304" pitchFamily="18" charset="0"/>
              </a:rPr>
              <a:t>1</a:t>
            </a:r>
            <a:r>
              <a:rPr lang="zh-CN" altLang="en-US" sz="2800" b="1">
                <a:latin typeface="Times New Roman" panose="02020603050405020304" pitchFamily="18" charset="0"/>
              </a:rPr>
              <a:t>）读入源程序  </a:t>
            </a:r>
          </a:p>
        </p:txBody>
      </p:sp>
    </p:spTree>
    <p:extLst>
      <p:ext uri="{BB962C8B-B14F-4D97-AF65-F5344CB8AC3E}">
        <p14:creationId xmlns:p14="http://schemas.microsoft.com/office/powerpoint/2010/main" val="27960841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39287">
                                            <p:txEl>
                                              <p:pRg st="0" end="0"/>
                                            </p:txEl>
                                          </p:spTgt>
                                        </p:tgtEl>
                                        <p:attrNameLst>
                                          <p:attrName>style.visibility</p:attrName>
                                        </p:attrNameLst>
                                      </p:cBhvr>
                                      <p:to>
                                        <p:strVal val="visible"/>
                                      </p:to>
                                    </p:set>
                                    <p:animEffect transition="in" filter="blinds(horizontal)">
                                      <p:cBhvr>
                                        <p:cTn id="7" dur="500"/>
                                        <p:tgtEl>
                                          <p:spTgt spid="13928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39270"/>
                                        </p:tgtEl>
                                        <p:attrNameLst>
                                          <p:attrName>style.visibility</p:attrName>
                                        </p:attrNameLst>
                                      </p:cBhvr>
                                      <p:to>
                                        <p:strVal val="visible"/>
                                      </p:to>
                                    </p:set>
                                    <p:animEffect transition="in" filter="blinds(horizontal)">
                                      <p:cBhvr>
                                        <p:cTn id="12" dur="500"/>
                                        <p:tgtEl>
                                          <p:spTgt spid="139270"/>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39271"/>
                                        </p:tgtEl>
                                        <p:attrNameLst>
                                          <p:attrName>style.visibility</p:attrName>
                                        </p:attrNameLst>
                                      </p:cBhvr>
                                      <p:to>
                                        <p:strVal val="visible"/>
                                      </p:to>
                                    </p:set>
                                    <p:animEffect transition="in" filter="blinds(horizontal)">
                                      <p:cBhvr>
                                        <p:cTn id="15" dur="500"/>
                                        <p:tgtEl>
                                          <p:spTgt spid="139271"/>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39272"/>
                                        </p:tgtEl>
                                        <p:attrNameLst>
                                          <p:attrName>style.visibility</p:attrName>
                                        </p:attrNameLst>
                                      </p:cBhvr>
                                      <p:to>
                                        <p:strVal val="visible"/>
                                      </p:to>
                                    </p:set>
                                    <p:animEffect transition="in" filter="blinds(horizontal)">
                                      <p:cBhvr>
                                        <p:cTn id="20" dur="500"/>
                                        <p:tgtEl>
                                          <p:spTgt spid="139272"/>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139273"/>
                                        </p:tgtEl>
                                        <p:attrNameLst>
                                          <p:attrName>style.visibility</p:attrName>
                                        </p:attrNameLst>
                                      </p:cBhvr>
                                      <p:to>
                                        <p:strVal val="visible"/>
                                      </p:to>
                                    </p:set>
                                    <p:animEffect transition="in" filter="blinds(horizontal)">
                                      <p:cBhvr>
                                        <p:cTn id="25" dur="500"/>
                                        <p:tgtEl>
                                          <p:spTgt spid="139273"/>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139274"/>
                                        </p:tgtEl>
                                        <p:attrNameLst>
                                          <p:attrName>style.visibility</p:attrName>
                                        </p:attrNameLst>
                                      </p:cBhvr>
                                      <p:to>
                                        <p:strVal val="visible"/>
                                      </p:to>
                                    </p:set>
                                    <p:animEffect transition="in" filter="blinds(horizontal)">
                                      <p:cBhvr>
                                        <p:cTn id="30" dur="500"/>
                                        <p:tgtEl>
                                          <p:spTgt spid="139274"/>
                                        </p:tgtEl>
                                      </p:cBhvr>
                                    </p:animEffect>
                                  </p:childTnLst>
                                </p:cTn>
                              </p:par>
                              <p:par>
                                <p:cTn id="31" presetID="3" presetClass="entr" presetSubtype="10" fill="hold" nodeType="withEffect">
                                  <p:stCondLst>
                                    <p:cond delay="0"/>
                                  </p:stCondLst>
                                  <p:childTnLst>
                                    <p:set>
                                      <p:cBhvr>
                                        <p:cTn id="32" dur="1" fill="hold">
                                          <p:stCondLst>
                                            <p:cond delay="0"/>
                                          </p:stCondLst>
                                        </p:cTn>
                                        <p:tgtEl>
                                          <p:spTgt spid="139275"/>
                                        </p:tgtEl>
                                        <p:attrNameLst>
                                          <p:attrName>style.visibility</p:attrName>
                                        </p:attrNameLst>
                                      </p:cBhvr>
                                      <p:to>
                                        <p:strVal val="visible"/>
                                      </p:to>
                                    </p:set>
                                    <p:animEffect transition="in" filter="blinds(horizontal)">
                                      <p:cBhvr>
                                        <p:cTn id="33" dur="500"/>
                                        <p:tgtEl>
                                          <p:spTgt spid="139275"/>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139276"/>
                                        </p:tgtEl>
                                        <p:attrNameLst>
                                          <p:attrName>style.visibility</p:attrName>
                                        </p:attrNameLst>
                                      </p:cBhvr>
                                      <p:to>
                                        <p:strVal val="visible"/>
                                      </p:to>
                                    </p:set>
                                    <p:animEffect transition="in" filter="blinds(horizontal)">
                                      <p:cBhvr>
                                        <p:cTn id="36" dur="500"/>
                                        <p:tgtEl>
                                          <p:spTgt spid="139276"/>
                                        </p:tgtEl>
                                      </p:cBhvr>
                                    </p:animEffect>
                                  </p:childTnLst>
                                </p:cTn>
                              </p:par>
                              <p:par>
                                <p:cTn id="37" presetID="3" presetClass="entr" presetSubtype="10" fill="hold" nodeType="withEffect">
                                  <p:stCondLst>
                                    <p:cond delay="0"/>
                                  </p:stCondLst>
                                  <p:childTnLst>
                                    <p:set>
                                      <p:cBhvr>
                                        <p:cTn id="38" dur="1" fill="hold">
                                          <p:stCondLst>
                                            <p:cond delay="0"/>
                                          </p:stCondLst>
                                        </p:cTn>
                                        <p:tgtEl>
                                          <p:spTgt spid="139277"/>
                                        </p:tgtEl>
                                        <p:attrNameLst>
                                          <p:attrName>style.visibility</p:attrName>
                                        </p:attrNameLst>
                                      </p:cBhvr>
                                      <p:to>
                                        <p:strVal val="visible"/>
                                      </p:to>
                                    </p:set>
                                    <p:animEffect transition="in" filter="blinds(horizontal)">
                                      <p:cBhvr>
                                        <p:cTn id="39" dur="500"/>
                                        <p:tgtEl>
                                          <p:spTgt spid="139277"/>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139278"/>
                                        </p:tgtEl>
                                        <p:attrNameLst>
                                          <p:attrName>style.visibility</p:attrName>
                                        </p:attrNameLst>
                                      </p:cBhvr>
                                      <p:to>
                                        <p:strVal val="visible"/>
                                      </p:to>
                                    </p:set>
                                    <p:animEffect transition="in" filter="blinds(horizontal)">
                                      <p:cBhvr>
                                        <p:cTn id="42" dur="500"/>
                                        <p:tgtEl>
                                          <p:spTgt spid="139278"/>
                                        </p:tgtEl>
                                      </p:cBhvr>
                                    </p:animEffect>
                                  </p:childTnLst>
                                </p:cTn>
                              </p:par>
                              <p:par>
                                <p:cTn id="43" presetID="3" presetClass="entr" presetSubtype="10" fill="hold" nodeType="withEffect">
                                  <p:stCondLst>
                                    <p:cond delay="0"/>
                                  </p:stCondLst>
                                  <p:childTnLst>
                                    <p:set>
                                      <p:cBhvr>
                                        <p:cTn id="44" dur="1" fill="hold">
                                          <p:stCondLst>
                                            <p:cond delay="0"/>
                                          </p:stCondLst>
                                        </p:cTn>
                                        <p:tgtEl>
                                          <p:spTgt spid="139279"/>
                                        </p:tgtEl>
                                        <p:attrNameLst>
                                          <p:attrName>style.visibility</p:attrName>
                                        </p:attrNameLst>
                                      </p:cBhvr>
                                      <p:to>
                                        <p:strVal val="visible"/>
                                      </p:to>
                                    </p:set>
                                    <p:animEffect transition="in" filter="blinds(horizontal)">
                                      <p:cBhvr>
                                        <p:cTn id="45" dur="500"/>
                                        <p:tgtEl>
                                          <p:spTgt spid="139279"/>
                                        </p:tgtEl>
                                      </p:cBhvr>
                                    </p:animEffect>
                                  </p:childTnLst>
                                </p:cTn>
                              </p:par>
                              <p:par>
                                <p:cTn id="46" presetID="3" presetClass="entr" presetSubtype="10" fill="hold" grpId="0" nodeType="withEffect">
                                  <p:stCondLst>
                                    <p:cond delay="0"/>
                                  </p:stCondLst>
                                  <p:childTnLst>
                                    <p:set>
                                      <p:cBhvr>
                                        <p:cTn id="47" dur="1" fill="hold">
                                          <p:stCondLst>
                                            <p:cond delay="0"/>
                                          </p:stCondLst>
                                        </p:cTn>
                                        <p:tgtEl>
                                          <p:spTgt spid="139280"/>
                                        </p:tgtEl>
                                        <p:attrNameLst>
                                          <p:attrName>style.visibility</p:attrName>
                                        </p:attrNameLst>
                                      </p:cBhvr>
                                      <p:to>
                                        <p:strVal val="visible"/>
                                      </p:to>
                                    </p:set>
                                    <p:animEffect transition="in" filter="blinds(horizontal)">
                                      <p:cBhvr>
                                        <p:cTn id="48" dur="500"/>
                                        <p:tgtEl>
                                          <p:spTgt spid="139280"/>
                                        </p:tgtEl>
                                      </p:cBhvr>
                                    </p:animEffect>
                                  </p:childTnLst>
                                </p:cTn>
                              </p:par>
                              <p:par>
                                <p:cTn id="49" presetID="3" presetClass="entr" presetSubtype="10" fill="hold" nodeType="withEffect">
                                  <p:stCondLst>
                                    <p:cond delay="0"/>
                                  </p:stCondLst>
                                  <p:childTnLst>
                                    <p:set>
                                      <p:cBhvr>
                                        <p:cTn id="50" dur="1" fill="hold">
                                          <p:stCondLst>
                                            <p:cond delay="0"/>
                                          </p:stCondLst>
                                        </p:cTn>
                                        <p:tgtEl>
                                          <p:spTgt spid="139281"/>
                                        </p:tgtEl>
                                        <p:attrNameLst>
                                          <p:attrName>style.visibility</p:attrName>
                                        </p:attrNameLst>
                                      </p:cBhvr>
                                      <p:to>
                                        <p:strVal val="visible"/>
                                      </p:to>
                                    </p:set>
                                    <p:animEffect transition="in" filter="blinds(horizontal)">
                                      <p:cBhvr>
                                        <p:cTn id="51" dur="500"/>
                                        <p:tgtEl>
                                          <p:spTgt spid="139281"/>
                                        </p:tgtEl>
                                      </p:cBhvr>
                                    </p:animEffect>
                                  </p:childTnLst>
                                </p:cTn>
                              </p:par>
                              <p:par>
                                <p:cTn id="52" presetID="3" presetClass="entr" presetSubtype="10" fill="hold" grpId="0" nodeType="withEffect">
                                  <p:stCondLst>
                                    <p:cond delay="0"/>
                                  </p:stCondLst>
                                  <p:childTnLst>
                                    <p:set>
                                      <p:cBhvr>
                                        <p:cTn id="53" dur="1" fill="hold">
                                          <p:stCondLst>
                                            <p:cond delay="0"/>
                                          </p:stCondLst>
                                        </p:cTn>
                                        <p:tgtEl>
                                          <p:spTgt spid="139284"/>
                                        </p:tgtEl>
                                        <p:attrNameLst>
                                          <p:attrName>style.visibility</p:attrName>
                                        </p:attrNameLst>
                                      </p:cBhvr>
                                      <p:to>
                                        <p:strVal val="visible"/>
                                      </p:to>
                                    </p:set>
                                    <p:animEffect transition="in" filter="blinds(horizontal)">
                                      <p:cBhvr>
                                        <p:cTn id="54" dur="500"/>
                                        <p:tgtEl>
                                          <p:spTgt spid="139284"/>
                                        </p:tgtEl>
                                      </p:cBhvr>
                                    </p:animEffect>
                                  </p:childTnLst>
                                </p:cTn>
                              </p:par>
                              <p:par>
                                <p:cTn id="55" presetID="3" presetClass="entr" presetSubtype="10" fill="hold" grpId="0" nodeType="withEffect">
                                  <p:stCondLst>
                                    <p:cond delay="0"/>
                                  </p:stCondLst>
                                  <p:childTnLst>
                                    <p:set>
                                      <p:cBhvr>
                                        <p:cTn id="56" dur="1" fill="hold">
                                          <p:stCondLst>
                                            <p:cond delay="0"/>
                                          </p:stCondLst>
                                        </p:cTn>
                                        <p:tgtEl>
                                          <p:spTgt spid="139285"/>
                                        </p:tgtEl>
                                        <p:attrNameLst>
                                          <p:attrName>style.visibility</p:attrName>
                                        </p:attrNameLst>
                                      </p:cBhvr>
                                      <p:to>
                                        <p:strVal val="visible"/>
                                      </p:to>
                                    </p:set>
                                    <p:animEffect transition="in" filter="blinds(horizontal)">
                                      <p:cBhvr>
                                        <p:cTn id="57" dur="500"/>
                                        <p:tgtEl>
                                          <p:spTgt spid="1392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270" grpId="0"/>
      <p:bldP spid="139271" grpId="0" animBg="1"/>
      <p:bldP spid="139272" grpId="0"/>
      <p:bldP spid="139273" grpId="0"/>
      <p:bldP spid="139274" grpId="0" animBg="1"/>
      <p:bldP spid="139276" grpId="0"/>
      <p:bldP spid="139278" grpId="0"/>
      <p:bldP spid="139280" grpId="0"/>
      <p:bldP spid="139284" grpId="0"/>
      <p:bldP spid="13928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5"/>
          <p:cNvSpPr>
            <a:spLocks noGrp="1"/>
          </p:cNvSpPr>
          <p:nvPr>
            <p:ph type="sldNum" sz="quarter" idx="12"/>
          </p:nvPr>
        </p:nvSpPr>
        <p:spPr/>
        <p:txBody>
          <a:bodyPr/>
          <a:lstStyle/>
          <a:p>
            <a:fld id="{B9BFCE32-5C4E-421F-AB08-525AD344081F}" type="slidenum">
              <a:rPr lang="zh-CN" altLang="en-US"/>
              <a:pPr/>
              <a:t>9</a:t>
            </a:fld>
            <a:endParaRPr lang="en-US" altLang="zh-CN"/>
          </a:p>
        </p:txBody>
      </p:sp>
      <p:sp>
        <p:nvSpPr>
          <p:cNvPr id="140306" name="Rectangle 18"/>
          <p:cNvSpPr>
            <a:spLocks noChangeArrowheads="1"/>
          </p:cNvSpPr>
          <p:nvPr/>
        </p:nvSpPr>
        <p:spPr bwMode="auto">
          <a:xfrm>
            <a:off x="1611313" y="193675"/>
            <a:ext cx="8839200" cy="5327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419100" indent="-382588" eaLnBrk="0" hangingPunct="0">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22313" indent="-273050" eaLnBrk="0" hangingPunct="0">
              <a:spcBef>
                <a:spcPct val="20000"/>
              </a:spcBef>
              <a:buClr>
                <a:schemeClr val="accent1"/>
              </a:buClr>
              <a:buSzPct val="8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004888" indent="-255588" eaLnBrk="0" hangingPunct="0">
              <a:spcBef>
                <a:spcPct val="20000"/>
              </a:spcBef>
              <a:buClr>
                <a:schemeClr val="accent1"/>
              </a:buClr>
              <a:buSzPct val="80000"/>
              <a:buFont typeface="Wingdings 2" panose="05020102010507070707" pitchFamily="18" charset="2"/>
              <a:buChar char="○"/>
              <a:defRPr sz="2400">
                <a:solidFill>
                  <a:schemeClr val="tx1"/>
                </a:solidFill>
                <a:latin typeface="Arial" panose="020B0604020202020204" pitchFamily="34" charset="0"/>
                <a:ea typeface="黑体" panose="02010609060101010101" pitchFamily="49" charset="-122"/>
              </a:defRPr>
            </a:lvl3pPr>
            <a:lvl4pPr marL="1279525" indent="-236538"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1489075" indent="-182563" eaLnBrk="0" hangingPunct="0">
              <a:spcBef>
                <a:spcPct val="20000"/>
              </a:spcBef>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5pPr>
            <a:lvl6pPr marL="19462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6pPr>
            <a:lvl7pPr marL="24034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7pPr>
            <a:lvl8pPr marL="28606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8pPr>
            <a:lvl9pPr marL="3317875" indent="-182563" eaLnBrk="0" fontAlgn="base" hangingPunct="0">
              <a:spcBef>
                <a:spcPct val="20000"/>
              </a:spcBef>
              <a:spcAft>
                <a:spcPct val="0"/>
              </a:spcAft>
              <a:buClr>
                <a:schemeClr val="accent1"/>
              </a:buClr>
              <a:buSzPct val="8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9pPr>
          </a:lstStyle>
          <a:p>
            <a:pPr>
              <a:lnSpc>
                <a:spcPct val="120000"/>
              </a:lnSpc>
              <a:buFont typeface="Wingdings 2" panose="05020102010507070707" pitchFamily="18" charset="2"/>
              <a:buNone/>
            </a:pPr>
            <a:r>
              <a:rPr lang="en-US" altLang="zh-CN" sz="3600" b="1" dirty="0">
                <a:solidFill>
                  <a:srgbClr val="FFC000"/>
                </a:solidFill>
                <a:effectLst>
                  <a:outerShdw blurRad="38100" dist="38100" dir="2700000" algn="tl">
                    <a:srgbClr val="000000"/>
                  </a:outerShdw>
                </a:effectLst>
                <a:latin typeface="Times New Roman" panose="02020603050405020304" pitchFamily="18" charset="0"/>
              </a:rPr>
              <a:t>§3.1    </a:t>
            </a:r>
            <a:r>
              <a:rPr lang="zh-CN" altLang="en-US" sz="3600" b="1" dirty="0">
                <a:solidFill>
                  <a:srgbClr val="FFC000"/>
                </a:solidFill>
                <a:effectLst>
                  <a:outerShdw blurRad="38100" dist="38100" dir="2700000" algn="tl">
                    <a:srgbClr val="000000"/>
                  </a:outerShdw>
                </a:effectLst>
                <a:latin typeface="Times New Roman" panose="02020603050405020304" pitchFamily="18" charset="0"/>
              </a:rPr>
              <a:t>引言</a:t>
            </a:r>
          </a:p>
          <a:p>
            <a:pPr>
              <a:lnSpc>
                <a:spcPct val="120000"/>
              </a:lnSpc>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rPr>
              <a:t>一、词法分析的主要任务</a:t>
            </a:r>
          </a:p>
        </p:txBody>
      </p:sp>
      <p:sp>
        <p:nvSpPr>
          <p:cNvPr id="140308" name="Text Box 20"/>
          <p:cNvSpPr txBox="1">
            <a:spLocks noChangeArrowheads="1"/>
          </p:cNvSpPr>
          <p:nvPr/>
        </p:nvSpPr>
        <p:spPr bwMode="auto">
          <a:xfrm>
            <a:off x="1782764" y="1801813"/>
            <a:ext cx="7940675"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buFontTx/>
              <a:buNone/>
            </a:pPr>
            <a:r>
              <a:rPr lang="en-US" altLang="zh-CN" sz="2800" b="1">
                <a:latin typeface="Times New Roman" panose="02020603050405020304" pitchFamily="18" charset="0"/>
              </a:rPr>
              <a:t>3</a:t>
            </a:r>
            <a:r>
              <a:rPr lang="zh-CN" altLang="en-US" sz="2800" b="1">
                <a:latin typeface="Times New Roman" panose="02020603050405020304" pitchFamily="18" charset="0"/>
              </a:rPr>
              <a:t>）用记号方式表示识别出的单词（编码）</a:t>
            </a:r>
          </a:p>
        </p:txBody>
      </p:sp>
      <p:sp>
        <p:nvSpPr>
          <p:cNvPr id="140309" name="Text Box 21"/>
          <p:cNvSpPr txBox="1">
            <a:spLocks noChangeArrowheads="1"/>
          </p:cNvSpPr>
          <p:nvPr/>
        </p:nvSpPr>
        <p:spPr bwMode="auto">
          <a:xfrm>
            <a:off x="1762125" y="4067175"/>
            <a:ext cx="9272588" cy="5583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5791" tIns="47895" rIns="95791" bIns="47895">
            <a:spAutoFit/>
          </a:bodyPr>
          <a:lstStyle>
            <a:lvl1pPr defTabSz="958850" eaLnBrk="0" hangingPunct="0">
              <a:defRPr>
                <a:solidFill>
                  <a:schemeClr val="tx1"/>
                </a:solidFill>
                <a:latin typeface="Arial" panose="020B0604020202020204" pitchFamily="34" charset="0"/>
                <a:ea typeface="宋体" panose="02010600030101010101" pitchFamily="2" charset="-122"/>
              </a:defRPr>
            </a:lvl1pPr>
            <a:lvl2pPr marL="479425" defTabSz="958850" eaLnBrk="0" hangingPunct="0">
              <a:defRPr>
                <a:solidFill>
                  <a:schemeClr val="tx1"/>
                </a:solidFill>
                <a:latin typeface="Arial" panose="020B0604020202020204" pitchFamily="34" charset="0"/>
                <a:ea typeface="宋体" panose="02010600030101010101" pitchFamily="2" charset="-122"/>
              </a:defRPr>
            </a:lvl2pPr>
            <a:lvl3pPr marL="958850" defTabSz="958850" eaLnBrk="0" hangingPunct="0">
              <a:defRPr>
                <a:solidFill>
                  <a:schemeClr val="tx1"/>
                </a:solidFill>
                <a:latin typeface="Arial" panose="020B0604020202020204" pitchFamily="34" charset="0"/>
                <a:ea typeface="宋体" panose="02010600030101010101" pitchFamily="2" charset="-122"/>
              </a:defRPr>
            </a:lvl3pPr>
            <a:lvl4pPr marL="1436688" defTabSz="958850" eaLnBrk="0" hangingPunct="0">
              <a:defRPr>
                <a:solidFill>
                  <a:schemeClr val="tx1"/>
                </a:solidFill>
                <a:latin typeface="Arial" panose="020B0604020202020204" pitchFamily="34" charset="0"/>
                <a:ea typeface="宋体" panose="02010600030101010101" pitchFamily="2" charset="-122"/>
              </a:defRPr>
            </a:lvl4pPr>
            <a:lvl5pPr marL="1916113" defTabSz="958850" eaLnBrk="0" hangingPunct="0">
              <a:defRPr>
                <a:solidFill>
                  <a:schemeClr val="tx1"/>
                </a:solidFill>
                <a:latin typeface="Arial" panose="020B0604020202020204" pitchFamily="34" charset="0"/>
                <a:ea typeface="宋体" panose="02010600030101010101" pitchFamily="2" charset="-122"/>
              </a:defRPr>
            </a:lvl5pPr>
            <a:lvl6pPr marL="2373313" defTabSz="95885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830513" defTabSz="95885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287713" defTabSz="95885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744913" defTabSz="95885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fontAlgn="b" hangingPunct="1">
              <a:spcBef>
                <a:spcPct val="50000"/>
              </a:spcBef>
              <a:buFontTx/>
              <a:buNone/>
            </a:pPr>
            <a:r>
              <a:rPr kumimoji="1" lang="en-US" altLang="zh-CN" sz="3000" b="1" dirty="0">
                <a:solidFill>
                  <a:srgbClr val="FFC000"/>
                </a:solidFill>
                <a:latin typeface="Times New Roman" panose="02020603050405020304" pitchFamily="18" charset="0"/>
              </a:rPr>
              <a:t>(25, a),  (36,  ),  (25, b),  (32,  ),  (25, c),  (31,  ),  (25, d)</a:t>
            </a:r>
          </a:p>
        </p:txBody>
      </p:sp>
      <p:sp>
        <p:nvSpPr>
          <p:cNvPr id="140310" name="AutoShape 22"/>
          <p:cNvSpPr>
            <a:spLocks noChangeArrowheads="1"/>
          </p:cNvSpPr>
          <p:nvPr/>
        </p:nvSpPr>
        <p:spPr bwMode="auto">
          <a:xfrm>
            <a:off x="2776538" y="5102225"/>
            <a:ext cx="1828800" cy="547688"/>
          </a:xfrm>
          <a:prstGeom prst="roundRect">
            <a:avLst>
              <a:gd name="adj" fmla="val 16667"/>
            </a:avLst>
          </a:prstGeom>
          <a:noFill/>
          <a:ln w="25400" algn="ctr">
            <a:solidFill>
              <a:schemeClr val="tx1"/>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buFontTx/>
              <a:buNone/>
            </a:pPr>
            <a:r>
              <a:rPr lang="zh-CN" altLang="en-US" sz="2400" b="1"/>
              <a:t>单词类型</a:t>
            </a:r>
          </a:p>
        </p:txBody>
      </p:sp>
      <p:sp>
        <p:nvSpPr>
          <p:cNvPr id="140311" name="AutoShape 23"/>
          <p:cNvSpPr>
            <a:spLocks noChangeArrowheads="1"/>
          </p:cNvSpPr>
          <p:nvPr/>
        </p:nvSpPr>
        <p:spPr bwMode="auto">
          <a:xfrm>
            <a:off x="5283200" y="5102225"/>
            <a:ext cx="1841500" cy="547688"/>
          </a:xfrm>
          <a:prstGeom prst="roundRect">
            <a:avLst>
              <a:gd name="adj" fmla="val 16667"/>
            </a:avLst>
          </a:prstGeom>
          <a:noFill/>
          <a:ln w="25400" algn="ctr">
            <a:solidFill>
              <a:schemeClr val="tx1"/>
            </a:solidFill>
            <a:round/>
            <a:headEnd/>
            <a:tailEnd/>
          </a:ln>
          <a:effectLst/>
          <a:extLst>
            <a:ext uri="{909E8E84-426E-40DD-AFC4-6F175D3DCCD1}">
              <a14:hiddenFill xmlns:a14="http://schemas.microsoft.com/office/drawing/2010/main">
                <a:solidFill>
                  <a:srgbClr val="FF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buFontTx/>
              <a:buNone/>
            </a:pPr>
            <a:r>
              <a:rPr lang="zh-CN" altLang="en-US" sz="2400" b="1"/>
              <a:t>单词的值</a:t>
            </a:r>
          </a:p>
        </p:txBody>
      </p:sp>
      <p:sp>
        <p:nvSpPr>
          <p:cNvPr id="140312" name="Line 24"/>
          <p:cNvSpPr>
            <a:spLocks noChangeShapeType="1"/>
          </p:cNvSpPr>
          <p:nvPr/>
        </p:nvSpPr>
        <p:spPr bwMode="auto">
          <a:xfrm flipV="1">
            <a:off x="7140575" y="4565651"/>
            <a:ext cx="520700" cy="828675"/>
          </a:xfrm>
          <a:prstGeom prst="line">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0313" name="Line 25"/>
          <p:cNvSpPr>
            <a:spLocks noChangeShapeType="1"/>
          </p:cNvSpPr>
          <p:nvPr/>
        </p:nvSpPr>
        <p:spPr bwMode="auto">
          <a:xfrm flipH="1" flipV="1">
            <a:off x="2259014" y="4578351"/>
            <a:ext cx="504825" cy="817563"/>
          </a:xfrm>
          <a:prstGeom prst="line">
            <a:avLst/>
          </a:prstGeom>
          <a:noFill/>
          <a:ln w="254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0314" name="Rectangle 26"/>
          <p:cNvSpPr>
            <a:spLocks noChangeArrowheads="1"/>
          </p:cNvSpPr>
          <p:nvPr/>
        </p:nvSpPr>
        <p:spPr bwMode="auto">
          <a:xfrm>
            <a:off x="2444750" y="2619375"/>
            <a:ext cx="7372350" cy="1174750"/>
          </a:xfrm>
          <a:prstGeom prst="rect">
            <a:avLst/>
          </a:prstGeom>
          <a:noFill/>
          <a:ln w="15875">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800" b="1">
                <a:effectLst>
                  <a:outerShdw blurRad="38100" dist="38100" dir="2700000" algn="tl">
                    <a:srgbClr val="000000"/>
                  </a:outerShdw>
                </a:effectLst>
                <a:latin typeface="Times New Roman" panose="02020603050405020304" pitchFamily="18" charset="0"/>
                <a:ea typeface="楷体_GB2312" pitchFamily="49" charset="-122"/>
              </a:rPr>
              <a:t>将长度不一、种类不同的单词变成长度统一、格式规整、分类清晰的一种内部机器码表示。</a:t>
            </a:r>
          </a:p>
        </p:txBody>
      </p:sp>
    </p:spTree>
    <p:extLst>
      <p:ext uri="{BB962C8B-B14F-4D97-AF65-F5344CB8AC3E}">
        <p14:creationId xmlns:p14="http://schemas.microsoft.com/office/powerpoint/2010/main" val="15196951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0308"/>
                                        </p:tgtEl>
                                        <p:attrNameLst>
                                          <p:attrName>style.visibility</p:attrName>
                                        </p:attrNameLst>
                                      </p:cBhvr>
                                      <p:to>
                                        <p:strVal val="visible"/>
                                      </p:to>
                                    </p:set>
                                    <p:animEffect transition="in" filter="blinds(horizontal)">
                                      <p:cBhvr>
                                        <p:cTn id="7" dur="500"/>
                                        <p:tgtEl>
                                          <p:spTgt spid="14030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40314"/>
                                        </p:tgtEl>
                                        <p:attrNameLst>
                                          <p:attrName>style.visibility</p:attrName>
                                        </p:attrNameLst>
                                      </p:cBhvr>
                                      <p:to>
                                        <p:strVal val="visible"/>
                                      </p:to>
                                    </p:set>
                                    <p:animEffect transition="in" filter="blinds(horizontal)">
                                      <p:cBhvr>
                                        <p:cTn id="12" dur="500"/>
                                        <p:tgtEl>
                                          <p:spTgt spid="14031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40309"/>
                                        </p:tgtEl>
                                        <p:attrNameLst>
                                          <p:attrName>style.visibility</p:attrName>
                                        </p:attrNameLst>
                                      </p:cBhvr>
                                      <p:to>
                                        <p:strVal val="visible"/>
                                      </p:to>
                                    </p:set>
                                    <p:animEffect transition="in" filter="blinds(horizontal)">
                                      <p:cBhvr>
                                        <p:cTn id="17" dur="500"/>
                                        <p:tgtEl>
                                          <p:spTgt spid="140309"/>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40310"/>
                                        </p:tgtEl>
                                        <p:attrNameLst>
                                          <p:attrName>style.visibility</p:attrName>
                                        </p:attrNameLst>
                                      </p:cBhvr>
                                      <p:to>
                                        <p:strVal val="visible"/>
                                      </p:to>
                                    </p:set>
                                    <p:animEffect transition="in" filter="blinds(horizontal)">
                                      <p:cBhvr>
                                        <p:cTn id="22" dur="500"/>
                                        <p:tgtEl>
                                          <p:spTgt spid="140310"/>
                                        </p:tgtEl>
                                      </p:cBhvr>
                                    </p:animEffect>
                                  </p:childTnLst>
                                </p:cTn>
                              </p:par>
                              <p:par>
                                <p:cTn id="23" presetID="3" presetClass="entr" presetSubtype="10" fill="hold" nodeType="withEffect">
                                  <p:stCondLst>
                                    <p:cond delay="0"/>
                                  </p:stCondLst>
                                  <p:childTnLst>
                                    <p:set>
                                      <p:cBhvr>
                                        <p:cTn id="24" dur="1" fill="hold">
                                          <p:stCondLst>
                                            <p:cond delay="0"/>
                                          </p:stCondLst>
                                        </p:cTn>
                                        <p:tgtEl>
                                          <p:spTgt spid="140313"/>
                                        </p:tgtEl>
                                        <p:attrNameLst>
                                          <p:attrName>style.visibility</p:attrName>
                                        </p:attrNameLst>
                                      </p:cBhvr>
                                      <p:to>
                                        <p:strVal val="visible"/>
                                      </p:to>
                                    </p:set>
                                    <p:animEffect transition="in" filter="blinds(horizontal)">
                                      <p:cBhvr>
                                        <p:cTn id="25" dur="500"/>
                                        <p:tgtEl>
                                          <p:spTgt spid="140313"/>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140311"/>
                                        </p:tgtEl>
                                        <p:attrNameLst>
                                          <p:attrName>style.visibility</p:attrName>
                                        </p:attrNameLst>
                                      </p:cBhvr>
                                      <p:to>
                                        <p:strVal val="visible"/>
                                      </p:to>
                                    </p:set>
                                    <p:animEffect transition="in" filter="blinds(horizontal)">
                                      <p:cBhvr>
                                        <p:cTn id="30" dur="500"/>
                                        <p:tgtEl>
                                          <p:spTgt spid="140311"/>
                                        </p:tgtEl>
                                      </p:cBhvr>
                                    </p:animEffect>
                                  </p:childTnLst>
                                </p:cTn>
                              </p:par>
                              <p:par>
                                <p:cTn id="31" presetID="3" presetClass="entr" presetSubtype="10" fill="hold" nodeType="withEffect">
                                  <p:stCondLst>
                                    <p:cond delay="0"/>
                                  </p:stCondLst>
                                  <p:childTnLst>
                                    <p:set>
                                      <p:cBhvr>
                                        <p:cTn id="32" dur="1" fill="hold">
                                          <p:stCondLst>
                                            <p:cond delay="0"/>
                                          </p:stCondLst>
                                        </p:cTn>
                                        <p:tgtEl>
                                          <p:spTgt spid="140312"/>
                                        </p:tgtEl>
                                        <p:attrNameLst>
                                          <p:attrName>style.visibility</p:attrName>
                                        </p:attrNameLst>
                                      </p:cBhvr>
                                      <p:to>
                                        <p:strVal val="visible"/>
                                      </p:to>
                                    </p:set>
                                    <p:animEffect transition="in" filter="blinds(horizontal)">
                                      <p:cBhvr>
                                        <p:cTn id="33" dur="500"/>
                                        <p:tgtEl>
                                          <p:spTgt spid="1403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308" grpId="0"/>
      <p:bldP spid="140309" grpId="0"/>
      <p:bldP spid="140310" grpId="0" animBg="1"/>
      <p:bldP spid="140311" grpId="0" animBg="1"/>
      <p:bldP spid="140314" grpId="0" animBg="1"/>
    </p:bld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8C0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952</TotalTime>
  <Words>3732</Words>
  <Application>Microsoft Office PowerPoint</Application>
  <PresentationFormat>宽屏</PresentationFormat>
  <Paragraphs>646</Paragraphs>
  <Slides>43</Slides>
  <Notes>2</Notes>
  <HiddenSlides>0</HiddenSlides>
  <MMClips>0</MMClips>
  <ScaleCrop>false</ScaleCrop>
  <HeadingPairs>
    <vt:vector size="6" baseType="variant">
      <vt:variant>
        <vt:lpstr>已用的字体</vt:lpstr>
      </vt:variant>
      <vt:variant>
        <vt:i4>18</vt:i4>
      </vt:variant>
      <vt:variant>
        <vt:lpstr>主题</vt:lpstr>
      </vt:variant>
      <vt:variant>
        <vt:i4>3</vt:i4>
      </vt:variant>
      <vt:variant>
        <vt:lpstr>幻灯片标题</vt:lpstr>
      </vt:variant>
      <vt:variant>
        <vt:i4>43</vt:i4>
      </vt:variant>
    </vt:vector>
  </HeadingPairs>
  <TitlesOfParts>
    <vt:vector size="64" baseType="lpstr">
      <vt:lpstr>ClassizismAntiqua</vt:lpstr>
      <vt:lpstr>黑体</vt:lpstr>
      <vt:lpstr>黑体</vt:lpstr>
      <vt:lpstr>华文细黑</vt:lpstr>
      <vt:lpstr>华文新魏</vt:lpstr>
      <vt:lpstr>经典特宋简</vt:lpstr>
      <vt:lpstr>楷体_GB2312</vt:lpstr>
      <vt:lpstr>宋体</vt:lpstr>
      <vt:lpstr>微软雅黑</vt:lpstr>
      <vt:lpstr>Arial</vt:lpstr>
      <vt:lpstr>Arial Black</vt:lpstr>
      <vt:lpstr>Calibri</vt:lpstr>
      <vt:lpstr>Calibri Light</vt:lpstr>
      <vt:lpstr>Symbol</vt:lpstr>
      <vt:lpstr>Tahoma</vt:lpstr>
      <vt:lpstr>Times New Roman</vt:lpstr>
      <vt:lpstr>Wingdings</vt:lpstr>
      <vt:lpstr>Wingdings 2</vt:lpstr>
      <vt:lpstr>1_Office 主题</vt:lpstr>
      <vt:lpstr>2_Office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zhanghong</dc:creator>
  <cp:lastModifiedBy>jly</cp:lastModifiedBy>
  <cp:revision>546</cp:revision>
  <dcterms:created xsi:type="dcterms:W3CDTF">2015-10-08T06:42:00Z</dcterms:created>
  <dcterms:modified xsi:type="dcterms:W3CDTF">2021-03-18T03:25:54Z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2052-10.1.0.7643</vt:lpwstr>
  </property>
</Properties>
</file>

<file path=docProps/thumbnail.jpeg>
</file>